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9"/>
  </p:notesMasterIdLst>
  <p:sldIdLst>
    <p:sldId id="716" r:id="rId3"/>
    <p:sldId id="1096" r:id="rId4"/>
    <p:sldId id="1095" r:id="rId5"/>
    <p:sldId id="266" r:id="rId6"/>
    <p:sldId id="257" r:id="rId7"/>
    <p:sldId id="264" r:id="rId8"/>
    <p:sldId id="1088" r:id="rId9"/>
    <p:sldId id="936" r:id="rId10"/>
    <p:sldId id="1092" r:id="rId11"/>
    <p:sldId id="1090" r:id="rId12"/>
    <p:sldId id="1091" r:id="rId13"/>
    <p:sldId id="1089" r:id="rId14"/>
    <p:sldId id="502" r:id="rId15"/>
    <p:sldId id="503" r:id="rId16"/>
    <p:sldId id="1085" r:id="rId17"/>
    <p:sldId id="1080" r:id="rId18"/>
    <p:sldId id="494" r:id="rId19"/>
    <p:sldId id="506" r:id="rId20"/>
    <p:sldId id="1039" r:id="rId21"/>
    <p:sldId id="962" r:id="rId22"/>
    <p:sldId id="938" r:id="rId23"/>
    <p:sldId id="940" r:id="rId24"/>
    <p:sldId id="943" r:id="rId25"/>
    <p:sldId id="992" r:id="rId26"/>
    <p:sldId id="1023" r:id="rId27"/>
    <p:sldId id="991"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4E0BA34-5C7B-987B-5F5A-E92FF5CC78FA}" name="Imasaki, Masafumi(DRPV)今崎 雅史" initials="IM雅" userId="S::masafumi.imasaki@shionogi.co.jp::08b320ec-22a2-45ae-8700-c0dc5b302a59" providerId="AD"/>
  <p188:author id="{46DA583F-0A28-8531-3FC8-E224EE2111A5}" name="Yamamuro,Tatsuya 山室達也(セイフティサイエンス部)" initials="Y山" userId="S::161292@chugai.biz::0672db78-99d6-46df-8b5a-534c5e23a977" providerId="AD"/>
  <p188:author id="{886A9C46-DE25-04CE-E118-F05845D4E922}" name="Haga,Yoshiko (HP Med PV) NBI-JP-T" initials="H(MPNJT" userId="S::yoshiko.haga@boehringer-ingelheim.com::675b2678-de75-44a9-b360-4111873da20e" providerId="AD"/>
  <p188:author id="{4F3DB85E-5B53-BD8F-EEA0-BD115FB5355F}" name="Kayoko Ose" initials="KO" userId="S::kayoko.2.ose@gsk.com::5f1ae099-22b7-4bbc-8ff6-3891373c880c" providerId="AD"/>
  <p188:author id="{3CE687E9-84F2-F01C-A77C-8EBE21663D20}" name="Oiri,Naoto 大入直仁(安全性C部SSE2G)" initials="O大" userId="S::168414@chugai.biz::1d3e7139-b3d6-4132-a5aa-8380f138f7a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7A1"/>
    <a:srgbClr val="6B6969"/>
    <a:srgbClr val="F3A48B"/>
    <a:srgbClr val="2540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977" autoAdjust="0"/>
  </p:normalViewPr>
  <p:slideViewPr>
    <p:cSldViewPr snapToGrid="0">
      <p:cViewPr varScale="1">
        <p:scale>
          <a:sx n="95" d="100"/>
          <a:sy n="95" d="100"/>
        </p:scale>
        <p:origin x="2022" y="90"/>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35"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yoko Ose" userId="5f1ae099-22b7-4bbc-8ff6-3891373c880c" providerId="ADAL" clId="{D947DB96-6F8C-479B-B097-8F1B26733FBC}"/>
    <pc:docChg chg="modSld">
      <pc:chgData name="Kayoko Ose" userId="5f1ae099-22b7-4bbc-8ff6-3891373c880c" providerId="ADAL" clId="{D947DB96-6F8C-479B-B097-8F1B26733FBC}" dt="2023-05-08T04:34:56.127" v="7" actId="20577"/>
      <pc:docMkLst>
        <pc:docMk/>
      </pc:docMkLst>
      <pc:sldChg chg="modSp mod">
        <pc:chgData name="Kayoko Ose" userId="5f1ae099-22b7-4bbc-8ff6-3891373c880c" providerId="ADAL" clId="{D947DB96-6F8C-479B-B097-8F1B26733FBC}" dt="2023-05-08T04:34:56.127" v="7" actId="20577"/>
        <pc:sldMkLst>
          <pc:docMk/>
          <pc:sldMk cId="563175350" sldId="716"/>
        </pc:sldMkLst>
        <pc:spChg chg="mod">
          <ac:chgData name="Kayoko Ose" userId="5f1ae099-22b7-4bbc-8ff6-3891373c880c" providerId="ADAL" clId="{D947DB96-6F8C-479B-B097-8F1B26733FBC}" dt="2023-05-08T04:34:56.127" v="7" actId="20577"/>
          <ac:spMkLst>
            <pc:docMk/>
            <pc:sldMk cId="563175350" sldId="716"/>
            <ac:spMk id="4" creationId="{C84AF53A-B112-4980-8517-F20A9D40D4A1}"/>
          </ac:spMkLst>
        </pc:spChg>
      </pc:sldChg>
    </pc:docChg>
  </pc:docChgLst>
  <pc:docChgLst>
    <pc:chgData name="Kayoko Ose" userId="5f1ae099-22b7-4bbc-8ff6-3891373c880c" providerId="ADAL" clId="{2930D35F-7C73-405B-927D-8E6E8F044CB6}"/>
    <pc:docChg chg="custSel delSld modSld">
      <pc:chgData name="Kayoko Ose" userId="5f1ae099-22b7-4bbc-8ff6-3891373c880c" providerId="ADAL" clId="{2930D35F-7C73-405B-927D-8E6E8F044CB6}" dt="2023-04-11T08:26:24.509" v="2"/>
      <pc:docMkLst>
        <pc:docMk/>
      </pc:docMkLst>
      <pc:sldChg chg="delCm">
        <pc:chgData name="Kayoko Ose" userId="5f1ae099-22b7-4bbc-8ff6-3891373c880c" providerId="ADAL" clId="{2930D35F-7C73-405B-927D-8E6E8F044CB6}" dt="2023-04-11T08:26:24.509" v="2"/>
        <pc:sldMkLst>
          <pc:docMk/>
          <pc:sldMk cId="1624212375" sldId="257"/>
        </pc:sldMkLst>
      </pc:sldChg>
      <pc:sldChg chg="del">
        <pc:chgData name="Kayoko Ose" userId="5f1ae099-22b7-4bbc-8ff6-3891373c880c" providerId="ADAL" clId="{2930D35F-7C73-405B-927D-8E6E8F044CB6}" dt="2023-04-11T08:24:09.669" v="0" actId="47"/>
        <pc:sldMkLst>
          <pc:docMk/>
          <pc:sldMk cId="277076372" sldId="1087"/>
        </pc:sldMkLst>
      </pc:sldChg>
      <pc:sldChg chg="delCm">
        <pc:chgData name="Kayoko Ose" userId="5f1ae099-22b7-4bbc-8ff6-3891373c880c" providerId="ADAL" clId="{2930D35F-7C73-405B-927D-8E6E8F044CB6}" dt="2023-04-11T08:26:24.509" v="2"/>
        <pc:sldMkLst>
          <pc:docMk/>
          <pc:sldMk cId="162530430" sldId="1088"/>
        </pc:sldMkLst>
      </pc:sldChg>
      <pc:sldChg chg="delSp mod delCm">
        <pc:chgData name="Kayoko Ose" userId="5f1ae099-22b7-4bbc-8ff6-3891373c880c" providerId="ADAL" clId="{2930D35F-7C73-405B-927D-8E6E8F044CB6}" dt="2023-04-11T08:26:24.509" v="2"/>
        <pc:sldMkLst>
          <pc:docMk/>
          <pc:sldMk cId="2004435009" sldId="1096"/>
        </pc:sldMkLst>
        <pc:spChg chg="del">
          <ac:chgData name="Kayoko Ose" userId="5f1ae099-22b7-4bbc-8ff6-3891373c880c" providerId="ADAL" clId="{2930D35F-7C73-405B-927D-8E6E8F044CB6}" dt="2023-04-11T08:24:35.891" v="1" actId="478"/>
          <ac:spMkLst>
            <pc:docMk/>
            <pc:sldMk cId="2004435009" sldId="1096"/>
            <ac:spMk id="3" creationId="{1B729B30-5DBF-CF87-00A3-9A8A0D016CAD}"/>
          </ac:spMkLst>
        </pc:spChg>
      </pc:sldChg>
    </pc:docChg>
  </pc:docChgLst>
  <pc:docChgLst>
    <pc:chgData name="Kayoko Ose" userId="5f1ae099-22b7-4bbc-8ff6-3891373c880c" providerId="ADAL" clId="{F077B600-67B3-42BE-8112-BCE4632E26CD}"/>
    <pc:docChg chg="modSld">
      <pc:chgData name="Kayoko Ose" userId="5f1ae099-22b7-4bbc-8ff6-3891373c880c" providerId="ADAL" clId="{F077B600-67B3-42BE-8112-BCE4632E26CD}" dt="2023-04-11T00:43:25.947" v="37" actId="20577"/>
      <pc:docMkLst>
        <pc:docMk/>
      </pc:docMkLst>
      <pc:sldChg chg="addCm">
        <pc:chgData name="Kayoko Ose" userId="5f1ae099-22b7-4bbc-8ff6-3891373c880c" providerId="ADAL" clId="{F077B600-67B3-42BE-8112-BCE4632E26CD}" dt="2023-04-11T00:20:55.020" v="16"/>
        <pc:sldMkLst>
          <pc:docMk/>
          <pc:sldMk cId="277076372" sldId="1087"/>
        </pc:sldMkLst>
      </pc:sldChg>
      <pc:sldChg chg="modSp mod modCm modNotesTx">
        <pc:chgData name="Kayoko Ose" userId="5f1ae099-22b7-4bbc-8ff6-3891373c880c" providerId="ADAL" clId="{F077B600-67B3-42BE-8112-BCE4632E26CD}" dt="2023-04-11T00:43:25.947" v="37" actId="20577"/>
        <pc:sldMkLst>
          <pc:docMk/>
          <pc:sldMk cId="2004435009" sldId="1096"/>
        </pc:sldMkLst>
        <pc:spChg chg="mod">
          <ac:chgData name="Kayoko Ose" userId="5f1ae099-22b7-4bbc-8ff6-3891373c880c" providerId="ADAL" clId="{F077B600-67B3-42BE-8112-BCE4632E26CD}" dt="2023-04-11T00:20:12.261" v="14" actId="20577"/>
          <ac:spMkLst>
            <pc:docMk/>
            <pc:sldMk cId="2004435009" sldId="1096"/>
            <ac:spMk id="1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05C919-9608-4ECF-A231-2CEE37E0D263}" type="datetimeFigureOut">
              <a:rPr kumimoji="1" lang="ja-JP" altLang="en-US" smtClean="0"/>
              <a:t>2023/5/8</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99CCCD-2235-4DA8-8F2F-48BB4ED7DCCC}" type="slidenum">
              <a:rPr kumimoji="1" lang="ja-JP" altLang="en-US" smtClean="0"/>
              <a:t>‹#›</a:t>
            </a:fld>
            <a:endParaRPr kumimoji="1" lang="ja-JP" altLang="en-US"/>
          </a:p>
        </p:txBody>
      </p:sp>
    </p:spTree>
    <p:extLst>
      <p:ext uri="{BB962C8B-B14F-4D97-AF65-F5344CB8AC3E}">
        <p14:creationId xmlns:p14="http://schemas.microsoft.com/office/powerpoint/2010/main" val="123710019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a:latin typeface="+mn-ea"/>
              <a:ea typeface="+mn-ea"/>
            </a:endParaRPr>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20D2E3-4CDC-41A2-A57A-FD0463091C46}"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890032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ー 1">
            <a:extLst>
              <a:ext uri="{FF2B5EF4-FFF2-40B4-BE49-F238E27FC236}">
                <a16:creationId xmlns:a16="http://schemas.microsoft.com/office/drawing/2014/main" id="{CE5EA503-8076-46CE-8291-4099EE3465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ー 2">
            <a:extLst>
              <a:ext uri="{FF2B5EF4-FFF2-40B4-BE49-F238E27FC236}">
                <a16:creationId xmlns:a16="http://schemas.microsoft.com/office/drawing/2014/main" id="{76066E29-97B4-42A7-A9F2-4181727236B2}"/>
              </a:ext>
            </a:extLst>
          </p:cNvPr>
          <p:cNvSpPr>
            <a:spLocks noGrp="1"/>
          </p:cNvSpPr>
          <p:nvPr>
            <p:ph type="body" idx="1"/>
          </p:nvPr>
        </p:nvSpPr>
        <p:spPr/>
        <p:txBody>
          <a:bodyPr/>
          <a:lstStyle/>
          <a:p>
            <a:pPr eaLnBrk="1" fontAlgn="auto" hangingPunct="1">
              <a:spcBef>
                <a:spcPts val="0"/>
              </a:spcBef>
              <a:spcAft>
                <a:spcPts val="0"/>
              </a:spcAft>
              <a:defRPr/>
            </a:pPr>
            <a:r>
              <a:rPr lang="ja-JP" altLang="en-US" dirty="0">
                <a:latin typeface="+mn-ea"/>
              </a:rPr>
              <a:t>医療現場での具体的な活用事例を紹介します。</a:t>
            </a:r>
            <a:endParaRPr lang="en-US" altLang="ja-JP" dirty="0">
              <a:latin typeface="+mn-ea"/>
            </a:endParaRPr>
          </a:p>
          <a:p>
            <a:pPr eaLnBrk="1" fontAlgn="auto" hangingPunct="1">
              <a:spcBef>
                <a:spcPts val="0"/>
              </a:spcBef>
              <a:spcAft>
                <a:spcPts val="0"/>
              </a:spcAft>
              <a:defRPr/>
            </a:pPr>
            <a:endParaRPr lang="en-US" altLang="ja-JP" dirty="0">
              <a:latin typeface="+mn-ea"/>
            </a:endParaRPr>
          </a:p>
          <a:p>
            <a:pPr eaLnBrk="1" fontAlgn="auto" hangingPunct="1">
              <a:spcBef>
                <a:spcPts val="0"/>
              </a:spcBef>
              <a:spcAft>
                <a:spcPts val="0"/>
              </a:spcAft>
              <a:defRPr/>
            </a:pPr>
            <a:r>
              <a:rPr lang="en-US" altLang="ja-JP" dirty="0">
                <a:latin typeface="+mn-ea"/>
              </a:rPr>
              <a:t>【</a:t>
            </a:r>
            <a:r>
              <a:rPr lang="ja-JP" altLang="en-US" dirty="0">
                <a:latin typeface="+mn-ea"/>
              </a:rPr>
              <a:t>活用事例</a:t>
            </a:r>
            <a:r>
              <a:rPr lang="en-US" altLang="ja-JP" dirty="0">
                <a:latin typeface="+mn-ea"/>
              </a:rPr>
              <a:t>1】</a:t>
            </a:r>
          </a:p>
          <a:p>
            <a:pPr eaLnBrk="1" fontAlgn="auto" hangingPunct="1">
              <a:spcBef>
                <a:spcPts val="0"/>
              </a:spcBef>
              <a:spcAft>
                <a:spcPts val="0"/>
              </a:spcAft>
              <a:defRPr/>
            </a:pPr>
            <a:r>
              <a:rPr lang="ja-JP" altLang="en-US" dirty="0">
                <a:latin typeface="+mn-ea"/>
              </a:rPr>
              <a:t>・新薬採用時に薬審資料のひとつとして提出を求められます。</a:t>
            </a:r>
            <a:endParaRPr lang="en-US" altLang="ja-JP" dirty="0">
              <a:latin typeface="+mn-ea"/>
            </a:endParaRPr>
          </a:p>
          <a:p>
            <a:pPr eaLnBrk="1" fontAlgn="auto" hangingPunct="1">
              <a:spcBef>
                <a:spcPts val="0"/>
              </a:spcBef>
              <a:spcAft>
                <a:spcPts val="0"/>
              </a:spcAft>
              <a:defRPr/>
            </a:pPr>
            <a:r>
              <a:rPr lang="ja-JP" altLang="en-US" dirty="0">
                <a:latin typeface="+mn-ea"/>
              </a:rPr>
              <a:t>・リスク把握の情報源として</a:t>
            </a:r>
            <a:r>
              <a:rPr lang="en-US" altLang="ja-JP" dirty="0">
                <a:latin typeface="+mn-ea"/>
              </a:rPr>
              <a:t>RMP</a:t>
            </a:r>
            <a:r>
              <a:rPr lang="ja-JP" altLang="en-US" dirty="0">
                <a:latin typeface="+mn-ea"/>
              </a:rPr>
              <a:t>が活用されています。</a:t>
            </a:r>
            <a:endParaRPr lang="en-US" altLang="ja-JP" dirty="0">
              <a:latin typeface="+mn-ea"/>
            </a:endParaRPr>
          </a:p>
        </p:txBody>
      </p:sp>
      <p:sp>
        <p:nvSpPr>
          <p:cNvPr id="21508" name="スライド番号プレースホルダー 3">
            <a:extLst>
              <a:ext uri="{FF2B5EF4-FFF2-40B4-BE49-F238E27FC236}">
                <a16:creationId xmlns:a16="http://schemas.microsoft.com/office/drawing/2014/main" id="{A681646E-4C9E-4307-8184-5104FD2E23C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77D0D1B3-B322-4D0B-8F5A-C543C1B6715B}" type="slidenum">
              <a:rPr kumimoji="1" lang="ja-JP" altLang="en-US" sz="1200" b="0" i="0" u="none" strike="noStrike" kern="1200" cap="none" spc="0" normalizeH="0" baseline="0" noProof="0">
                <a:ln>
                  <a:noFill/>
                </a:ln>
                <a:solidFill>
                  <a:prstClr val="black"/>
                </a:solidFill>
                <a:effectLst/>
                <a:uLnTx/>
                <a:uFillTx/>
                <a:latin typeface="Times" panose="02020603050405020304" pitchFamily="18" charset="0"/>
                <a:ea typeface="Osaka"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10</a:t>
            </a:fld>
            <a:endParaRPr kumimoji="1" lang="ja-JP" altLang="en-US" sz="1200" b="0" i="0" u="none" strike="noStrike" kern="1200" cap="none" spc="0" normalizeH="0" baseline="0" noProof="0" dirty="0">
              <a:ln>
                <a:noFill/>
              </a:ln>
              <a:solidFill>
                <a:prstClr val="black"/>
              </a:solidFill>
              <a:effectLst/>
              <a:uLnTx/>
              <a:uFillTx/>
              <a:latin typeface="Times" panose="02020603050405020304" pitchFamily="18" charset="0"/>
              <a:ea typeface="Osaka" charset="-128"/>
              <a:cs typeface="+mn-cs"/>
            </a:endParaRPr>
          </a:p>
        </p:txBody>
      </p:sp>
    </p:spTree>
    <p:extLst>
      <p:ext uri="{BB962C8B-B14F-4D97-AF65-F5344CB8AC3E}">
        <p14:creationId xmlns:p14="http://schemas.microsoft.com/office/powerpoint/2010/main" val="2443536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ー 1">
            <a:extLst>
              <a:ext uri="{FF2B5EF4-FFF2-40B4-BE49-F238E27FC236}">
                <a16:creationId xmlns:a16="http://schemas.microsoft.com/office/drawing/2014/main" id="{0CA9B584-89F3-4B07-B5EC-57F44E2466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ー 2">
            <a:extLst>
              <a:ext uri="{FF2B5EF4-FFF2-40B4-BE49-F238E27FC236}">
                <a16:creationId xmlns:a16="http://schemas.microsoft.com/office/drawing/2014/main" id="{C35D9A26-9B55-4139-9791-5F3DB113D916}"/>
              </a:ext>
            </a:extLst>
          </p:cNvPr>
          <p:cNvSpPr>
            <a:spLocks noGrp="1"/>
          </p:cNvSpPr>
          <p:nvPr>
            <p:ph type="body" idx="1"/>
          </p:nvPr>
        </p:nvSpPr>
        <p:spPr/>
        <p:txBody>
          <a:bodyPr/>
          <a:lstStyle/>
          <a:p>
            <a:pPr eaLnBrk="1" fontAlgn="auto" hangingPunct="1">
              <a:spcBef>
                <a:spcPts val="0"/>
              </a:spcBef>
              <a:spcAft>
                <a:spcPts val="0"/>
              </a:spcAft>
              <a:defRPr/>
            </a:pPr>
            <a:r>
              <a:rPr lang="en-US" altLang="ja-JP" dirty="0">
                <a:latin typeface="+mn-ea"/>
              </a:rPr>
              <a:t>【</a:t>
            </a:r>
            <a:r>
              <a:rPr lang="ja-JP" altLang="en-US" dirty="0">
                <a:latin typeface="+mn-ea"/>
              </a:rPr>
              <a:t>活用事例</a:t>
            </a:r>
            <a:r>
              <a:rPr lang="en-US" altLang="ja-JP" dirty="0">
                <a:latin typeface="+mn-ea"/>
              </a:rPr>
              <a:t>2】</a:t>
            </a:r>
          </a:p>
          <a:p>
            <a:pPr eaLnBrk="1" fontAlgn="auto" hangingPunct="1">
              <a:spcBef>
                <a:spcPts val="0"/>
              </a:spcBef>
              <a:spcAft>
                <a:spcPts val="0"/>
              </a:spcAft>
              <a:defRPr/>
            </a:pPr>
            <a:r>
              <a:rPr lang="ja-JP" altLang="en-US" dirty="0">
                <a:latin typeface="+mn-ea"/>
              </a:rPr>
              <a:t>・患者さんの副作用モニタリング時に活用されています。</a:t>
            </a:r>
            <a:endParaRPr lang="en-US" altLang="ja-JP" dirty="0">
              <a:latin typeface="+mn-ea"/>
            </a:endParaRPr>
          </a:p>
          <a:p>
            <a:pPr eaLnBrk="1" fontAlgn="auto" hangingPunct="1">
              <a:spcBef>
                <a:spcPts val="0"/>
              </a:spcBef>
              <a:spcAft>
                <a:spcPts val="0"/>
              </a:spcAft>
              <a:defRPr/>
            </a:pPr>
            <a:r>
              <a:rPr lang="ja-JP" altLang="en-US" dirty="0">
                <a:latin typeface="+mn-ea"/>
              </a:rPr>
              <a:t>・</a:t>
            </a:r>
            <a:r>
              <a:rPr lang="en-US" altLang="ja-JP" dirty="0">
                <a:latin typeface="+mn-ea"/>
              </a:rPr>
              <a:t>RMP</a:t>
            </a:r>
            <a:r>
              <a:rPr lang="ja-JP" altLang="en-US" dirty="0">
                <a:latin typeface="+mn-ea"/>
              </a:rPr>
              <a:t>に記載されているリスクや患者さん向け資材の情報が、副作用の早期発見に利用されています。</a:t>
            </a:r>
            <a:endParaRPr lang="en-US" altLang="ja-JP" dirty="0">
              <a:latin typeface="+mn-ea"/>
            </a:endParaRPr>
          </a:p>
          <a:p>
            <a:pPr eaLnBrk="1" fontAlgn="auto" hangingPunct="1">
              <a:spcBef>
                <a:spcPts val="0"/>
              </a:spcBef>
              <a:spcAft>
                <a:spcPts val="0"/>
              </a:spcAft>
              <a:defRPr/>
            </a:pPr>
            <a:r>
              <a:rPr lang="ja-JP" altLang="en-US" dirty="0">
                <a:latin typeface="+mn-ea"/>
              </a:rPr>
              <a:t>・重要な不足情報に記載されている患者集団を重点的にモニタリングするといった活用方法もあります。</a:t>
            </a:r>
            <a:endParaRPr lang="en-US" altLang="ja-JP" dirty="0">
              <a:latin typeface="+mn-ea"/>
            </a:endParaRPr>
          </a:p>
        </p:txBody>
      </p:sp>
      <p:sp>
        <p:nvSpPr>
          <p:cNvPr id="22532" name="スライド番号プレースホルダー 3">
            <a:extLst>
              <a:ext uri="{FF2B5EF4-FFF2-40B4-BE49-F238E27FC236}">
                <a16:creationId xmlns:a16="http://schemas.microsoft.com/office/drawing/2014/main" id="{8F0C60D3-D73B-4CAB-92CB-20B785E1DF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A95B0A8F-2289-476D-8F05-138E45E6A56E}" type="slidenum">
              <a:rPr kumimoji="1" lang="ja-JP" altLang="en-US" sz="1200" b="0" i="0" u="none" strike="noStrike" kern="1200" cap="none" spc="0" normalizeH="0" baseline="0" noProof="0">
                <a:ln>
                  <a:noFill/>
                </a:ln>
                <a:solidFill>
                  <a:prstClr val="black"/>
                </a:solidFill>
                <a:effectLst/>
                <a:uLnTx/>
                <a:uFillTx/>
                <a:latin typeface="Times" panose="02020603050405020304" pitchFamily="18" charset="0"/>
                <a:ea typeface="Osaka"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Times" panose="02020603050405020304" pitchFamily="18" charset="0"/>
              <a:ea typeface="Osaka" charset="-128"/>
              <a:cs typeface="+mn-cs"/>
            </a:endParaRPr>
          </a:p>
        </p:txBody>
      </p:sp>
    </p:spTree>
    <p:extLst>
      <p:ext uri="{BB962C8B-B14F-4D97-AF65-F5344CB8AC3E}">
        <p14:creationId xmlns:p14="http://schemas.microsoft.com/office/powerpoint/2010/main" val="1954826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ー 1">
            <a:extLst>
              <a:ext uri="{FF2B5EF4-FFF2-40B4-BE49-F238E27FC236}">
                <a16:creationId xmlns:a16="http://schemas.microsoft.com/office/drawing/2014/main" id="{0CA9B584-89F3-4B07-B5EC-57F44E2466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ー 2">
            <a:extLst>
              <a:ext uri="{FF2B5EF4-FFF2-40B4-BE49-F238E27FC236}">
                <a16:creationId xmlns:a16="http://schemas.microsoft.com/office/drawing/2014/main" id="{C35D9A26-9B55-4139-9791-5F3DB113D916}"/>
              </a:ext>
            </a:extLst>
          </p:cNvPr>
          <p:cNvSpPr>
            <a:spLocks noGrp="1"/>
          </p:cNvSpPr>
          <p:nvPr>
            <p:ph type="body" idx="1"/>
          </p:nvPr>
        </p:nvSpPr>
        <p:spPr/>
        <p:txBody>
          <a:bodyPr/>
          <a:lstStyle/>
          <a:p>
            <a:pPr eaLnBrk="1" fontAlgn="auto" hangingPunct="1">
              <a:spcBef>
                <a:spcPts val="0"/>
              </a:spcBef>
              <a:spcAft>
                <a:spcPts val="0"/>
              </a:spcAft>
              <a:defRPr/>
            </a:pPr>
            <a:r>
              <a:rPr lang="en-US" altLang="ja-JP" dirty="0">
                <a:latin typeface="+mn-ea"/>
              </a:rPr>
              <a:t>【</a:t>
            </a:r>
            <a:r>
              <a:rPr lang="ja-JP" altLang="en-US" dirty="0">
                <a:latin typeface="+mn-ea"/>
              </a:rPr>
              <a:t>活用事例</a:t>
            </a:r>
            <a:r>
              <a:rPr lang="en-US" altLang="ja-JP" dirty="0">
                <a:latin typeface="+mn-ea"/>
              </a:rPr>
              <a:t>3】</a:t>
            </a:r>
          </a:p>
          <a:p>
            <a:pPr eaLnBrk="1" fontAlgn="auto" hangingPunct="1">
              <a:spcBef>
                <a:spcPts val="0"/>
              </a:spcBef>
              <a:spcAft>
                <a:spcPts val="0"/>
              </a:spcAft>
              <a:defRPr/>
            </a:pPr>
            <a:r>
              <a:rPr lang="ja-JP" altLang="en-US" dirty="0">
                <a:latin typeface="+mn-ea"/>
              </a:rPr>
              <a:t>・</a:t>
            </a:r>
            <a:r>
              <a:rPr lang="en-US" altLang="ja-JP" dirty="0">
                <a:latin typeface="+mn-ea"/>
              </a:rPr>
              <a:t>RMP</a:t>
            </a:r>
            <a:r>
              <a:rPr lang="ja-JP" altLang="en-US" dirty="0">
                <a:latin typeface="+mn-ea"/>
              </a:rPr>
              <a:t>で定められた患者向け資材や医療従事者向けの資材がリスク最小化のために活用されています。</a:t>
            </a:r>
            <a:endParaRPr lang="en-US" altLang="ja-JP" dirty="0">
              <a:latin typeface="+mn-ea"/>
            </a:endParaRPr>
          </a:p>
          <a:p>
            <a:pPr eaLnBrk="1" fontAlgn="auto" hangingPunct="1">
              <a:spcBef>
                <a:spcPts val="0"/>
              </a:spcBef>
              <a:spcAft>
                <a:spcPts val="0"/>
              </a:spcAft>
              <a:defRPr/>
            </a:pPr>
            <a:r>
              <a:rPr lang="ja-JP" altLang="en-US" dirty="0">
                <a:latin typeface="+mn-ea"/>
              </a:rPr>
              <a:t>・患者向け資材は患者さんへの服薬指導の際に利用できます。</a:t>
            </a:r>
            <a:endParaRPr lang="en-US" altLang="ja-JP" dirty="0">
              <a:latin typeface="+mn-ea"/>
            </a:endParaRPr>
          </a:p>
          <a:p>
            <a:pPr eaLnBrk="1" fontAlgn="auto" hangingPunct="1">
              <a:spcBef>
                <a:spcPts val="0"/>
              </a:spcBef>
              <a:spcAft>
                <a:spcPts val="0"/>
              </a:spcAft>
              <a:defRPr/>
            </a:pPr>
            <a:r>
              <a:rPr lang="ja-JP" altLang="en-US" dirty="0">
                <a:latin typeface="+mn-ea"/>
              </a:rPr>
              <a:t>・医療従事者向け資材は薬剤部や他の職種の医療従事者と，リスクや適正使用，処方の留意点などを共有するために</a:t>
            </a:r>
            <a:r>
              <a:rPr lang="en-US" altLang="ja-JP" dirty="0">
                <a:latin typeface="+mn-ea"/>
              </a:rPr>
              <a:t>RMP</a:t>
            </a:r>
            <a:r>
              <a:rPr lang="ja-JP" altLang="en-US" dirty="0">
                <a:latin typeface="+mn-ea"/>
              </a:rPr>
              <a:t>本体とともに利用されています。</a:t>
            </a:r>
            <a:endParaRPr lang="en-US" altLang="ja-JP" dirty="0">
              <a:latin typeface="+mn-ea"/>
            </a:endParaRPr>
          </a:p>
        </p:txBody>
      </p:sp>
      <p:sp>
        <p:nvSpPr>
          <p:cNvPr id="22532" name="スライド番号プレースホルダー 3">
            <a:extLst>
              <a:ext uri="{FF2B5EF4-FFF2-40B4-BE49-F238E27FC236}">
                <a16:creationId xmlns:a16="http://schemas.microsoft.com/office/drawing/2014/main" id="{8F0C60D3-D73B-4CAB-92CB-20B785E1DF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A95B0A8F-2289-476D-8F05-138E45E6A56E}" type="slidenum">
              <a:rPr kumimoji="1" lang="ja-JP" altLang="en-US" sz="1200" b="0" i="0" u="none" strike="noStrike" kern="1200" cap="none" spc="0" normalizeH="0" baseline="0" noProof="0">
                <a:ln>
                  <a:noFill/>
                </a:ln>
                <a:solidFill>
                  <a:prstClr val="black"/>
                </a:solidFill>
                <a:effectLst/>
                <a:uLnTx/>
                <a:uFillTx/>
                <a:latin typeface="Times" panose="02020603050405020304" pitchFamily="18" charset="0"/>
                <a:ea typeface="Osaka"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Times" panose="02020603050405020304" pitchFamily="18" charset="0"/>
              <a:ea typeface="Osaka" charset="-128"/>
              <a:cs typeface="+mn-cs"/>
            </a:endParaRPr>
          </a:p>
        </p:txBody>
      </p:sp>
    </p:spTree>
    <p:extLst>
      <p:ext uri="{BB962C8B-B14F-4D97-AF65-F5344CB8AC3E}">
        <p14:creationId xmlns:p14="http://schemas.microsoft.com/office/powerpoint/2010/main" val="1393753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spcBef>
                <a:spcPts val="600"/>
              </a:spcBef>
              <a:buFont typeface="Wingdings" panose="05000000000000000000" pitchFamily="2" charset="2"/>
              <a:buNone/>
            </a:pPr>
            <a:r>
              <a:rPr lang="en-US" altLang="ja-JP" sz="1200" b="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RMP</a:t>
            </a:r>
            <a:r>
              <a:rPr lang="ja-JP" altLang="en-US" sz="1200" b="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に記載された活動において、以下のような活動開始時の説明と協力依頼は</a:t>
            </a:r>
            <a:r>
              <a:rPr lang="en-US" altLang="ja-JP" sz="1200" b="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MR</a:t>
            </a:r>
            <a:r>
              <a:rPr lang="ja-JP" altLang="en-US" sz="1200" b="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の重要な役割です。</a:t>
            </a:r>
            <a:endParaRPr lang="en-US" altLang="ja-JP" sz="1200" b="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spcBef>
                <a:spcPts val="600"/>
              </a:spcBef>
              <a:buFont typeface="Wingdings" panose="05000000000000000000" pitchFamily="2" charset="2"/>
              <a:buNone/>
            </a:pPr>
            <a:endParaRPr lang="en-US" altLang="ja-JP" sz="1200" b="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spcBef>
                <a:spcPts val="600"/>
              </a:spcBef>
              <a:buFont typeface="Wingdings" panose="05000000000000000000" pitchFamily="2" charset="2"/>
              <a:buNone/>
            </a:pPr>
            <a:r>
              <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・医療従事者への</a:t>
            </a:r>
            <a:r>
              <a:rPr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RMP</a:t>
            </a:r>
            <a:r>
              <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の丁寧な説明と協力依頼</a:t>
            </a:r>
            <a:endParaRPr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spcBef>
                <a:spcPts val="600"/>
              </a:spcBef>
              <a:buFont typeface="Wingdings" panose="05000000000000000000" pitchFamily="2" charset="2"/>
              <a:buNone/>
            </a:pPr>
            <a:r>
              <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・市販直後調査における適正使用情報の提供と副作用情報等の収集</a:t>
            </a:r>
            <a:endParaRPr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spcBef>
                <a:spcPts val="600"/>
              </a:spcBef>
              <a:buFont typeface="Wingdings" panose="05000000000000000000" pitchFamily="2" charset="2"/>
              <a:buNone/>
            </a:pPr>
            <a:r>
              <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・使用成績調査等における調査依頼、調査票収集等</a:t>
            </a:r>
            <a:endParaRPr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spcBef>
                <a:spcPts val="600"/>
              </a:spcBef>
              <a:buFont typeface="Wingdings" panose="05000000000000000000" pitchFamily="2" charset="2"/>
              <a:buNone/>
            </a:pPr>
            <a:r>
              <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・日常のディテール活動における、適正使用情報の提供と副作用情報等の収集</a:t>
            </a:r>
            <a:endParaRPr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75A8B-4DC1-413F-8AAF-50DD4FF03E7C}"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4047217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情報提供にあたっては、臨床現場の状況を踏まえて適切に行うことが重要です。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dirty="0"/>
              <a:t>・医薬品情報室との連携を密に</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RMP</a:t>
            </a:r>
            <a:r>
              <a:rPr kumimoji="1" lang="ja-JP" altLang="en-US" dirty="0"/>
              <a:t>概要や</a:t>
            </a:r>
            <a:r>
              <a:rPr kumimoji="1" lang="en-US" altLang="ja-JP" dirty="0"/>
              <a:t>RMP</a:t>
            </a:r>
            <a:r>
              <a:rPr kumimoji="1" lang="ja-JP" altLang="en-US" dirty="0"/>
              <a:t>本体だけではなく、その関連情報資材、製造販売後調査等の計画等を併せて提供することが重要です。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医薬品情報室への</a:t>
            </a:r>
            <a:r>
              <a:rPr kumimoji="1" lang="en-US" altLang="ja-JP" dirty="0"/>
              <a:t>RMP</a:t>
            </a:r>
            <a:r>
              <a:rPr kumimoji="1" lang="ja-JP" altLang="en-US" dirty="0"/>
              <a:t>に関する情報提供を密に行うことで、その施設における病棟業務（チーム医療）に貢献ができます。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dirty="0"/>
              <a:t>・施設・診療科に応じた情報活動</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RMP</a:t>
            </a:r>
            <a:r>
              <a:rPr kumimoji="1" lang="ja-JP" altLang="en-US" dirty="0"/>
              <a:t>に対する認知度や理解度、ニーズなどは施設規模、診療科ごとに異なるので、これらを念頭に置いて活動することが重要です。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dirty="0"/>
              <a:t>・迅速な情報提供を</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電子添文と同様、製造販売後に新たな安全性の懸念が判明した時点においても</a:t>
            </a:r>
            <a:r>
              <a:rPr kumimoji="1" lang="en-US" altLang="ja-JP" dirty="0"/>
              <a:t>RMP</a:t>
            </a:r>
            <a:r>
              <a:rPr kumimoji="1" lang="ja-JP" altLang="en-US" dirty="0"/>
              <a:t>は改訂されるので、医療現場への</a:t>
            </a:r>
            <a:r>
              <a:rPr kumimoji="1" lang="ja-JP" altLang="en-US" b="1" u="sng" dirty="0"/>
              <a:t>迅速かつ最新の</a:t>
            </a:r>
            <a:r>
              <a:rPr kumimoji="1" lang="ja-JP" altLang="en-US" dirty="0"/>
              <a:t>情報提供が重要となります。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75A8B-4DC1-413F-8AAF-50DD4FF03E7C}"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374976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306763" y="512763"/>
            <a:ext cx="3430587" cy="2573337"/>
          </a:xfrm>
        </p:spPr>
      </p:sp>
      <p:sp>
        <p:nvSpPr>
          <p:cNvPr id="3" name="ノート プレースホルダー 2"/>
          <p:cNvSpPr>
            <a:spLocks noGrp="1"/>
          </p:cNvSpPr>
          <p:nvPr>
            <p:ph type="body" idx="1"/>
          </p:nvPr>
        </p:nvSpPr>
        <p:spPr/>
        <p:txBody>
          <a:bodyPr>
            <a:normAutofit/>
          </a:bodyPr>
          <a:lstStyle/>
          <a:p>
            <a:r>
              <a:rPr kumimoji="1" lang="ja-JP" altLang="en-US" dirty="0"/>
              <a:t>最後に</a:t>
            </a:r>
            <a:r>
              <a:rPr kumimoji="1" lang="en-US" altLang="ja-JP" dirty="0"/>
              <a:t>RMP</a:t>
            </a:r>
            <a:r>
              <a:rPr kumimoji="1" lang="ja-JP" altLang="en-US" dirty="0"/>
              <a:t>に関連して</a:t>
            </a:r>
            <a:r>
              <a:rPr kumimoji="1" lang="en-US" altLang="ja-JP" dirty="0"/>
              <a:t>MR</a:t>
            </a:r>
            <a:r>
              <a:rPr kumimoji="1" lang="ja-JP" altLang="en-US" dirty="0"/>
              <a:t>の皆様に求められる役割をまとめました。</a:t>
            </a:r>
            <a:endParaRPr kumimoji="1" lang="en-US" altLang="ja-JP" dirty="0"/>
          </a:p>
          <a:p>
            <a:endParaRPr kumimoji="1" lang="en-US" altLang="ja-JP" dirty="0"/>
          </a:p>
          <a:p>
            <a:r>
              <a:rPr kumimoji="1" lang="en-US" altLang="ja-JP" dirty="0"/>
              <a:t>MR</a:t>
            </a:r>
            <a:r>
              <a:rPr kumimoji="1" lang="ja-JP" altLang="en-US" dirty="0"/>
              <a:t>の皆様は製薬企業と医療機関を結ぶ重要な役割を担っており、</a:t>
            </a:r>
            <a:r>
              <a:rPr kumimoji="1" lang="en-US" altLang="ja-JP" dirty="0"/>
              <a:t>RMP</a:t>
            </a:r>
            <a:r>
              <a:rPr kumimoji="1" lang="ja-JP" altLang="en-US" dirty="0"/>
              <a:t>、電子添文や適正使用ガイドなどの最新の情報提供を迅速かつ適切に行っていただくことで</a:t>
            </a:r>
            <a:r>
              <a:rPr kumimoji="1" lang="ja-JP" altLang="en-US" b="0" u="none" dirty="0"/>
              <a:t>、</a:t>
            </a:r>
            <a:r>
              <a:rPr kumimoji="1" lang="ja-JP" altLang="en-US" b="1" u="sng" dirty="0"/>
              <a:t>副作用情報の質、量が改善され、特に市販直後からの安全対策が強化</a:t>
            </a:r>
            <a:r>
              <a:rPr kumimoji="1" lang="ja-JP" altLang="en-US" dirty="0"/>
              <a:t>されます。</a:t>
            </a:r>
            <a:endParaRPr kumimoji="1" lang="en-US" altLang="ja-JP" dirty="0"/>
          </a:p>
          <a:p>
            <a:r>
              <a:rPr kumimoji="1" lang="ja-JP" altLang="en-US" dirty="0"/>
              <a:t>これこそが、</a:t>
            </a:r>
            <a:r>
              <a:rPr kumimoji="1" lang="en-US" altLang="ja-JP" dirty="0"/>
              <a:t>RMP</a:t>
            </a:r>
            <a:r>
              <a:rPr kumimoji="1" lang="ja-JP" altLang="en-US" dirty="0"/>
              <a:t>で期待される最も重要な効果の一つであり、副作用情報の収集、適正使用の推進と並び、皆様の重要な使命です。</a:t>
            </a:r>
            <a:endParaRPr kumimoji="1" lang="en-US" altLang="ja-JP" dirty="0"/>
          </a:p>
          <a:p>
            <a:endParaRPr kumimoji="1" lang="en-US" altLang="ja-JP" dirty="0"/>
          </a:p>
          <a:p>
            <a:r>
              <a:rPr kumimoji="1" lang="en-US" altLang="ja-JP" dirty="0"/>
              <a:t>RMP</a:t>
            </a:r>
            <a:r>
              <a:rPr kumimoji="1" lang="ja-JP" altLang="en-US" dirty="0"/>
              <a:t>を通して、医療機関と製薬企業、</a:t>
            </a:r>
            <a:r>
              <a:rPr kumimoji="1" lang="en-US" altLang="ja-JP" dirty="0"/>
              <a:t>PMDA</a:t>
            </a:r>
            <a:r>
              <a:rPr kumimoji="1" lang="ja-JP" altLang="en-US" dirty="0"/>
              <a:t>が一つのチームとして市販後の安全対策に取り組んでいくことで新薬を待つ患者様に貢献することができます。</a:t>
            </a:r>
            <a:endParaRPr kumimoji="1" lang="en-US" altLang="ja-JP" dirty="0"/>
          </a:p>
          <a:p>
            <a:r>
              <a:rPr kumimoji="1" lang="ja-JP" altLang="en-US" dirty="0"/>
              <a:t>本研修を踏まえて、ご担当の品目の</a:t>
            </a:r>
            <a:r>
              <a:rPr kumimoji="1" lang="en-US" altLang="ja-JP" dirty="0"/>
              <a:t>RMP</a:t>
            </a:r>
            <a:r>
              <a:rPr kumimoji="1" lang="ja-JP" altLang="en-US" dirty="0"/>
              <a:t>の内容を十分にご理解ください。</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20D2E3-4CDC-41A2-A57A-FD0463091C46}"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857092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a:t>
            </a:r>
            <a:r>
              <a:rPr kumimoji="1" lang="en-US" altLang="ja-JP" dirty="0"/>
              <a:t>RMP</a:t>
            </a:r>
            <a:r>
              <a:rPr kumimoji="1" lang="ja-JP" altLang="en-US" dirty="0"/>
              <a:t>の基本的な情報については、各社の研修の実施目的に合わせて適宜使用ください）</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75A8B-4DC1-413F-8AAF-50DD4FF03E7C}"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507926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 1"/>
          <p:cNvSpPr>
            <a:spLocks noGrp="1" noRot="1" noChangeAspect="1" noTextEdit="1"/>
          </p:cNvSpPr>
          <p:nvPr>
            <p:ph type="sldImg"/>
          </p:nvPr>
        </p:nvSpPr>
        <p:spPr>
          <a:ln/>
        </p:spPr>
      </p:sp>
      <p:sp>
        <p:nvSpPr>
          <p:cNvPr id="41987" name="スライド番号プレースホルダ 3"/>
          <p:cNvSpPr>
            <a:spLocks noGrp="1"/>
          </p:cNvSpPr>
          <p:nvPr>
            <p:ph type="sldNum" sz="quarter" idx="5"/>
          </p:nvPr>
        </p:nvSpPr>
        <p:spPr>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352CBA-AB21-465C-A585-7181A3642748}" type="slidenum">
              <a:rPr kumimoji="1" lang="en-US" altLang="ja-JP" sz="1200" b="0" i="0" u="none" strike="noStrike" kern="1200" cap="none" spc="0" normalizeH="0" baseline="0" noProof="0" smtClean="0">
                <a:ln>
                  <a:noFill/>
                </a:ln>
                <a:solidFill>
                  <a:prstClr val="black"/>
                </a:solidFill>
                <a:effectLst/>
                <a:uLnTx/>
                <a:uFillTx/>
                <a:latin typeface="Calibri" panose="020F0502020204030204"/>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en-US" altLang="ja-JP" sz="12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sp>
        <p:nvSpPr>
          <p:cNvPr id="2" name="ノート プレースホルダー 1"/>
          <p:cNvSpPr>
            <a:spLocks noGrp="1"/>
          </p:cNvSpPr>
          <p:nvPr>
            <p:ph type="body" idx="1"/>
          </p:nvPr>
        </p:nvSpPr>
        <p:spPr/>
        <p:txBody>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医薬品リスク管理計画の導入の背景</a:t>
            </a:r>
            <a:r>
              <a:rPr kumimoji="1" lang="ja-JP" altLang="en-US" dirty="0">
                <a:latin typeface="+mn-ea"/>
                <a:ea typeface="+mn-ea"/>
              </a:rPr>
              <a:t>についてお話しします。</a:t>
            </a:r>
            <a:endParaRPr kumimoji="1" lang="en-US" altLang="ja-JP" dirty="0">
              <a:latin typeface="+mn-ea"/>
              <a:ea typeface="+mn-ea"/>
            </a:endParaRPr>
          </a:p>
          <a:p>
            <a:pPr>
              <a:lnSpc>
                <a:spcPct val="100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薬害肝炎事件を契機として、平成</a:t>
            </a:r>
            <a:r>
              <a:rPr lang="en-US" altLang="ja-JP" dirty="0">
                <a:latin typeface="Meiryo UI" panose="020B0604030504040204" pitchFamily="50" charset="-128"/>
                <a:ea typeface="Meiryo UI" panose="020B0604030504040204" pitchFamily="50" charset="-128"/>
                <a:cs typeface="Meiryo UI" panose="020B0604030504040204" pitchFamily="50" charset="-128"/>
              </a:rPr>
              <a:t>22</a:t>
            </a:r>
            <a:r>
              <a:rPr lang="ja-JP" altLang="en-US" dirty="0">
                <a:latin typeface="Meiryo UI" panose="020B0604030504040204" pitchFamily="50" charset="-128"/>
                <a:ea typeface="Meiryo UI" panose="020B0604030504040204" pitchFamily="50" charset="-128"/>
                <a:cs typeface="Meiryo UI" panose="020B0604030504040204" pitchFamily="50" charset="-128"/>
              </a:rPr>
              <a:t>年に「医薬品行政のあり方検討委員会」で医薬品リスク管理に対する最終提言が公表されました。</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lnSpc>
                <a:spcPct val="100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医薬品の安全性の確保を図るためには、開発の段階から市販後に至るまで常にリスクを適正に管理する方策を検討することが重要です。</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lnSpc>
                <a:spcPct val="100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欧米で既に存在している制度も参考に、新たな安全対策の制度が導入されました。</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lnSpc>
                <a:spcPct val="100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その制度が、医薬品リスク管理計画、すなわち</a:t>
            </a:r>
            <a:r>
              <a:rPr lang="en-US" altLang="ja-JP" dirty="0">
                <a:latin typeface="Meiryo UI" panose="020B0604030504040204" pitchFamily="50" charset="-128"/>
                <a:ea typeface="Meiryo UI" panose="020B0604030504040204" pitchFamily="50" charset="-128"/>
                <a:cs typeface="Meiryo UI" panose="020B0604030504040204" pitchFamily="50" charset="-128"/>
              </a:rPr>
              <a:t>Risk Management Plan</a:t>
            </a:r>
            <a:r>
              <a:rPr lang="ja-JP" altLang="en-US" dirty="0">
                <a:latin typeface="Meiryo UI" panose="020B0604030504040204" pitchFamily="50" charset="-128"/>
                <a:ea typeface="Meiryo UI" panose="020B0604030504040204" pitchFamily="50" charset="-128"/>
                <a:cs typeface="Meiryo UI" panose="020B0604030504040204" pitchFamily="50" charset="-128"/>
              </a:rPr>
              <a:t>です。</a:t>
            </a:r>
          </a:p>
        </p:txBody>
      </p:sp>
    </p:spTree>
    <p:extLst>
      <p:ext uri="{BB962C8B-B14F-4D97-AF65-F5344CB8AC3E}">
        <p14:creationId xmlns:p14="http://schemas.microsoft.com/office/powerpoint/2010/main" val="2222212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 1"/>
          <p:cNvSpPr>
            <a:spLocks noGrp="1" noRot="1" noChangeAspect="1" noTextEdit="1"/>
          </p:cNvSpPr>
          <p:nvPr>
            <p:ph type="sldImg"/>
          </p:nvPr>
        </p:nvSpPr>
        <p:spPr>
          <a:ln/>
        </p:spPr>
      </p:sp>
      <p:sp>
        <p:nvSpPr>
          <p:cNvPr id="52227" name="スライド番号プレースホル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9358" indent="-288214" eaLnBrk="0" hangingPunct="0">
              <a:defRPr kumimoji="1">
                <a:solidFill>
                  <a:schemeClr val="tx1"/>
                </a:solidFill>
                <a:latin typeface="Verdana" panose="020B0604030504040204" pitchFamily="34" charset="0"/>
                <a:ea typeface="ＭＳ Ｐゴシック" panose="020B0600070205080204" pitchFamily="50" charset="-128"/>
              </a:defRPr>
            </a:lvl2pPr>
            <a:lvl3pPr marL="1152859" indent="-230572" eaLnBrk="0" hangingPunct="0">
              <a:defRPr kumimoji="1">
                <a:solidFill>
                  <a:schemeClr val="tx1"/>
                </a:solidFill>
                <a:latin typeface="Verdana" panose="020B0604030504040204" pitchFamily="34" charset="0"/>
                <a:ea typeface="ＭＳ Ｐゴシック" panose="020B0600070205080204" pitchFamily="50" charset="-128"/>
              </a:defRPr>
            </a:lvl3pPr>
            <a:lvl4pPr marL="1614003" indent="-230572" eaLnBrk="0" hangingPunct="0">
              <a:defRPr kumimoji="1">
                <a:solidFill>
                  <a:schemeClr val="tx1"/>
                </a:solidFill>
                <a:latin typeface="Verdana" panose="020B0604030504040204" pitchFamily="34" charset="0"/>
                <a:ea typeface="ＭＳ Ｐゴシック" panose="020B0600070205080204" pitchFamily="50" charset="-128"/>
              </a:defRPr>
            </a:lvl4pPr>
            <a:lvl5pPr marL="2075146" indent="-230572" eaLnBrk="0" hangingPunct="0">
              <a:defRPr kumimoji="1">
                <a:solidFill>
                  <a:schemeClr val="tx1"/>
                </a:solidFill>
                <a:latin typeface="Verdana" panose="020B0604030504040204" pitchFamily="34" charset="0"/>
                <a:ea typeface="ＭＳ Ｐゴシック" panose="020B0600070205080204" pitchFamily="50" charset="-128"/>
              </a:defRPr>
            </a:lvl5pPr>
            <a:lvl6pPr marL="2536289" indent="-230572"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97433" indent="-230572"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58576" indent="-230572"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919719" indent="-230572"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EC58850-B318-4FD6-A3DC-544C23BCDCE2}"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 name="ノート プレースホルダー 1"/>
          <p:cNvSpPr>
            <a:spLocks noGrp="1"/>
          </p:cNvSpPr>
          <p:nvPr>
            <p:ph type="body" idx="1"/>
          </p:nvPr>
        </p:nvSpPr>
        <p:spPr/>
        <p:txBody>
          <a:bodyPr/>
          <a:lstStyle/>
          <a:p>
            <a:r>
              <a:rPr kumimoji="1" lang="en-US" altLang="ja-JP" dirty="0">
                <a:latin typeface="+mn-ea"/>
                <a:ea typeface="+mn-ea"/>
              </a:rPr>
              <a:t>RMP</a:t>
            </a:r>
            <a:r>
              <a:rPr kumimoji="1" lang="ja-JP" altLang="en-US" dirty="0">
                <a:latin typeface="+mn-ea"/>
                <a:ea typeface="+mn-ea"/>
              </a:rPr>
              <a:t>の策定が求められる条件はこちらです。</a:t>
            </a:r>
            <a:endParaRPr kumimoji="1" lang="en-US" altLang="ja-JP" dirty="0">
              <a:latin typeface="+mn-ea"/>
              <a:ea typeface="+mn-ea"/>
            </a:endParaRPr>
          </a:p>
          <a:p>
            <a:r>
              <a:rPr kumimoji="1" lang="ja-JP" altLang="en-US" dirty="0">
                <a:latin typeface="+mn-ea"/>
                <a:ea typeface="+mn-ea"/>
              </a:rPr>
              <a:t>平成</a:t>
            </a:r>
            <a:r>
              <a:rPr kumimoji="1" lang="en-US" altLang="ja-JP" dirty="0">
                <a:latin typeface="+mn-ea"/>
                <a:ea typeface="+mn-ea"/>
              </a:rPr>
              <a:t>25</a:t>
            </a:r>
            <a:r>
              <a:rPr kumimoji="1" lang="ja-JP" altLang="en-US" dirty="0">
                <a:latin typeface="+mn-ea"/>
                <a:ea typeface="+mn-ea"/>
              </a:rPr>
              <a:t>年</a:t>
            </a:r>
            <a:r>
              <a:rPr kumimoji="1" lang="en-US" altLang="ja-JP" dirty="0">
                <a:latin typeface="+mn-ea"/>
                <a:ea typeface="+mn-ea"/>
              </a:rPr>
              <a:t>4</a:t>
            </a:r>
            <a:r>
              <a:rPr kumimoji="1" lang="ja-JP" altLang="en-US" dirty="0">
                <a:latin typeface="+mn-ea"/>
                <a:ea typeface="+mn-ea"/>
              </a:rPr>
              <a:t>月以降に申請する医療用医薬品は、申請時に</a:t>
            </a:r>
            <a:r>
              <a:rPr kumimoji="1" lang="en-US" altLang="ja-JP" dirty="0">
                <a:latin typeface="+mn-ea"/>
                <a:ea typeface="+mn-ea"/>
              </a:rPr>
              <a:t>RMP</a:t>
            </a:r>
            <a:r>
              <a:rPr kumimoji="1" lang="ja-JP" altLang="en-US" dirty="0">
                <a:latin typeface="+mn-ea"/>
                <a:ea typeface="+mn-ea"/>
              </a:rPr>
              <a:t>を策定する必要があります。</a:t>
            </a:r>
            <a:endParaRPr kumimoji="1" lang="en-US" altLang="ja-JP" dirty="0">
              <a:latin typeface="+mn-ea"/>
              <a:ea typeface="+mn-ea"/>
            </a:endParaRPr>
          </a:p>
          <a:p>
            <a:r>
              <a:rPr kumimoji="1" lang="ja-JP" altLang="en-US" dirty="0">
                <a:latin typeface="+mn-ea"/>
                <a:ea typeface="+mn-ea"/>
              </a:rPr>
              <a:t>また、既に販売されている医薬品についても、イエローレターやブルーレターが発出される様な、新たな安全性の懸念が判った時点で策定を行います。</a:t>
            </a:r>
            <a:endParaRPr kumimoji="1" lang="en-US" altLang="ja-JP" dirty="0">
              <a:latin typeface="+mn-ea"/>
              <a:ea typeface="+mn-ea"/>
            </a:endParaRPr>
          </a:p>
          <a:p>
            <a:r>
              <a:rPr kumimoji="1" lang="ja-JP" altLang="en-US" dirty="0">
                <a:latin typeface="+mn-ea"/>
                <a:ea typeface="+mn-ea"/>
              </a:rPr>
              <a:t>後発医薬品についても、「効能または効果」等が同一の先発品で</a:t>
            </a:r>
            <a:r>
              <a:rPr kumimoji="1" lang="en-US" altLang="ja-JP" dirty="0">
                <a:latin typeface="+mn-ea"/>
                <a:ea typeface="+mn-ea"/>
              </a:rPr>
              <a:t>RMP</a:t>
            </a:r>
            <a:r>
              <a:rPr kumimoji="1" lang="ja-JP" altLang="en-US" dirty="0">
                <a:latin typeface="+mn-ea"/>
                <a:ea typeface="+mn-ea"/>
              </a:rPr>
              <a:t>が公表されている場合は、</a:t>
            </a:r>
            <a:r>
              <a:rPr kumimoji="1" lang="en-US" altLang="ja-JP" dirty="0">
                <a:latin typeface="+mn-ea"/>
                <a:ea typeface="+mn-ea"/>
              </a:rPr>
              <a:t>RMP</a:t>
            </a:r>
            <a:r>
              <a:rPr kumimoji="1" lang="ja-JP" altLang="en-US" dirty="0">
                <a:latin typeface="+mn-ea"/>
                <a:ea typeface="+mn-ea"/>
              </a:rPr>
              <a:t>策定の対象となります。</a:t>
            </a:r>
            <a:endParaRPr kumimoji="1" lang="en-US" altLang="ja-JP" dirty="0">
              <a:latin typeface="+mn-ea"/>
              <a:ea typeface="+mn-ea"/>
            </a:endParaRPr>
          </a:p>
          <a:p>
            <a:r>
              <a:rPr kumimoji="1" lang="ja-JP" altLang="en-US" dirty="0">
                <a:latin typeface="+mn-ea"/>
                <a:ea typeface="+mn-ea"/>
              </a:rPr>
              <a:t>なお、</a:t>
            </a:r>
            <a:r>
              <a:rPr kumimoji="1" lang="en-US" altLang="ja-JP" dirty="0">
                <a:latin typeface="+mn-ea"/>
                <a:ea typeface="+mn-ea"/>
              </a:rPr>
              <a:t>RMP</a:t>
            </a:r>
            <a:r>
              <a:rPr kumimoji="1" lang="ja-JP" altLang="en-US" dirty="0">
                <a:latin typeface="+mn-ea"/>
                <a:ea typeface="+mn-ea"/>
              </a:rPr>
              <a:t>の適切な実施は各医薬品における承認条件となっています。</a:t>
            </a:r>
          </a:p>
        </p:txBody>
      </p:sp>
    </p:spTree>
    <p:extLst>
      <p:ext uri="{BB962C8B-B14F-4D97-AF65-F5344CB8AC3E}">
        <p14:creationId xmlns:p14="http://schemas.microsoft.com/office/powerpoint/2010/main" val="25119668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 1"/>
          <p:cNvSpPr>
            <a:spLocks noGrp="1" noRot="1" noChangeAspect="1" noTextEdit="1"/>
          </p:cNvSpPr>
          <p:nvPr>
            <p:ph type="sldImg"/>
          </p:nvPr>
        </p:nvSpPr>
        <p:spPr>
          <a:ln/>
        </p:spPr>
      </p:sp>
      <p:sp>
        <p:nvSpPr>
          <p:cNvPr id="55299" name="スライド番号プレースホル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9358" indent="-288214" eaLnBrk="0" hangingPunct="0">
              <a:defRPr kumimoji="1">
                <a:solidFill>
                  <a:schemeClr val="tx1"/>
                </a:solidFill>
                <a:latin typeface="Verdana" panose="020B0604030504040204" pitchFamily="34" charset="0"/>
                <a:ea typeface="ＭＳ Ｐゴシック" panose="020B0600070205080204" pitchFamily="50" charset="-128"/>
              </a:defRPr>
            </a:lvl2pPr>
            <a:lvl3pPr marL="1152859" indent="-230572" eaLnBrk="0" hangingPunct="0">
              <a:defRPr kumimoji="1">
                <a:solidFill>
                  <a:schemeClr val="tx1"/>
                </a:solidFill>
                <a:latin typeface="Verdana" panose="020B0604030504040204" pitchFamily="34" charset="0"/>
                <a:ea typeface="ＭＳ Ｐゴシック" panose="020B0600070205080204" pitchFamily="50" charset="-128"/>
              </a:defRPr>
            </a:lvl3pPr>
            <a:lvl4pPr marL="1614003" indent="-230572" eaLnBrk="0" hangingPunct="0">
              <a:defRPr kumimoji="1">
                <a:solidFill>
                  <a:schemeClr val="tx1"/>
                </a:solidFill>
                <a:latin typeface="Verdana" panose="020B0604030504040204" pitchFamily="34" charset="0"/>
                <a:ea typeface="ＭＳ Ｐゴシック" panose="020B0600070205080204" pitchFamily="50" charset="-128"/>
              </a:defRPr>
            </a:lvl4pPr>
            <a:lvl5pPr marL="2075146" indent="-230572" eaLnBrk="0" hangingPunct="0">
              <a:defRPr kumimoji="1">
                <a:solidFill>
                  <a:schemeClr val="tx1"/>
                </a:solidFill>
                <a:latin typeface="Verdana" panose="020B0604030504040204" pitchFamily="34" charset="0"/>
                <a:ea typeface="ＭＳ Ｐゴシック" panose="020B0600070205080204" pitchFamily="50" charset="-128"/>
              </a:defRPr>
            </a:lvl5pPr>
            <a:lvl6pPr marL="2536289" indent="-230572"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97433" indent="-230572"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58576" indent="-230572"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919719" indent="-230572"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2CF0E31-D8B2-4798-9265-62F9C96D81BB}"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 name="ノート プレースホルダー 1"/>
          <p:cNvSpPr>
            <a:spLocks noGrp="1"/>
          </p:cNvSpPr>
          <p:nvPr>
            <p:ph type="body" idx="1"/>
          </p:nvPr>
        </p:nvSpPr>
        <p:spPr/>
        <p:txBody>
          <a:bodyPr/>
          <a:lstStyle/>
          <a:p>
            <a:r>
              <a:rPr lang="ja-JP" altLang="en-US" dirty="0"/>
              <a:t>安全性検討事項</a:t>
            </a:r>
            <a:r>
              <a:rPr kumimoji="1" lang="ja-JP" altLang="en-US" dirty="0">
                <a:latin typeface="+mn-ea"/>
                <a:ea typeface="+mn-ea"/>
              </a:rPr>
              <a:t>についてお話しします。</a:t>
            </a:r>
            <a:endParaRPr kumimoji="1" lang="en-US" altLang="ja-JP" dirty="0">
              <a:latin typeface="+mn-ea"/>
              <a:ea typeface="+mn-ea"/>
            </a:endParaRPr>
          </a:p>
          <a:p>
            <a:r>
              <a:rPr lang="ja-JP" altLang="en-US" dirty="0"/>
              <a:t>この内訳は、重要な特定されたリスク、重要な潜在的リスク、重要な不足情報の</a:t>
            </a:r>
            <a:r>
              <a:rPr lang="en-US" altLang="ja-JP" dirty="0"/>
              <a:t>3</a:t>
            </a:r>
            <a:r>
              <a:rPr lang="ja-JP" altLang="en-US" dirty="0"/>
              <a:t>つから構成されます。</a:t>
            </a:r>
            <a:endParaRPr lang="en-US" altLang="ja-JP" dirty="0"/>
          </a:p>
          <a:p>
            <a:r>
              <a:rPr lang="ja-JP" altLang="en-US" dirty="0"/>
              <a:t>重要な特定されたリスク、潜在的なリスクについては次のスライドで紹介します。</a:t>
            </a:r>
            <a:endParaRPr lang="en-US" altLang="ja-JP" dirty="0"/>
          </a:p>
          <a:p>
            <a:r>
              <a:rPr lang="ja-JP" altLang="en-US" dirty="0"/>
              <a:t>重要な不足情報は、安全性を予測するうえで不足している情報のうち重要なものです。</a:t>
            </a:r>
            <a:endParaRPr lang="en-US" altLang="ja-JP" dirty="0"/>
          </a:p>
          <a:p>
            <a:endParaRPr lang="en-US" altLang="ja-JP" dirty="0"/>
          </a:p>
        </p:txBody>
      </p:sp>
    </p:spTree>
    <p:extLst>
      <p:ext uri="{BB962C8B-B14F-4D97-AF65-F5344CB8AC3E}">
        <p14:creationId xmlns:p14="http://schemas.microsoft.com/office/powerpoint/2010/main" val="3728583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b="0" i="0" u="none" strike="noStrike" baseline="0" dirty="0"/>
              <a:t>まず</a:t>
            </a:r>
            <a:r>
              <a:rPr lang="en-US" altLang="ja-JP" sz="1200" b="0" i="0" u="none" strike="noStrike" baseline="0" dirty="0"/>
              <a:t>RMP</a:t>
            </a:r>
            <a:r>
              <a:rPr lang="ja-JP" altLang="en-US" sz="1200" b="0" i="0" u="none" strike="noStrike" baseline="0" dirty="0"/>
              <a:t>をとりまく環境について、ご紹介します。</a:t>
            </a:r>
            <a:endParaRPr lang="en-US" altLang="ja-JP" sz="1200" b="0" i="0" u="none" strike="noStrike" baseline="0" dirty="0"/>
          </a:p>
          <a:p>
            <a:endParaRPr lang="en-US" altLang="ja-JP" sz="1200" b="0" i="0" u="none" strike="noStrike" baseline="0" dirty="0"/>
          </a:p>
          <a:p>
            <a:r>
              <a:rPr lang="ja-JP" altLang="en-US" sz="1200" b="0" i="0" u="none" strike="noStrike" baseline="0" dirty="0"/>
              <a:t>こちらは病院薬剤師の</a:t>
            </a:r>
            <a:r>
              <a:rPr lang="en-US" altLang="ja-JP" sz="1200" b="0" i="0" u="none" strike="noStrike" baseline="0" dirty="0"/>
              <a:t>RMP</a:t>
            </a:r>
            <a:r>
              <a:rPr lang="ja-JP" altLang="en-US" sz="1200" b="0" i="0" u="none" strike="noStrike" baseline="0" dirty="0"/>
              <a:t>の認知度および活用度について、独立行政法人医薬品医療機器総合機構（</a:t>
            </a:r>
            <a:r>
              <a:rPr kumimoji="1" lang="en-US" altLang="ja-JP" sz="1200" b="0" i="0" u="none" strike="noStrike" kern="1200" baseline="0" dirty="0">
                <a:solidFill>
                  <a:schemeClr val="tx1"/>
                </a:solidFill>
                <a:latin typeface="+mn-lt"/>
                <a:ea typeface="+mn-ea"/>
                <a:cs typeface="+mn-cs"/>
              </a:rPr>
              <a:t>PMDA</a:t>
            </a:r>
            <a:r>
              <a:rPr kumimoji="1" lang="ja-JP" altLang="en-US" sz="1200" b="0" i="0" u="none" strike="noStrike" kern="1200" baseline="0" dirty="0">
                <a:solidFill>
                  <a:schemeClr val="tx1"/>
                </a:solidFill>
                <a:latin typeface="+mn-lt"/>
                <a:ea typeface="+mn-ea"/>
                <a:cs typeface="+mn-cs"/>
              </a:rPr>
              <a:t>）</a:t>
            </a:r>
            <a:r>
              <a:rPr lang="ja-JP" altLang="en-US" sz="1200" b="0" i="0" u="none" strike="noStrike" baseline="0" dirty="0"/>
              <a:t>が実施した調査の結果です。</a:t>
            </a:r>
            <a:endParaRPr lang="en-US" altLang="ja-JP" sz="1200" b="0" i="0" u="none" strike="noStrike" baseline="0" dirty="0"/>
          </a:p>
          <a:p>
            <a:endParaRPr lang="en-US" altLang="ja-JP" sz="1200" b="0" i="0" u="none" strike="noStrike" baseline="0" dirty="0"/>
          </a:p>
          <a:p>
            <a:r>
              <a:rPr lang="en-US" altLang="ja-JP" sz="1200" b="0" i="0" u="none" strike="noStrike" baseline="0" dirty="0"/>
              <a:t>【</a:t>
            </a:r>
            <a:r>
              <a:rPr lang="ja-JP" altLang="en-US" sz="1200" b="0" i="0" u="none" strike="noStrike" baseline="0" dirty="0"/>
              <a:t>認知度</a:t>
            </a:r>
            <a:r>
              <a:rPr lang="en-US" altLang="ja-JP" sz="1200" b="0" i="0" u="none" strike="noStrike" baseline="0" dirty="0"/>
              <a:t>】</a:t>
            </a:r>
          </a:p>
          <a:p>
            <a:r>
              <a:rPr lang="ja-JP" altLang="en-US" sz="1200" b="0" i="0" u="none" strike="noStrike" baseline="0" dirty="0"/>
              <a:t>・「内容をよく理解している」「内容をある程度理解している」薬剤師の割合は平成</a:t>
            </a:r>
            <a:r>
              <a:rPr lang="en-US" altLang="ja-JP" sz="1200" b="0" i="0" u="none" strike="noStrike" baseline="0" dirty="0"/>
              <a:t>29</a:t>
            </a:r>
            <a:r>
              <a:rPr lang="ja-JP" altLang="en-US" sz="1200" b="0" i="0" u="none" strike="noStrike" baseline="0" dirty="0"/>
              <a:t>年度は</a:t>
            </a:r>
            <a:r>
              <a:rPr lang="en-US" altLang="ja-JP" sz="1200" b="0" i="0" u="none" strike="noStrike" baseline="0" dirty="0"/>
              <a:t>48.2%</a:t>
            </a:r>
            <a:r>
              <a:rPr lang="ja-JP" altLang="en-US" sz="1200" b="0" i="0" u="none" strike="noStrike" baseline="0" dirty="0"/>
              <a:t>でしたが令和</a:t>
            </a:r>
            <a:r>
              <a:rPr lang="en-US" altLang="ja-JP" sz="1200" b="0" i="0" u="none" strike="noStrike" baseline="0" dirty="0"/>
              <a:t>4</a:t>
            </a:r>
            <a:r>
              <a:rPr lang="ja-JP" altLang="en-US" sz="1200" b="0" i="0" u="none" strike="noStrike" baseline="0" dirty="0"/>
              <a:t>年度は</a:t>
            </a:r>
            <a:r>
              <a:rPr lang="en-US" altLang="ja-JP" sz="1200" b="0" i="0" u="none" strike="noStrike" baseline="0" dirty="0"/>
              <a:t>54.4%</a:t>
            </a:r>
            <a:r>
              <a:rPr lang="ja-JP" altLang="en-US" sz="1200" b="0" i="0" u="none" strike="noStrike" baseline="0"/>
              <a:t>で増加していました。</a:t>
            </a:r>
            <a:endParaRPr lang="en-US" altLang="ja-JP" sz="1200" b="0" i="0" u="none" strike="noStrike" baseline="0" dirty="0"/>
          </a:p>
          <a:p>
            <a:r>
              <a:rPr lang="en-US" altLang="ja-JP" sz="1200" b="0" i="0" u="none" strike="noStrike" baseline="0" dirty="0"/>
              <a:t>【</a:t>
            </a:r>
            <a:r>
              <a:rPr lang="ja-JP" altLang="en-US" sz="1200" b="0" i="0" u="none" strike="noStrike" baseline="0" dirty="0"/>
              <a:t>活用度</a:t>
            </a:r>
            <a:r>
              <a:rPr lang="en-US" altLang="ja-JP" sz="1200" b="0" i="0" u="none" strike="noStrike" baseline="0" dirty="0"/>
              <a:t>】</a:t>
            </a:r>
          </a:p>
          <a:p>
            <a:r>
              <a:rPr lang="ja-JP" altLang="en-US" sz="1200" b="0" i="0" u="none" strike="noStrike" baseline="0" dirty="0"/>
              <a:t>・「内容をよく理解している」「内容をある程度理解している」施設を対象とした結果，</a:t>
            </a:r>
            <a:r>
              <a:rPr lang="en-US" altLang="ja-JP" sz="1200" b="0" i="0" u="none" strike="noStrike" baseline="0" dirty="0"/>
              <a:t>61.2%</a:t>
            </a:r>
            <a:r>
              <a:rPr lang="ja-JP" altLang="en-US" sz="1200" b="0" i="0" u="none" strike="noStrike" baseline="0" dirty="0"/>
              <a:t>で</a:t>
            </a:r>
            <a:r>
              <a:rPr lang="en-US" altLang="ja-JP" sz="1200" b="0" i="0" u="none" strike="noStrike" baseline="0" dirty="0"/>
              <a:t>RMP</a:t>
            </a:r>
            <a:r>
              <a:rPr lang="ja-JP" altLang="en-US" sz="1200" b="0" i="0" u="none" strike="noStrike" baseline="0" dirty="0"/>
              <a:t>を活用しています。</a:t>
            </a:r>
            <a:endParaRPr lang="en-US" altLang="ja-JP" sz="1200" b="0" i="0" u="none" strike="noStrike" baseline="0" dirty="0"/>
          </a:p>
          <a:p>
            <a:endParaRPr lang="en-US" altLang="ja-JP" sz="1200" b="0" i="0" u="none" strike="noStrike" baseline="0" dirty="0"/>
          </a:p>
          <a:p>
            <a:r>
              <a:rPr lang="ja-JP" altLang="en-US" sz="970" b="0" i="0" u="none" strike="noStrike" baseline="0" dirty="0"/>
              <a:t>（参考）</a:t>
            </a:r>
            <a:endParaRPr lang="en-US" altLang="ja-JP" sz="970" b="0" i="0" u="none" strike="noStrike" baseline="0" dirty="0"/>
          </a:p>
          <a:p>
            <a:r>
              <a:rPr lang="en-US" altLang="ja-JP" sz="970" b="0" i="0" u="none" strike="noStrike" baseline="0" dirty="0"/>
              <a:t>【</a:t>
            </a:r>
            <a:r>
              <a:rPr lang="ja-JP" altLang="en-US" sz="970" b="0" i="0" u="none" strike="noStrike" baseline="0" dirty="0"/>
              <a:t>調査目的</a:t>
            </a:r>
            <a:r>
              <a:rPr lang="en-US" altLang="ja-JP" sz="970" b="0" i="0" u="none" strike="noStrike" baseline="0" dirty="0"/>
              <a:t>】</a:t>
            </a:r>
          </a:p>
          <a:p>
            <a:r>
              <a:rPr kumimoji="1" lang="en-US" altLang="ja-JP" sz="970" b="0" i="0" u="none" strike="noStrike" kern="1200" baseline="0" dirty="0">
                <a:solidFill>
                  <a:schemeClr val="tx1"/>
                </a:solidFill>
                <a:latin typeface="+mn-lt"/>
                <a:ea typeface="+mn-ea"/>
                <a:cs typeface="+mn-cs"/>
              </a:rPr>
              <a:t>PMDA</a:t>
            </a:r>
            <a:r>
              <a:rPr kumimoji="1" lang="ja-JP" altLang="en-US" sz="970" b="0" i="0" u="none" strike="noStrike" kern="1200" baseline="0" dirty="0">
                <a:solidFill>
                  <a:schemeClr val="tx1"/>
                </a:solidFill>
                <a:latin typeface="+mn-lt"/>
                <a:ea typeface="+mn-ea"/>
                <a:cs typeface="+mn-cs"/>
              </a:rPr>
              <a:t>では、安全対策の一環として、医薬品や医療機器の安全な使用を図る</a:t>
            </a:r>
          </a:p>
          <a:p>
            <a:r>
              <a:rPr lang="ja-JP" altLang="en-US" sz="970" b="0" i="0" u="none" strike="noStrike" baseline="0" dirty="0"/>
              <a:t>ため、報告された副作用情報等をもとに、添付文書の「使用上の注意の改訂」等の安全対策を厚生労働省と連携して検</a:t>
            </a:r>
          </a:p>
          <a:p>
            <a:r>
              <a:rPr lang="ja-JP" altLang="en-US" sz="970" b="0" i="0" u="none" strike="noStrike" baseline="0" dirty="0"/>
              <a:t>討・決定するとともに、情報発信等の業務を実施し、全国の医療機関等との情報交換を通じて、安全対策を推進している。</a:t>
            </a:r>
          </a:p>
          <a:p>
            <a:r>
              <a:rPr lang="ja-JP" altLang="en-US" sz="970" b="0" i="0" u="none" strike="noStrike" baseline="0" dirty="0"/>
              <a:t>本調査は、講じた安全対策措置を確実に実施し、患者のより一層の安全を図るため、医療機関における医薬品安全性</a:t>
            </a:r>
          </a:p>
          <a:p>
            <a:r>
              <a:rPr lang="ja-JP" altLang="en-US" sz="970" b="0" i="0" u="none" strike="noStrike" baseline="0" dirty="0"/>
              <a:t>情報の入手・伝達・活用状況を把握し、安全性情報の活用策を検討することを目的として実施した。</a:t>
            </a:r>
          </a:p>
          <a:p>
            <a:r>
              <a:rPr lang="en-US" altLang="ja-JP" sz="970" b="0" i="0" u="none" strike="noStrike" baseline="0" dirty="0"/>
              <a:t>【</a:t>
            </a:r>
            <a:r>
              <a:rPr lang="ja-JP" altLang="en-US" sz="970" b="0" i="0" u="none" strike="noStrike" baseline="0" dirty="0"/>
              <a:t>調査対象</a:t>
            </a:r>
            <a:r>
              <a:rPr lang="en-US" altLang="ja-JP" sz="970" b="0" i="0" u="none" strike="noStrike" baseline="0" dirty="0"/>
              <a:t>】</a:t>
            </a:r>
          </a:p>
          <a:p>
            <a:r>
              <a:rPr lang="ja-JP" altLang="en-US" sz="970" b="0" i="0" u="none" strike="noStrike" baseline="0" dirty="0"/>
              <a:t>全国の病院のうち</a:t>
            </a:r>
            <a:r>
              <a:rPr kumimoji="1" lang="en-US" altLang="ja-JP" sz="970" b="0" i="0" u="none" strike="noStrike" kern="1200" baseline="0" dirty="0">
                <a:solidFill>
                  <a:schemeClr val="tx1"/>
                </a:solidFill>
                <a:latin typeface="+mn-lt"/>
                <a:ea typeface="+mn-ea"/>
                <a:cs typeface="+mn-cs"/>
              </a:rPr>
              <a:t>40%※1 </a:t>
            </a:r>
            <a:r>
              <a:rPr kumimoji="1" lang="ja-JP" altLang="en-US" sz="970" b="0" i="0" u="none" strike="noStrike" kern="1200" baseline="0" dirty="0">
                <a:solidFill>
                  <a:schemeClr val="tx1"/>
                </a:solidFill>
                <a:latin typeface="+mn-lt"/>
                <a:ea typeface="+mn-ea"/>
                <a:cs typeface="+mn-cs"/>
              </a:rPr>
              <a:t>： </a:t>
            </a:r>
            <a:r>
              <a:rPr kumimoji="1" lang="en-US" altLang="ja-JP" sz="970" b="0" i="0" u="none" strike="noStrike" kern="1200" baseline="0" dirty="0">
                <a:solidFill>
                  <a:schemeClr val="tx1"/>
                </a:solidFill>
                <a:latin typeface="+mn-lt"/>
                <a:ea typeface="+mn-ea"/>
                <a:cs typeface="+mn-cs"/>
              </a:rPr>
              <a:t>3282</a:t>
            </a:r>
            <a:r>
              <a:rPr kumimoji="1" lang="ja-JP" altLang="en-US" sz="970" b="0" i="0" u="none" strike="noStrike" kern="1200" baseline="0" dirty="0">
                <a:solidFill>
                  <a:schemeClr val="tx1"/>
                </a:solidFill>
                <a:latin typeface="+mn-lt"/>
                <a:ea typeface="+mn-ea"/>
                <a:cs typeface="+mn-cs"/>
              </a:rPr>
              <a:t>施設</a:t>
            </a:r>
          </a:p>
          <a:p>
            <a:r>
              <a:rPr lang="en-US" altLang="ja-JP" sz="970" b="0" i="0" u="none" strike="noStrike" baseline="0" dirty="0"/>
              <a:t>※1</a:t>
            </a:r>
            <a:r>
              <a:rPr lang="ja-JP" altLang="en-US" sz="970" b="0" i="0" u="none" strike="noStrike" baseline="0" dirty="0"/>
              <a:t>：都道府県別に病床数を考慮し、無作為抽出した。</a:t>
            </a:r>
          </a:p>
          <a:p>
            <a:r>
              <a:rPr lang="en-US" altLang="ja-JP" sz="970" b="0" i="0" u="none" strike="noStrike" baseline="0" dirty="0"/>
              <a:t>【</a:t>
            </a:r>
            <a:r>
              <a:rPr lang="ja-JP" altLang="en-US" sz="970" b="0" i="0" u="none" strike="noStrike" baseline="0" dirty="0"/>
              <a:t>調査期間</a:t>
            </a:r>
            <a:r>
              <a:rPr lang="en-US" altLang="ja-JP" sz="970" b="0" i="0" u="none" strike="noStrike" baseline="0" dirty="0"/>
              <a:t>】</a:t>
            </a:r>
          </a:p>
          <a:p>
            <a:r>
              <a:rPr kumimoji="1" lang="ja-JP" altLang="en-US" sz="970" b="0" i="0" u="none" strike="noStrike" kern="1200" baseline="0" dirty="0">
                <a:solidFill>
                  <a:schemeClr val="tx1"/>
                </a:solidFill>
                <a:latin typeface="+mn-lt"/>
                <a:ea typeface="+mn-ea"/>
                <a:cs typeface="+mn-cs"/>
              </a:rPr>
              <a:t>令和</a:t>
            </a:r>
            <a:r>
              <a:rPr kumimoji="1" lang="en-US" altLang="ja-JP" sz="970" b="0" i="0" u="none" strike="noStrike" kern="1200" baseline="0" dirty="0">
                <a:solidFill>
                  <a:schemeClr val="tx1"/>
                </a:solidFill>
                <a:latin typeface="+mn-lt"/>
                <a:ea typeface="+mn-ea"/>
                <a:cs typeface="+mn-cs"/>
              </a:rPr>
              <a:t>4</a:t>
            </a:r>
            <a:r>
              <a:rPr kumimoji="1" lang="ja-JP" altLang="en-US" sz="970" b="0" i="0" u="none" strike="noStrike" kern="1200" baseline="0" dirty="0">
                <a:solidFill>
                  <a:schemeClr val="tx1"/>
                </a:solidFill>
                <a:latin typeface="+mn-lt"/>
                <a:ea typeface="+mn-ea"/>
                <a:cs typeface="+mn-cs"/>
              </a:rPr>
              <a:t>年</a:t>
            </a:r>
            <a:r>
              <a:rPr kumimoji="1" lang="en-US" altLang="ja-JP" sz="970" b="0" i="0" u="none" strike="noStrike" kern="1200" baseline="0" dirty="0">
                <a:solidFill>
                  <a:schemeClr val="tx1"/>
                </a:solidFill>
                <a:latin typeface="+mn-lt"/>
                <a:ea typeface="+mn-ea"/>
                <a:cs typeface="+mn-cs"/>
              </a:rPr>
              <a:t>6</a:t>
            </a:r>
            <a:r>
              <a:rPr kumimoji="1" lang="ja-JP" altLang="en-US" sz="970" b="0" i="0" u="none" strike="noStrike" kern="1200" baseline="0" dirty="0">
                <a:solidFill>
                  <a:schemeClr val="tx1"/>
                </a:solidFill>
                <a:latin typeface="+mn-lt"/>
                <a:ea typeface="+mn-ea"/>
                <a:cs typeface="+mn-cs"/>
              </a:rPr>
              <a:t>月</a:t>
            </a:r>
            <a:r>
              <a:rPr kumimoji="1" lang="en-US" altLang="ja-JP" sz="970" b="0" i="0" u="none" strike="noStrike" kern="1200" baseline="0" dirty="0">
                <a:solidFill>
                  <a:schemeClr val="tx1"/>
                </a:solidFill>
                <a:latin typeface="+mn-lt"/>
                <a:ea typeface="+mn-ea"/>
                <a:cs typeface="+mn-cs"/>
              </a:rPr>
              <a:t>17</a:t>
            </a:r>
            <a:r>
              <a:rPr kumimoji="1" lang="ja-JP" altLang="en-US" sz="970" b="0" i="0" u="none" strike="noStrike" kern="1200" baseline="0" dirty="0">
                <a:solidFill>
                  <a:schemeClr val="tx1"/>
                </a:solidFill>
                <a:latin typeface="+mn-lt"/>
                <a:ea typeface="+mn-ea"/>
                <a:cs typeface="+mn-cs"/>
              </a:rPr>
              <a:t>日～令和</a:t>
            </a:r>
            <a:r>
              <a:rPr kumimoji="1" lang="en-US" altLang="ja-JP" sz="970" b="0" i="0" u="none" strike="noStrike" kern="1200" baseline="0" dirty="0">
                <a:solidFill>
                  <a:schemeClr val="tx1"/>
                </a:solidFill>
                <a:latin typeface="+mn-lt"/>
                <a:ea typeface="+mn-ea"/>
                <a:cs typeface="+mn-cs"/>
              </a:rPr>
              <a:t>4</a:t>
            </a:r>
            <a:r>
              <a:rPr kumimoji="1" lang="ja-JP" altLang="en-US" sz="970" b="0" i="0" u="none" strike="noStrike" kern="1200" baseline="0" dirty="0">
                <a:solidFill>
                  <a:schemeClr val="tx1"/>
                </a:solidFill>
                <a:latin typeface="+mn-lt"/>
                <a:ea typeface="+mn-ea"/>
                <a:cs typeface="+mn-cs"/>
              </a:rPr>
              <a:t>年</a:t>
            </a:r>
            <a:r>
              <a:rPr kumimoji="1" lang="en-US" altLang="ja-JP" sz="970" b="0" i="0" u="none" strike="noStrike" kern="1200" baseline="0" dirty="0">
                <a:solidFill>
                  <a:schemeClr val="tx1"/>
                </a:solidFill>
                <a:latin typeface="+mn-lt"/>
                <a:ea typeface="+mn-ea"/>
                <a:cs typeface="+mn-cs"/>
              </a:rPr>
              <a:t>7</a:t>
            </a:r>
            <a:r>
              <a:rPr kumimoji="1" lang="ja-JP" altLang="en-US" sz="970" b="0" i="0" u="none" strike="noStrike" kern="1200" baseline="0" dirty="0">
                <a:solidFill>
                  <a:schemeClr val="tx1"/>
                </a:solidFill>
                <a:latin typeface="+mn-lt"/>
                <a:ea typeface="+mn-ea"/>
                <a:cs typeface="+mn-cs"/>
              </a:rPr>
              <a:t>月</a:t>
            </a:r>
            <a:r>
              <a:rPr kumimoji="1" lang="en-US" altLang="ja-JP" sz="970" b="0" i="0" u="none" strike="noStrike" kern="1200" baseline="0" dirty="0">
                <a:solidFill>
                  <a:schemeClr val="tx1"/>
                </a:solidFill>
                <a:latin typeface="+mn-lt"/>
                <a:ea typeface="+mn-ea"/>
                <a:cs typeface="+mn-cs"/>
              </a:rPr>
              <a:t>29</a:t>
            </a:r>
            <a:r>
              <a:rPr kumimoji="1" lang="ja-JP" altLang="en-US" sz="970" b="0" i="0" u="none" strike="noStrike" kern="1200" baseline="0" dirty="0">
                <a:solidFill>
                  <a:schemeClr val="tx1"/>
                </a:solidFill>
                <a:latin typeface="+mn-lt"/>
                <a:ea typeface="+mn-ea"/>
                <a:cs typeface="+mn-cs"/>
              </a:rPr>
              <a:t>日</a:t>
            </a:r>
          </a:p>
          <a:p>
            <a:r>
              <a:rPr lang="en-US" altLang="ja-JP" sz="970" b="0" i="0" u="none" strike="noStrike" baseline="0" dirty="0"/>
              <a:t>【</a:t>
            </a:r>
            <a:r>
              <a:rPr lang="ja-JP" altLang="en-US" sz="970" b="0" i="0" u="none" strike="noStrike" baseline="0" dirty="0"/>
              <a:t>調査方法</a:t>
            </a:r>
            <a:r>
              <a:rPr lang="en-US" altLang="ja-JP" sz="970" b="0" i="0" u="none" strike="noStrike" baseline="0" dirty="0"/>
              <a:t>】</a:t>
            </a:r>
          </a:p>
          <a:p>
            <a:r>
              <a:rPr lang="ja-JP" altLang="en-US" sz="970" b="0" i="0" u="none" strike="noStrike" baseline="0" dirty="0"/>
              <a:t>調査対象施設の医薬品安全管理責任者宛てに調査票を郵送し、回答を依頼した。回答者による自記式アンケート調査と</a:t>
            </a:r>
          </a:p>
          <a:p>
            <a:r>
              <a:rPr lang="ja-JP" altLang="en-US" sz="970" b="0" i="0" u="none" strike="noStrike" baseline="0" dirty="0"/>
              <a:t>し、回答方法はインターネット上のウェブ調査票での回答を原則としたが、紙面調査票の返送での回答も選択できるように</a:t>
            </a:r>
          </a:p>
          <a:p>
            <a:r>
              <a:rPr lang="ja-JP" altLang="en-US" sz="970" b="0" i="0" u="none" strike="noStrike" baseline="0" dirty="0"/>
              <a:t>した。</a:t>
            </a:r>
          </a:p>
          <a:p>
            <a:r>
              <a:rPr lang="en-US" altLang="ja-JP" sz="970" b="0" i="0" u="none" strike="noStrike" baseline="0" dirty="0"/>
              <a:t>【</a:t>
            </a:r>
            <a:r>
              <a:rPr lang="ja-JP" altLang="en-US" sz="970" b="0" i="0" u="none" strike="noStrike" baseline="0" dirty="0"/>
              <a:t>回収状況</a:t>
            </a:r>
            <a:r>
              <a:rPr lang="en-US" altLang="ja-JP" sz="970" b="0" i="0" u="none" strike="noStrike" baseline="0" dirty="0"/>
              <a:t>】</a:t>
            </a:r>
          </a:p>
          <a:p>
            <a:r>
              <a:rPr lang="ja-JP" altLang="en-US" sz="970" b="0" i="0" u="none" strike="noStrike" baseline="0" dirty="0"/>
              <a:t>発送数 ： </a:t>
            </a:r>
            <a:r>
              <a:rPr lang="en-US" altLang="ja-JP" sz="970" b="0" i="0" u="none" strike="noStrike" baseline="0" dirty="0"/>
              <a:t>3282</a:t>
            </a:r>
            <a:r>
              <a:rPr lang="ja-JP" altLang="en-US" sz="970" b="0" i="0" u="none" strike="noStrike" baseline="0" dirty="0"/>
              <a:t>施設、 対象数</a:t>
            </a:r>
            <a:r>
              <a:rPr lang="en-US" altLang="ja-JP" sz="970" b="0" i="0" u="none" strike="noStrike" baseline="0" dirty="0"/>
              <a:t>※2 </a:t>
            </a:r>
            <a:r>
              <a:rPr lang="ja-JP" altLang="en-US" sz="970" b="0" i="0" u="none" strike="noStrike" baseline="0" dirty="0"/>
              <a:t>：</a:t>
            </a:r>
            <a:r>
              <a:rPr lang="en-US" altLang="ja-JP" sz="970" b="0" i="0" u="none" strike="noStrike" baseline="0" dirty="0"/>
              <a:t>3280</a:t>
            </a:r>
            <a:r>
              <a:rPr lang="ja-JP" altLang="en-US" sz="970" b="0" i="0" u="none" strike="noStrike" baseline="0" dirty="0"/>
              <a:t>施設</a:t>
            </a:r>
            <a:endParaRPr lang="en-US" altLang="ja-JP" sz="970" b="0" i="0" u="none" strike="noStrike" baseline="0" dirty="0"/>
          </a:p>
          <a:p>
            <a:r>
              <a:rPr lang="ja-JP" altLang="en-US" sz="970" b="0" i="0" u="none" strike="noStrike" baseline="0" dirty="0"/>
              <a:t>有効回収数（有効回収率</a:t>
            </a:r>
            <a:r>
              <a:rPr lang="en-US" altLang="ja-JP" sz="970" b="0" i="0" u="none" strike="noStrike" baseline="0" dirty="0"/>
              <a:t>※3</a:t>
            </a:r>
            <a:r>
              <a:rPr lang="ja-JP" altLang="en-US" sz="970" b="0" i="0" u="none" strike="noStrike" baseline="0" dirty="0"/>
              <a:t>） ： </a:t>
            </a:r>
            <a:r>
              <a:rPr lang="en-US" altLang="ja-JP" sz="970" b="0" i="0" u="none" strike="noStrike" baseline="0" dirty="0"/>
              <a:t>1441</a:t>
            </a:r>
            <a:r>
              <a:rPr lang="ja-JP" altLang="en-US" sz="970" b="0" i="0" u="none" strike="noStrike" baseline="0" dirty="0"/>
              <a:t>施設（</a:t>
            </a:r>
            <a:r>
              <a:rPr lang="en-US" altLang="ja-JP" sz="970" b="0" i="0" u="none" strike="noStrike" baseline="0" dirty="0"/>
              <a:t>43.9%</a:t>
            </a:r>
            <a:r>
              <a:rPr lang="ja-JP" altLang="en-US" sz="970" b="0" i="0" u="none" strike="noStrike" baseline="0" dirty="0"/>
              <a:t>）</a:t>
            </a:r>
            <a:endParaRPr lang="en-US" altLang="ja-JP" sz="970" b="0" i="0" u="none" strike="noStrike" baseline="0" dirty="0"/>
          </a:p>
          <a:p>
            <a:r>
              <a:rPr lang="en-US" altLang="ja-JP" sz="970" b="0" i="0" u="none" strike="noStrike" baseline="0" dirty="0"/>
              <a:t>※</a:t>
            </a:r>
            <a:r>
              <a:rPr kumimoji="1" lang="en-US" altLang="ja-JP" sz="970" b="0" i="0" u="none" strike="noStrike" kern="1200" baseline="0" dirty="0">
                <a:solidFill>
                  <a:schemeClr val="tx1"/>
                </a:solidFill>
                <a:latin typeface="+mn-lt"/>
                <a:ea typeface="+mn-ea"/>
                <a:cs typeface="+mn-cs"/>
              </a:rPr>
              <a:t>2</a:t>
            </a:r>
            <a:r>
              <a:rPr kumimoji="1" lang="ja-JP" altLang="en-US" sz="970" b="0" i="0" u="none" strike="noStrike" kern="1200" baseline="0" dirty="0">
                <a:solidFill>
                  <a:schemeClr val="tx1"/>
                </a:solidFill>
                <a:latin typeface="+mn-lt"/>
                <a:ea typeface="+mn-ea"/>
                <a:cs typeface="+mn-cs"/>
              </a:rPr>
              <a:t>：</a:t>
            </a:r>
            <a:r>
              <a:rPr lang="ja-JP" altLang="en-US" sz="1200" dirty="0"/>
              <a:t>令和</a:t>
            </a:r>
            <a:r>
              <a:rPr lang="en-US" altLang="ja-JP" sz="1200" dirty="0"/>
              <a:t>4</a:t>
            </a:r>
            <a:r>
              <a:rPr lang="ja-JP" altLang="en-US" sz="1200" dirty="0"/>
              <a:t>年</a:t>
            </a:r>
            <a:r>
              <a:rPr lang="en-US" altLang="ja-JP" sz="1200" dirty="0"/>
              <a:t>7</a:t>
            </a:r>
            <a:r>
              <a:rPr lang="ja-JP" altLang="en-US" sz="1200" dirty="0"/>
              <a:t>月</a:t>
            </a:r>
            <a:r>
              <a:rPr lang="en-US" altLang="ja-JP" sz="1200" dirty="0"/>
              <a:t>29</a:t>
            </a:r>
            <a:r>
              <a:rPr lang="ja-JP" altLang="en-US" sz="1200" dirty="0"/>
              <a:t>日までに回収されたウェブ調査票、令和</a:t>
            </a:r>
            <a:r>
              <a:rPr lang="en-US" altLang="ja-JP" sz="1200" dirty="0"/>
              <a:t>4</a:t>
            </a:r>
            <a:r>
              <a:rPr lang="ja-JP" altLang="en-US" sz="1200" dirty="0"/>
              <a:t>年</a:t>
            </a:r>
            <a:r>
              <a:rPr lang="en-US" altLang="ja-JP" sz="1200" dirty="0"/>
              <a:t>12</a:t>
            </a:r>
            <a:r>
              <a:rPr lang="ja-JP" altLang="en-US" sz="1200" dirty="0"/>
              <a:t>月末日までに回収された紙面調査票をもとに集計した。</a:t>
            </a:r>
            <a:endParaRPr lang="en-US" altLang="ja-JP" sz="1200" dirty="0"/>
          </a:p>
          <a:p>
            <a:r>
              <a:rPr lang="ja-JP" altLang="en-US" sz="1200" dirty="0"/>
              <a:t>調査票を発送した病院のうち、診療所であることが確認された</a:t>
            </a:r>
            <a:r>
              <a:rPr lang="en-US" altLang="ja-JP" sz="1200" dirty="0"/>
              <a:t>2</a:t>
            </a:r>
            <a:r>
              <a:rPr lang="ja-JP" altLang="en-US" sz="1200" dirty="0"/>
              <a:t>施設を対象から除いた。</a:t>
            </a:r>
            <a:endParaRPr lang="en-US" altLang="ja-JP" sz="1200" dirty="0"/>
          </a:p>
          <a:p>
            <a:r>
              <a:rPr lang="en-US" altLang="ja-JP" sz="970" b="0" i="0" u="none" strike="noStrike" baseline="0" dirty="0"/>
              <a:t>※</a:t>
            </a:r>
            <a:r>
              <a:rPr kumimoji="1" lang="en-US" altLang="ja-JP" sz="970" b="0" i="0" u="none" strike="noStrike" kern="1200" baseline="0" dirty="0">
                <a:solidFill>
                  <a:schemeClr val="tx1"/>
                </a:solidFill>
                <a:latin typeface="+mn-lt"/>
                <a:ea typeface="+mn-ea"/>
                <a:cs typeface="+mn-cs"/>
              </a:rPr>
              <a:t>3</a:t>
            </a:r>
            <a:r>
              <a:rPr kumimoji="1" lang="ja-JP" altLang="en-US" sz="970" b="0" i="0" u="none" strike="noStrike" kern="1200" baseline="0" dirty="0">
                <a:solidFill>
                  <a:schemeClr val="tx1"/>
                </a:solidFill>
                <a:latin typeface="+mn-lt"/>
                <a:ea typeface="+mn-ea"/>
                <a:cs typeface="+mn-cs"/>
              </a:rPr>
              <a:t>：</a:t>
            </a:r>
            <a:r>
              <a:rPr lang="ja-JP" altLang="en-US" sz="1200" dirty="0"/>
              <a:t>有効回収率は、「対象数」に占める「有効回収数」の割合を示している。 </a:t>
            </a:r>
            <a:endParaRPr kumimoji="1" lang="ja-JP" altLang="en-US" sz="970" baseline="0"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CE0819-280D-464B-B14D-E3669A3187AC}"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7409876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重要な特定されたリスクと重要な潜在的なリスクの比較です。</a:t>
            </a:r>
            <a:endParaRPr kumimoji="1" lang="en-US" altLang="ja-JP" dirty="0"/>
          </a:p>
          <a:p>
            <a:r>
              <a:rPr kumimoji="1" lang="ja-JP" altLang="en-US" dirty="0"/>
              <a:t>この</a:t>
            </a:r>
            <a:r>
              <a:rPr kumimoji="1" lang="en-US" altLang="ja-JP" dirty="0"/>
              <a:t>2</a:t>
            </a:r>
            <a:r>
              <a:rPr kumimoji="1" lang="ja-JP" altLang="en-US" dirty="0" err="1"/>
              <a:t>つの</a:t>
            </a:r>
            <a:r>
              <a:rPr kumimoji="1" lang="ja-JP" altLang="en-US" dirty="0"/>
              <a:t>違いは、薬剤との</a:t>
            </a:r>
            <a:r>
              <a:rPr kumimoji="1" lang="ja-JP" altLang="en-US" b="1" u="sng" dirty="0">
                <a:solidFill>
                  <a:srgbClr val="FF0000"/>
                </a:solidFill>
              </a:rPr>
              <a:t>「関連性の強さ」の違いです。</a:t>
            </a:r>
            <a:endParaRPr kumimoji="1" lang="en-US" altLang="ja-JP" b="1" u="sng" dirty="0">
              <a:solidFill>
                <a:srgbClr val="FF0000"/>
              </a:solidFill>
            </a:endParaRPr>
          </a:p>
          <a:p>
            <a:r>
              <a:rPr kumimoji="1" lang="ja-JP" altLang="en-US" dirty="0"/>
              <a:t>臨床試験、非臨床試験、海外、類薬の情報などを総合的に評価し、そのリスクと、薬剤の因果性がどの程度かを評価します。</a:t>
            </a:r>
            <a:endParaRPr kumimoji="1" lang="en-US" altLang="ja-JP" dirty="0"/>
          </a:p>
          <a:p>
            <a:r>
              <a:rPr kumimoji="1" lang="ja-JP" altLang="en-US" u="sng" dirty="0"/>
              <a:t>ベネフィット・リスクバランスに影響を与えるような重要なリスク</a:t>
            </a:r>
            <a:r>
              <a:rPr kumimoji="1" lang="ja-JP" altLang="en-US" dirty="0"/>
              <a:t>のうち、因果性がはっきりしているものが、重要な特定されたリスク、まだ因果性がはっきりしないものが重要な潜在的リスクとなります。</a:t>
            </a:r>
            <a:endParaRPr kumimoji="1" lang="en-US" altLang="ja-JP" dirty="0"/>
          </a:p>
          <a:p>
            <a:endParaRPr kumimoji="1" lang="en-US" altLang="ja-JP" dirty="0"/>
          </a:p>
          <a:p>
            <a:r>
              <a:rPr kumimoji="1" lang="ja-JP" altLang="en-US" b="1" u="sng" dirty="0"/>
              <a:t>潜在的なリスクは、まだ関連性がはっきりしないため電子添文に記載されないケースがあるのも特徴です。</a:t>
            </a:r>
            <a:endParaRPr kumimoji="1" lang="en-US" altLang="ja-JP" b="1" u="sng"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20D2E3-4CDC-41A2-A57A-FD0463091C46}"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2796838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 1"/>
          <p:cNvSpPr>
            <a:spLocks noGrp="1" noRot="1" noChangeAspect="1" noTextEdit="1"/>
          </p:cNvSpPr>
          <p:nvPr>
            <p:ph type="sldImg"/>
          </p:nvPr>
        </p:nvSpPr>
        <p:spPr>
          <a:ln/>
        </p:spPr>
      </p:sp>
      <p:sp>
        <p:nvSpPr>
          <p:cNvPr id="55299" name="スライド番号プレースホル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9358" indent="-288214" eaLnBrk="0" hangingPunct="0">
              <a:defRPr kumimoji="1">
                <a:solidFill>
                  <a:schemeClr val="tx1"/>
                </a:solidFill>
                <a:latin typeface="Verdana" panose="020B0604030504040204" pitchFamily="34" charset="0"/>
                <a:ea typeface="ＭＳ Ｐゴシック" panose="020B0600070205080204" pitchFamily="50" charset="-128"/>
              </a:defRPr>
            </a:lvl2pPr>
            <a:lvl3pPr marL="1152859" indent="-230572" eaLnBrk="0" hangingPunct="0">
              <a:defRPr kumimoji="1">
                <a:solidFill>
                  <a:schemeClr val="tx1"/>
                </a:solidFill>
                <a:latin typeface="Verdana" panose="020B0604030504040204" pitchFamily="34" charset="0"/>
                <a:ea typeface="ＭＳ Ｐゴシック" panose="020B0600070205080204" pitchFamily="50" charset="-128"/>
              </a:defRPr>
            </a:lvl3pPr>
            <a:lvl4pPr marL="1614003" indent="-230572" eaLnBrk="0" hangingPunct="0">
              <a:defRPr kumimoji="1">
                <a:solidFill>
                  <a:schemeClr val="tx1"/>
                </a:solidFill>
                <a:latin typeface="Verdana" panose="020B0604030504040204" pitchFamily="34" charset="0"/>
                <a:ea typeface="ＭＳ Ｐゴシック" panose="020B0600070205080204" pitchFamily="50" charset="-128"/>
              </a:defRPr>
            </a:lvl4pPr>
            <a:lvl5pPr marL="2075146" indent="-230572" eaLnBrk="0" hangingPunct="0">
              <a:defRPr kumimoji="1">
                <a:solidFill>
                  <a:schemeClr val="tx1"/>
                </a:solidFill>
                <a:latin typeface="Verdana" panose="020B0604030504040204" pitchFamily="34" charset="0"/>
                <a:ea typeface="ＭＳ Ｐゴシック" panose="020B0600070205080204" pitchFamily="50" charset="-128"/>
              </a:defRPr>
            </a:lvl5pPr>
            <a:lvl6pPr marL="2536289" indent="-230572"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97433" indent="-230572"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58576" indent="-230572"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919719" indent="-230572"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2CF0E31-D8B2-4798-9265-62F9C96D81BB}"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 name="ノート プレースホルダー 1"/>
          <p:cNvSpPr>
            <a:spLocks noGrp="1"/>
          </p:cNvSpPr>
          <p:nvPr>
            <p:ph type="body" idx="1"/>
          </p:nvPr>
        </p:nvSpPr>
        <p:spPr/>
        <p:txBody>
          <a:bodyPr/>
          <a:lstStyle/>
          <a:p>
            <a:r>
              <a:rPr kumimoji="1" lang="ja-JP" altLang="en-US" dirty="0">
                <a:latin typeface="+mn-ea"/>
                <a:ea typeface="+mn-ea"/>
              </a:rPr>
              <a:t>医薬品安全性監視計画についてお話しします。</a:t>
            </a:r>
            <a:endParaRPr kumimoji="1" lang="en-US" altLang="ja-JP" dirty="0">
              <a:latin typeface="+mn-ea"/>
              <a:ea typeface="+mn-ea"/>
            </a:endParaRPr>
          </a:p>
          <a:p>
            <a:r>
              <a:rPr kumimoji="1" lang="ja-JP" altLang="en-US" dirty="0">
                <a:latin typeface="+mn-ea"/>
                <a:ea typeface="+mn-ea"/>
              </a:rPr>
              <a:t>安全性監視計画は策定されたリスクに関連する問題の検出や防止に関する活動の計画で、</a:t>
            </a:r>
            <a:endParaRPr kumimoji="1" lang="en-US" altLang="ja-JP" dirty="0">
              <a:latin typeface="+mn-ea"/>
              <a:ea typeface="+mn-ea"/>
            </a:endParaRPr>
          </a:p>
          <a:p>
            <a:r>
              <a:rPr kumimoji="1" lang="ja-JP" altLang="en-US" dirty="0">
                <a:latin typeface="+mn-ea"/>
                <a:ea typeface="+mn-ea"/>
              </a:rPr>
              <a:t>「情報の収集」を中心とした内容です。どの医薬品でも行われる「通常」の活動と、医薬品の特性を考慮して策定される「追加」の活動があります。</a:t>
            </a:r>
            <a:endParaRPr kumimoji="1" lang="en-US" altLang="ja-JP" dirty="0">
              <a:latin typeface="+mn-ea"/>
              <a:ea typeface="+mn-ea"/>
            </a:endParaRPr>
          </a:p>
          <a:p>
            <a:endParaRPr kumimoji="1" lang="en-US" altLang="ja-JP" dirty="0">
              <a:latin typeface="+mn-ea"/>
              <a:ea typeface="+mn-ea"/>
            </a:endParaRPr>
          </a:p>
          <a:p>
            <a:r>
              <a:rPr kumimoji="1" lang="ja-JP" altLang="en-US" dirty="0">
                <a:latin typeface="+mn-ea"/>
                <a:ea typeface="+mn-ea"/>
              </a:rPr>
              <a:t>副作用症例の情報収集は「通常」の活動、製品毎に実施の要否を判断する市販直後調査、製造販売後調査等の実施と情報収集は「追加」の活動に相当します。</a:t>
            </a:r>
            <a:endParaRPr kumimoji="1" lang="en-US" altLang="ja-JP" dirty="0">
              <a:latin typeface="+mn-ea"/>
              <a:ea typeface="+mn-ea"/>
            </a:endParaRPr>
          </a:p>
        </p:txBody>
      </p:sp>
    </p:spTree>
    <p:extLst>
      <p:ext uri="{BB962C8B-B14F-4D97-AF65-F5344CB8AC3E}">
        <p14:creationId xmlns:p14="http://schemas.microsoft.com/office/powerpoint/2010/main" val="42410626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 1"/>
          <p:cNvSpPr>
            <a:spLocks noGrp="1" noRot="1" noChangeAspect="1" noTextEdit="1"/>
          </p:cNvSpPr>
          <p:nvPr>
            <p:ph type="sldImg"/>
          </p:nvPr>
        </p:nvSpPr>
        <p:spPr>
          <a:ln/>
        </p:spPr>
      </p:sp>
      <p:sp>
        <p:nvSpPr>
          <p:cNvPr id="55299" name="スライド番号プレースホル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9358" indent="-288214" eaLnBrk="0" hangingPunct="0">
              <a:defRPr kumimoji="1">
                <a:solidFill>
                  <a:schemeClr val="tx1"/>
                </a:solidFill>
                <a:latin typeface="Verdana" panose="020B0604030504040204" pitchFamily="34" charset="0"/>
                <a:ea typeface="ＭＳ Ｐゴシック" panose="020B0600070205080204" pitchFamily="50" charset="-128"/>
              </a:defRPr>
            </a:lvl2pPr>
            <a:lvl3pPr marL="1152859" indent="-230572" eaLnBrk="0" hangingPunct="0">
              <a:defRPr kumimoji="1">
                <a:solidFill>
                  <a:schemeClr val="tx1"/>
                </a:solidFill>
                <a:latin typeface="Verdana" panose="020B0604030504040204" pitchFamily="34" charset="0"/>
                <a:ea typeface="ＭＳ Ｐゴシック" panose="020B0600070205080204" pitchFamily="50" charset="-128"/>
              </a:defRPr>
            </a:lvl3pPr>
            <a:lvl4pPr marL="1614003" indent="-230572" eaLnBrk="0" hangingPunct="0">
              <a:defRPr kumimoji="1">
                <a:solidFill>
                  <a:schemeClr val="tx1"/>
                </a:solidFill>
                <a:latin typeface="Verdana" panose="020B0604030504040204" pitchFamily="34" charset="0"/>
                <a:ea typeface="ＭＳ Ｐゴシック" panose="020B0600070205080204" pitchFamily="50" charset="-128"/>
              </a:defRPr>
            </a:lvl4pPr>
            <a:lvl5pPr marL="2075146" indent="-230572" eaLnBrk="0" hangingPunct="0">
              <a:defRPr kumimoji="1">
                <a:solidFill>
                  <a:schemeClr val="tx1"/>
                </a:solidFill>
                <a:latin typeface="Verdana" panose="020B0604030504040204" pitchFamily="34" charset="0"/>
                <a:ea typeface="ＭＳ Ｐゴシック" panose="020B0600070205080204" pitchFamily="50" charset="-128"/>
              </a:defRPr>
            </a:lvl5pPr>
            <a:lvl6pPr marL="2536289" indent="-230572"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97433" indent="-230572"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58576" indent="-230572"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919719" indent="-230572"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2CF0E31-D8B2-4798-9265-62F9C96D81BB}"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 name="ノート プレースホルダー 1"/>
          <p:cNvSpPr>
            <a:spLocks noGrp="1"/>
          </p:cNvSpPr>
          <p:nvPr>
            <p:ph type="body" idx="1"/>
          </p:nvPr>
        </p:nvSpPr>
        <p:spPr/>
        <p:txBody>
          <a:bodyPr/>
          <a:lstStyle/>
          <a:p>
            <a:r>
              <a:rPr kumimoji="1" lang="ja-JP" altLang="en-US" dirty="0">
                <a:latin typeface="+mn-ea"/>
                <a:ea typeface="+mn-ea"/>
              </a:rPr>
              <a:t>リスク最小化計画についてお話しします。</a:t>
            </a:r>
            <a:endParaRPr kumimoji="1" lang="en-US" altLang="ja-JP" dirty="0">
              <a:latin typeface="+mn-ea"/>
              <a:ea typeface="+mn-ea"/>
            </a:endParaRPr>
          </a:p>
          <a:p>
            <a:r>
              <a:rPr kumimoji="1" lang="ja-JP" altLang="en-US" dirty="0">
                <a:latin typeface="+mn-ea"/>
                <a:ea typeface="+mn-ea"/>
              </a:rPr>
              <a:t>リスク最小化計画とは、その名の通り、リスクを最小に抑え、ベネフィット・リスクバランスを適切に維持するための活動の計画です。</a:t>
            </a:r>
            <a:endParaRPr kumimoji="1" lang="en-US" altLang="ja-JP" dirty="0">
              <a:latin typeface="+mn-ea"/>
              <a:ea typeface="+mn-ea"/>
            </a:endParaRPr>
          </a:p>
          <a:p>
            <a:r>
              <a:rPr kumimoji="1" lang="ja-JP" altLang="en-US" dirty="0">
                <a:latin typeface="+mn-ea"/>
                <a:ea typeface="+mn-ea"/>
              </a:rPr>
              <a:t>電子添文のような通常どの製品でも行われる活動と、資材や使用条件の設定などの医薬品やリスクの特性に応じて設定する追加の活動に分かれます。</a:t>
            </a:r>
            <a:endParaRPr kumimoji="1" lang="en-US" altLang="ja-JP" dirty="0">
              <a:latin typeface="+mn-ea"/>
              <a:ea typeface="+mn-ea"/>
            </a:endParaRPr>
          </a:p>
        </p:txBody>
      </p:sp>
    </p:spTree>
    <p:extLst>
      <p:ext uri="{BB962C8B-B14F-4D97-AF65-F5344CB8AC3E}">
        <p14:creationId xmlns:p14="http://schemas.microsoft.com/office/powerpoint/2010/main" val="6810806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latin typeface="+mn-ea"/>
                <a:ea typeface="+mn-ea"/>
              </a:rPr>
              <a:t>RMP</a:t>
            </a:r>
            <a:r>
              <a:rPr kumimoji="1" lang="ja-JP" altLang="en-US" dirty="0">
                <a:latin typeface="+mn-ea"/>
                <a:ea typeface="+mn-ea"/>
              </a:rPr>
              <a:t>の入手方法ですが、</a:t>
            </a:r>
            <a:r>
              <a:rPr kumimoji="1" lang="en-US" altLang="ja-JP" dirty="0">
                <a:latin typeface="+mn-ea"/>
                <a:ea typeface="+mn-ea"/>
              </a:rPr>
              <a:t>PMDA</a:t>
            </a:r>
            <a:r>
              <a:rPr kumimoji="1" lang="ja-JP" altLang="en-US" dirty="0">
                <a:latin typeface="+mn-ea"/>
                <a:ea typeface="+mn-ea"/>
              </a:rPr>
              <a:t>の</a:t>
            </a:r>
            <a:r>
              <a:rPr kumimoji="1" lang="en-US" altLang="ja-JP" dirty="0">
                <a:latin typeface="+mn-ea"/>
                <a:ea typeface="+mn-ea"/>
              </a:rPr>
              <a:t>WEB</a:t>
            </a:r>
            <a:r>
              <a:rPr kumimoji="1" lang="ja-JP" altLang="en-US" dirty="0">
                <a:latin typeface="+mn-ea"/>
                <a:ea typeface="+mn-ea"/>
              </a:rPr>
              <a:t>サイトに、全社の</a:t>
            </a:r>
            <a:r>
              <a:rPr kumimoji="1" lang="en-US" altLang="ja-JP" dirty="0">
                <a:latin typeface="+mn-ea"/>
                <a:ea typeface="+mn-ea"/>
              </a:rPr>
              <a:t>RMP</a:t>
            </a:r>
            <a:r>
              <a:rPr kumimoji="1" lang="ja-JP" altLang="en-US" dirty="0">
                <a:latin typeface="+mn-ea"/>
                <a:ea typeface="+mn-ea"/>
              </a:rPr>
              <a:t>がすべて公開されています。</a:t>
            </a:r>
            <a:endParaRPr kumimoji="1" lang="en-US" altLang="ja-JP" dirty="0">
              <a:latin typeface="+mn-ea"/>
              <a:ea typeface="+mn-ea"/>
            </a:endParaRPr>
          </a:p>
          <a:p>
            <a:r>
              <a:rPr kumimoji="1" lang="en-US" altLang="ja-JP" dirty="0">
                <a:latin typeface="+mn-ea"/>
                <a:ea typeface="+mn-ea"/>
              </a:rPr>
              <a:t>YAHOO</a:t>
            </a:r>
            <a:r>
              <a:rPr kumimoji="1" lang="ja-JP" altLang="en-US" dirty="0">
                <a:latin typeface="+mn-ea"/>
                <a:ea typeface="+mn-ea"/>
              </a:rPr>
              <a:t>などで</a:t>
            </a:r>
            <a:r>
              <a:rPr kumimoji="1" lang="en-US" altLang="ja-JP" dirty="0">
                <a:latin typeface="+mn-ea"/>
                <a:ea typeface="+mn-ea"/>
              </a:rPr>
              <a:t>RMP</a:t>
            </a:r>
            <a:r>
              <a:rPr kumimoji="1" lang="ja-JP" altLang="en-US" dirty="0">
                <a:latin typeface="+mn-ea"/>
                <a:ea typeface="+mn-ea"/>
              </a:rPr>
              <a:t>と検索するか、メディナビのリンクにてアクセスいただくことが可能です。</a:t>
            </a:r>
            <a:endParaRPr kumimoji="1" lang="en-US" altLang="ja-JP" dirty="0">
              <a:latin typeface="+mn-ea"/>
              <a:ea typeface="+mn-ea"/>
            </a:endParaRPr>
          </a:p>
          <a:p>
            <a:r>
              <a:rPr kumimoji="1" lang="en-US" altLang="ja-JP" dirty="0">
                <a:latin typeface="+mn-ea"/>
                <a:ea typeface="+mn-ea"/>
              </a:rPr>
              <a:t>Note</a:t>
            </a:r>
            <a:r>
              <a:rPr kumimoji="1" lang="ja-JP" altLang="en-US" dirty="0">
                <a:latin typeface="+mn-ea"/>
                <a:ea typeface="+mn-ea"/>
              </a:rPr>
              <a:t>：通常、</a:t>
            </a:r>
            <a:r>
              <a:rPr kumimoji="1" lang="en-US" altLang="ja-JP" dirty="0">
                <a:latin typeface="+mn-ea"/>
                <a:ea typeface="+mn-ea"/>
              </a:rPr>
              <a:t>RMP</a:t>
            </a:r>
            <a:r>
              <a:rPr kumimoji="1" lang="ja-JP" altLang="en-US" dirty="0">
                <a:latin typeface="+mn-ea"/>
                <a:ea typeface="+mn-ea"/>
              </a:rPr>
              <a:t>のメディナビは月曜日に発信されます。</a:t>
            </a:r>
            <a:endParaRPr kumimoji="1" lang="en-US" altLang="ja-JP" dirty="0">
              <a:latin typeface="+mn-ea"/>
              <a:ea typeface="+mn-ea"/>
            </a:endParaRPr>
          </a:p>
          <a:p>
            <a:endParaRPr kumimoji="1" lang="en-US" altLang="ja-JP" sz="1200" b="0" i="0" u="none" strike="noStrike" kern="1200" baseline="0" dirty="0">
              <a:solidFill>
                <a:schemeClr val="tx1"/>
              </a:solidFill>
              <a:latin typeface="+mn-lt"/>
              <a:ea typeface="+mn-ea"/>
              <a:cs typeface="+mn-cs"/>
            </a:endParaRPr>
          </a:p>
          <a:p>
            <a:r>
              <a:rPr kumimoji="1" lang="ja-JP" altLang="en-US" sz="1200" b="0" i="0" u="none" strike="noStrike" kern="1200" baseline="0" dirty="0">
                <a:solidFill>
                  <a:schemeClr val="tx1"/>
                </a:solidFill>
                <a:latin typeface="+mn-lt"/>
                <a:ea typeface="+mn-ea"/>
                <a:cs typeface="+mn-cs"/>
              </a:rPr>
              <a:t>また、全ての追加の活動が終了し、</a:t>
            </a:r>
            <a:r>
              <a:rPr kumimoji="1" lang="en-US" altLang="ja-JP" sz="1200" b="0" i="0" u="none" strike="noStrike" kern="1200" baseline="0" dirty="0">
                <a:solidFill>
                  <a:schemeClr val="tx1"/>
                </a:solidFill>
                <a:latin typeface="+mn-lt"/>
                <a:ea typeface="+mn-ea"/>
                <a:cs typeface="+mn-cs"/>
              </a:rPr>
              <a:t>RMP</a:t>
            </a:r>
            <a:r>
              <a:rPr kumimoji="1" lang="ja-JP" altLang="en-US" sz="1200" b="0" i="0" u="none" strike="noStrike" kern="1200" baseline="0" dirty="0">
                <a:solidFill>
                  <a:schemeClr val="tx1"/>
                </a:solidFill>
                <a:latin typeface="+mn-lt"/>
                <a:ea typeface="+mn-ea"/>
                <a:cs typeface="+mn-cs"/>
              </a:rPr>
              <a:t>に係る承認条件は満たされたと規制当局が判断した場合、</a:t>
            </a:r>
            <a:endParaRPr kumimoji="1" lang="en-US" altLang="ja-JP" sz="1200" b="0" i="0" u="none" strike="noStrike" kern="1200" baseline="0" dirty="0">
              <a:solidFill>
                <a:schemeClr val="tx1"/>
              </a:solidFill>
              <a:latin typeface="+mn-lt"/>
              <a:ea typeface="+mn-ea"/>
              <a:cs typeface="+mn-cs"/>
            </a:endParaRPr>
          </a:p>
          <a:p>
            <a:r>
              <a:rPr kumimoji="1" lang="ja-JP" altLang="en-US" sz="1200" b="0" i="0" u="none" strike="noStrike" kern="1200" baseline="0" dirty="0">
                <a:solidFill>
                  <a:schemeClr val="tx1"/>
                </a:solidFill>
                <a:latin typeface="+mn-lt"/>
                <a:ea typeface="+mn-ea"/>
                <a:cs typeface="+mn-cs"/>
              </a:rPr>
              <a:t>その判断結果が通知された後に、公表版</a:t>
            </a:r>
            <a:r>
              <a:rPr kumimoji="1" lang="en-US" altLang="ja-JP" sz="1200" b="0" i="0" u="none" strike="noStrike" kern="1200" baseline="0" dirty="0">
                <a:solidFill>
                  <a:schemeClr val="tx1"/>
                </a:solidFill>
                <a:latin typeface="+mn-lt"/>
                <a:ea typeface="+mn-ea"/>
                <a:cs typeface="+mn-cs"/>
              </a:rPr>
              <a:t>RMP</a:t>
            </a:r>
            <a:r>
              <a:rPr kumimoji="1" lang="ja-JP" altLang="en-US" sz="1200" b="0" i="0" u="none" strike="noStrike" kern="1200" baseline="0" dirty="0">
                <a:solidFill>
                  <a:schemeClr val="tx1"/>
                </a:solidFill>
                <a:latin typeface="+mn-lt"/>
                <a:ea typeface="+mn-ea"/>
                <a:cs typeface="+mn-cs"/>
              </a:rPr>
              <a:t>は</a:t>
            </a:r>
            <a:r>
              <a:rPr kumimoji="1" lang="en-US" altLang="ja-JP" sz="1200" b="0" i="0" u="none" strike="noStrike" kern="1200" baseline="0" dirty="0">
                <a:solidFill>
                  <a:schemeClr val="tx1"/>
                </a:solidFill>
                <a:latin typeface="+mn-lt"/>
                <a:ea typeface="+mn-ea"/>
                <a:cs typeface="+mn-cs"/>
              </a:rPr>
              <a:t>PMDA WEB</a:t>
            </a:r>
            <a:r>
              <a:rPr kumimoji="1" lang="ja-JP" altLang="en-US" sz="1200" b="0" i="0" u="none" strike="noStrike" kern="1200" baseline="0" dirty="0">
                <a:solidFill>
                  <a:schemeClr val="tx1"/>
                </a:solidFill>
                <a:latin typeface="+mn-lt"/>
                <a:ea typeface="+mn-ea"/>
                <a:cs typeface="+mn-cs"/>
              </a:rPr>
              <a:t>サイトから削除されます。</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149572-88D9-454A-9B4F-69B984D3A457}"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5755796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3450" y="749300"/>
            <a:ext cx="5011738" cy="3757613"/>
          </a:xfrm>
        </p:spPr>
      </p:sp>
      <p:sp>
        <p:nvSpPr>
          <p:cNvPr id="3" name="ノート プレースホルダー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n-ea"/>
                <a:ea typeface="+mn-ea"/>
              </a:rPr>
              <a:t>RMP</a:t>
            </a:r>
            <a:r>
              <a:rPr kumimoji="1" lang="ja-JP" altLang="en-US" sz="1200" dirty="0">
                <a:latin typeface="+mn-ea"/>
                <a:ea typeface="+mn-ea"/>
              </a:rPr>
              <a:t>マークに</a:t>
            </a:r>
            <a:r>
              <a:rPr kumimoji="1" lang="ja-JP" altLang="en-US" dirty="0">
                <a:latin typeface="+mn-ea"/>
                <a:ea typeface="+mn-ea"/>
              </a:rPr>
              <a:t>ついてお話しします。</a:t>
            </a:r>
            <a:endParaRPr kumimoji="1" lang="en-US" altLang="ja-JP" sz="1200" dirty="0">
              <a:latin typeface="+mn-ea"/>
              <a:ea typeface="+mn-ea"/>
            </a:endParaRPr>
          </a:p>
          <a:p>
            <a:r>
              <a:rPr kumimoji="1" lang="ja-JP" altLang="en-US" sz="1200" dirty="0">
                <a:latin typeface="+mn-ea"/>
                <a:ea typeface="+mn-ea"/>
              </a:rPr>
              <a:t>追加のリスク最小化活動の項で指定された、医療従事者向け、患者さん向け資材に対して</a:t>
            </a:r>
            <a:r>
              <a:rPr kumimoji="1" lang="ja-JP" altLang="en-US" sz="1200" b="1" dirty="0">
                <a:latin typeface="+mn-ea"/>
                <a:ea typeface="+mn-ea"/>
              </a:rPr>
              <a:t>「</a:t>
            </a:r>
            <a:r>
              <a:rPr kumimoji="1" lang="en-US" altLang="ja-JP" sz="1200" b="1" dirty="0">
                <a:latin typeface="+mn-ea"/>
                <a:ea typeface="+mn-ea"/>
              </a:rPr>
              <a:t>RMP</a:t>
            </a:r>
            <a:r>
              <a:rPr kumimoji="1" lang="ja-JP" altLang="en-US" sz="1200" b="1" dirty="0">
                <a:latin typeface="+mn-ea"/>
                <a:ea typeface="+mn-ea"/>
              </a:rPr>
              <a:t>マーク」</a:t>
            </a:r>
            <a:r>
              <a:rPr kumimoji="1" lang="ja-JP" altLang="en-US" sz="1200" dirty="0">
                <a:latin typeface="+mn-ea"/>
                <a:ea typeface="+mn-ea"/>
              </a:rPr>
              <a:t>が付与されます。</a:t>
            </a:r>
            <a:endParaRPr kumimoji="1" lang="en-US" altLang="ja-JP" sz="1200" dirty="0">
              <a:latin typeface="+mn-ea"/>
              <a:ea typeface="+mn-ea"/>
            </a:endParaRPr>
          </a:p>
          <a:p>
            <a:r>
              <a:rPr kumimoji="1" lang="ja-JP" altLang="en-US" sz="1200" dirty="0">
                <a:latin typeface="+mn-ea"/>
                <a:ea typeface="+mn-ea"/>
              </a:rPr>
              <a:t>なお、本通知以前に作成されている資材は、改訂・増刷のタイミングで付与されることになります。</a:t>
            </a:r>
            <a:endParaRPr kumimoji="1" lang="en-US" altLang="ja-JP" sz="1200" dirty="0">
              <a:latin typeface="+mn-ea"/>
              <a:ea typeface="+mn-ea"/>
            </a:endParaRPr>
          </a:p>
          <a:p>
            <a:endParaRPr kumimoji="1" lang="en-US" altLang="ja-JP" sz="1200" dirty="0">
              <a:latin typeface="+mn-ea"/>
              <a:ea typeface="+mn-ea"/>
            </a:endParaRPr>
          </a:p>
          <a:p>
            <a:r>
              <a:rPr kumimoji="1" lang="en-US" altLang="ja-JP" sz="1200" b="1" dirty="0">
                <a:latin typeface="+mn-ea"/>
                <a:ea typeface="+mn-ea"/>
              </a:rPr>
              <a:t>【</a:t>
            </a:r>
            <a:r>
              <a:rPr kumimoji="1" lang="ja-JP" altLang="en-US" sz="1200" b="1" dirty="0">
                <a:latin typeface="+mn-ea"/>
                <a:ea typeface="+mn-ea"/>
              </a:rPr>
              <a:t>参考情報</a:t>
            </a:r>
            <a:r>
              <a:rPr kumimoji="1" lang="en-US" altLang="ja-JP" sz="1200" b="1" dirty="0">
                <a:latin typeface="+mn-ea"/>
                <a:ea typeface="+mn-ea"/>
              </a:rPr>
              <a:t>】</a:t>
            </a:r>
          </a:p>
          <a:p>
            <a:r>
              <a:rPr kumimoji="1" lang="en-US" altLang="ja-JP" sz="1200" b="1" kern="1200" dirty="0">
                <a:solidFill>
                  <a:schemeClr val="tx1"/>
                </a:solidFill>
                <a:effectLst/>
                <a:latin typeface="+mn-ea"/>
                <a:ea typeface="+mn-ea"/>
                <a:cs typeface="+mn-cs"/>
              </a:rPr>
              <a:t>Q1</a:t>
            </a:r>
            <a:r>
              <a:rPr kumimoji="1" lang="ja-JP" altLang="ja-JP" sz="1200" b="1" kern="1200" dirty="0">
                <a:solidFill>
                  <a:schemeClr val="tx1"/>
                </a:solidFill>
                <a:effectLst/>
                <a:latin typeface="+mn-ea"/>
                <a:ea typeface="+mn-ea"/>
                <a:cs typeface="+mn-cs"/>
              </a:rPr>
              <a:t>：患者さん向け資材の「</a:t>
            </a:r>
            <a:r>
              <a:rPr kumimoji="1" lang="en-US" altLang="ja-JP" sz="1200" b="1" kern="1200" dirty="0">
                <a:solidFill>
                  <a:schemeClr val="tx1"/>
                </a:solidFill>
                <a:effectLst/>
                <a:latin typeface="+mn-ea"/>
                <a:ea typeface="+mn-ea"/>
                <a:cs typeface="+mn-cs"/>
              </a:rPr>
              <a:t>RMP</a:t>
            </a:r>
            <a:r>
              <a:rPr kumimoji="1" lang="ja-JP" altLang="ja-JP" sz="1200" b="1" kern="1200" dirty="0">
                <a:solidFill>
                  <a:schemeClr val="tx1"/>
                </a:solidFill>
                <a:effectLst/>
                <a:latin typeface="+mn-ea"/>
                <a:ea typeface="+mn-ea"/>
                <a:cs typeface="+mn-cs"/>
              </a:rPr>
              <a:t>マーク」について、患者さんから質問があったらどう答えればよいですか？</a:t>
            </a:r>
            <a:endParaRPr kumimoji="1" lang="ja-JP" altLang="ja-JP" sz="1200" kern="1200" dirty="0">
              <a:solidFill>
                <a:schemeClr val="tx1"/>
              </a:solidFill>
              <a:effectLst/>
              <a:latin typeface="+mn-ea"/>
              <a:ea typeface="+mn-ea"/>
              <a:cs typeface="+mn-cs"/>
            </a:endParaRPr>
          </a:p>
          <a:p>
            <a:r>
              <a:rPr kumimoji="1" lang="en-US" altLang="ja-JP" sz="1200" kern="1200" dirty="0">
                <a:solidFill>
                  <a:schemeClr val="tx1"/>
                </a:solidFill>
                <a:effectLst/>
                <a:latin typeface="+mn-ea"/>
                <a:ea typeface="+mn-ea"/>
                <a:cs typeface="+mn-cs"/>
              </a:rPr>
              <a:t>A1</a:t>
            </a:r>
            <a:r>
              <a:rPr kumimoji="1" lang="ja-JP" altLang="ja-JP" sz="1200" kern="1200" dirty="0">
                <a:solidFill>
                  <a:schemeClr val="tx1"/>
                </a:solidFill>
                <a:effectLst/>
                <a:latin typeface="+mn-ea"/>
                <a:ea typeface="+mn-ea"/>
                <a:cs typeface="+mn-cs"/>
              </a:rPr>
              <a:t>：回答例は以下の通りです。</a:t>
            </a:r>
          </a:p>
          <a:p>
            <a:r>
              <a:rPr kumimoji="1" lang="ja-JP" altLang="ja-JP" sz="1200" kern="1200" dirty="0">
                <a:solidFill>
                  <a:schemeClr val="tx1"/>
                </a:solidFill>
                <a:effectLst/>
                <a:latin typeface="+mn-ea"/>
                <a:ea typeface="+mn-ea"/>
                <a:cs typeface="+mn-cs"/>
              </a:rPr>
              <a:t>「病気やお薬に関する説明の際に患者さんにお渡しする冊子のうち、最近の医薬品などで、</a:t>
            </a:r>
            <a:r>
              <a:rPr kumimoji="1" lang="ja-JP" altLang="ja-JP" sz="1200" b="1" u="sng" kern="1200" dirty="0">
                <a:solidFill>
                  <a:schemeClr val="tx1"/>
                </a:solidFill>
                <a:effectLst/>
                <a:latin typeface="+mn-ea"/>
                <a:ea typeface="+mn-ea"/>
                <a:cs typeface="+mn-cs"/>
              </a:rPr>
              <a:t>患者さんに特に注意してほしい内容</a:t>
            </a:r>
            <a:r>
              <a:rPr kumimoji="1" lang="ja-JP" altLang="ja-JP" sz="1200" kern="1200" dirty="0">
                <a:solidFill>
                  <a:schemeClr val="tx1"/>
                </a:solidFill>
                <a:effectLst/>
                <a:latin typeface="+mn-ea"/>
                <a:ea typeface="+mn-ea"/>
                <a:cs typeface="+mn-cs"/>
              </a:rPr>
              <a:t>を記載したもの</a:t>
            </a:r>
            <a:r>
              <a:rPr kumimoji="1" lang="ja-JP" altLang="ja-JP" sz="1200" kern="1200" baseline="30000" dirty="0">
                <a:solidFill>
                  <a:schemeClr val="tx1"/>
                </a:solidFill>
                <a:effectLst/>
                <a:latin typeface="+mn-ea"/>
                <a:ea typeface="+mn-ea"/>
                <a:cs typeface="+mn-cs"/>
              </a:rPr>
              <a:t>※</a:t>
            </a:r>
            <a:r>
              <a:rPr kumimoji="1" lang="ja-JP" altLang="ja-JP" sz="1200" kern="1200" dirty="0">
                <a:solidFill>
                  <a:schemeClr val="tx1"/>
                </a:solidFill>
                <a:effectLst/>
                <a:latin typeface="+mn-ea"/>
                <a:ea typeface="+mn-ea"/>
                <a:cs typeface="+mn-cs"/>
              </a:rPr>
              <a:t>にこの共通マークがつくようになりました。」</a:t>
            </a:r>
          </a:p>
          <a:p>
            <a:r>
              <a:rPr kumimoji="1" lang="ja-JP" altLang="ja-JP" sz="1200" kern="1200" baseline="30000" dirty="0">
                <a:solidFill>
                  <a:schemeClr val="tx1"/>
                </a:solidFill>
                <a:effectLst/>
                <a:latin typeface="+mn-ea"/>
                <a:ea typeface="+mn-ea"/>
                <a:cs typeface="+mn-cs"/>
              </a:rPr>
              <a:t>※</a:t>
            </a:r>
            <a:r>
              <a:rPr kumimoji="1" lang="ja-JP" altLang="ja-JP" sz="1200" kern="1200" dirty="0">
                <a:solidFill>
                  <a:schemeClr val="tx1"/>
                </a:solidFill>
                <a:effectLst/>
                <a:latin typeface="+mn-ea"/>
                <a:ea typeface="+mn-ea"/>
                <a:cs typeface="+mn-cs"/>
              </a:rPr>
              <a:t>該当する資材は製薬企業により作成され、</a:t>
            </a:r>
            <a:r>
              <a:rPr kumimoji="1" lang="en-US" altLang="ja-JP" sz="1200" kern="1200" dirty="0">
                <a:solidFill>
                  <a:schemeClr val="tx1"/>
                </a:solidFill>
                <a:effectLst/>
                <a:latin typeface="+mn-ea"/>
                <a:ea typeface="+mn-ea"/>
                <a:cs typeface="+mn-cs"/>
              </a:rPr>
              <a:t>PMDA</a:t>
            </a:r>
            <a:r>
              <a:rPr kumimoji="1" lang="ja-JP" altLang="ja-JP" sz="1200" kern="1200" dirty="0">
                <a:solidFill>
                  <a:schemeClr val="tx1"/>
                </a:solidFill>
                <a:effectLst/>
                <a:latin typeface="+mn-ea"/>
                <a:ea typeface="+mn-ea"/>
                <a:cs typeface="+mn-cs"/>
              </a:rPr>
              <a:t>が事前に必要性・内容を確認します。</a:t>
            </a:r>
          </a:p>
          <a:p>
            <a:r>
              <a:rPr kumimoji="1" lang="en-US" altLang="ja-JP" sz="1200" kern="1200" dirty="0">
                <a:solidFill>
                  <a:schemeClr val="tx1"/>
                </a:solidFill>
                <a:effectLst/>
                <a:latin typeface="+mn-ea"/>
                <a:ea typeface="+mn-ea"/>
                <a:cs typeface="+mn-cs"/>
              </a:rPr>
              <a:t> </a:t>
            </a:r>
            <a:endParaRPr kumimoji="1" lang="ja-JP" altLang="ja-JP" sz="1200" kern="1200" dirty="0">
              <a:solidFill>
                <a:schemeClr val="tx1"/>
              </a:solidFill>
              <a:effectLst/>
              <a:latin typeface="+mn-ea"/>
              <a:ea typeface="+mn-ea"/>
              <a:cs typeface="+mn-cs"/>
            </a:endParaRPr>
          </a:p>
          <a:p>
            <a:r>
              <a:rPr kumimoji="1" lang="en-US" altLang="ja-JP" sz="1200" b="1" kern="1200" dirty="0">
                <a:solidFill>
                  <a:schemeClr val="tx1"/>
                </a:solidFill>
                <a:effectLst/>
                <a:latin typeface="+mn-ea"/>
                <a:ea typeface="+mn-ea"/>
                <a:cs typeface="+mn-cs"/>
              </a:rPr>
              <a:t>Q2</a:t>
            </a:r>
            <a:r>
              <a:rPr kumimoji="1" lang="ja-JP" altLang="ja-JP" sz="1200" b="1" kern="1200" dirty="0">
                <a:solidFill>
                  <a:schemeClr val="tx1"/>
                </a:solidFill>
                <a:effectLst/>
                <a:latin typeface="+mn-ea"/>
                <a:ea typeface="+mn-ea"/>
                <a:cs typeface="+mn-cs"/>
              </a:rPr>
              <a:t>：</a:t>
            </a:r>
            <a:r>
              <a:rPr kumimoji="1" lang="en-US" altLang="ja-JP" sz="1200" b="1" kern="1200" dirty="0">
                <a:solidFill>
                  <a:schemeClr val="tx1"/>
                </a:solidFill>
                <a:effectLst/>
                <a:latin typeface="+mn-ea"/>
                <a:ea typeface="+mn-ea"/>
                <a:cs typeface="+mn-cs"/>
              </a:rPr>
              <a:t>RMP</a:t>
            </a:r>
            <a:r>
              <a:rPr kumimoji="1" lang="ja-JP" altLang="ja-JP" sz="1200" b="1" kern="1200" dirty="0">
                <a:solidFill>
                  <a:schemeClr val="tx1"/>
                </a:solidFill>
                <a:effectLst/>
                <a:latin typeface="+mn-ea"/>
                <a:ea typeface="+mn-ea"/>
                <a:cs typeface="+mn-cs"/>
              </a:rPr>
              <a:t>マークがついていない資材は、適正使用のためのものではないということですか？</a:t>
            </a:r>
            <a:endParaRPr kumimoji="1" lang="ja-JP" altLang="ja-JP" sz="1200" kern="1200" dirty="0">
              <a:solidFill>
                <a:schemeClr val="tx1"/>
              </a:solidFill>
              <a:effectLst/>
              <a:latin typeface="+mn-ea"/>
              <a:ea typeface="+mn-ea"/>
              <a:cs typeface="+mn-cs"/>
            </a:endParaRPr>
          </a:p>
          <a:p>
            <a:r>
              <a:rPr kumimoji="1" lang="en-US" altLang="ja-JP" sz="1200" kern="1200" dirty="0">
                <a:solidFill>
                  <a:schemeClr val="tx1"/>
                </a:solidFill>
                <a:effectLst/>
                <a:latin typeface="+mn-ea"/>
                <a:ea typeface="+mn-ea"/>
                <a:cs typeface="+mn-cs"/>
              </a:rPr>
              <a:t>A2</a:t>
            </a:r>
            <a:r>
              <a:rPr kumimoji="1" lang="ja-JP" altLang="ja-JP" sz="1200" kern="1200" dirty="0">
                <a:solidFill>
                  <a:schemeClr val="tx1"/>
                </a:solidFill>
                <a:effectLst/>
                <a:latin typeface="+mn-ea"/>
                <a:ea typeface="+mn-ea"/>
                <a:cs typeface="+mn-cs"/>
              </a:rPr>
              <a:t>：いいえ。</a:t>
            </a:r>
            <a:r>
              <a:rPr kumimoji="1" lang="en-US" altLang="ja-JP" sz="1200" kern="1200" dirty="0">
                <a:solidFill>
                  <a:schemeClr val="tx1"/>
                </a:solidFill>
                <a:effectLst/>
                <a:latin typeface="+mn-ea"/>
                <a:ea typeface="+mn-ea"/>
                <a:cs typeface="+mn-cs"/>
              </a:rPr>
              <a:t>RMP</a:t>
            </a:r>
            <a:r>
              <a:rPr kumimoji="1" lang="ja-JP" altLang="ja-JP" sz="1200" kern="1200" dirty="0">
                <a:solidFill>
                  <a:schemeClr val="tx1"/>
                </a:solidFill>
                <a:effectLst/>
                <a:latin typeface="+mn-ea"/>
                <a:ea typeface="+mn-ea"/>
                <a:cs typeface="+mn-cs"/>
              </a:rPr>
              <a:t>マークがつく資材は、製薬企業が作成した資材のうち</a:t>
            </a:r>
            <a:r>
              <a:rPr kumimoji="1" lang="ja-JP" altLang="en-US" sz="1200" kern="1200" dirty="0">
                <a:solidFill>
                  <a:schemeClr val="tx1"/>
                </a:solidFill>
                <a:effectLst/>
                <a:latin typeface="+mn-ea"/>
                <a:ea typeface="+mn-ea"/>
                <a:cs typeface="+mn-cs"/>
              </a:rPr>
              <a:t>、</a:t>
            </a:r>
            <a:r>
              <a:rPr kumimoji="1" lang="ja-JP" altLang="ja-JP" sz="1200" b="1" u="sng" kern="1200" dirty="0">
                <a:solidFill>
                  <a:schemeClr val="tx1"/>
                </a:solidFill>
                <a:effectLst/>
                <a:latin typeface="+mn-ea"/>
                <a:ea typeface="+mn-ea"/>
                <a:cs typeface="+mn-cs"/>
              </a:rPr>
              <a:t>「追加のリスク最小化活動」</a:t>
            </a:r>
            <a:r>
              <a:rPr kumimoji="1" lang="ja-JP" altLang="ja-JP" sz="1200" kern="1200" dirty="0">
                <a:solidFill>
                  <a:schemeClr val="tx1"/>
                </a:solidFill>
                <a:effectLst/>
                <a:latin typeface="+mn-ea"/>
                <a:ea typeface="+mn-ea"/>
                <a:cs typeface="+mn-cs"/>
              </a:rPr>
              <a:t>に記載し、</a:t>
            </a:r>
            <a:r>
              <a:rPr kumimoji="1" lang="en-US" altLang="ja-JP" sz="1200" kern="1200" dirty="0">
                <a:solidFill>
                  <a:schemeClr val="tx1"/>
                </a:solidFill>
                <a:effectLst/>
                <a:latin typeface="+mn-ea"/>
                <a:ea typeface="+mn-ea"/>
                <a:cs typeface="+mn-cs"/>
              </a:rPr>
              <a:t>PMDA</a:t>
            </a:r>
            <a:r>
              <a:rPr kumimoji="1" lang="ja-JP" altLang="ja-JP" sz="1200" kern="1200" dirty="0">
                <a:solidFill>
                  <a:schemeClr val="tx1"/>
                </a:solidFill>
                <a:effectLst/>
                <a:latin typeface="+mn-ea"/>
                <a:ea typeface="+mn-ea"/>
                <a:cs typeface="+mn-cs"/>
              </a:rPr>
              <a:t>が事前に必要性、内容を確認したものです。なお、</a:t>
            </a:r>
            <a:r>
              <a:rPr kumimoji="1" lang="en-US" altLang="ja-JP" sz="1200" kern="1200" dirty="0">
                <a:solidFill>
                  <a:schemeClr val="tx1"/>
                </a:solidFill>
                <a:effectLst/>
                <a:latin typeface="+mn-ea"/>
                <a:ea typeface="+mn-ea"/>
                <a:cs typeface="+mn-cs"/>
              </a:rPr>
              <a:t>RMP</a:t>
            </a:r>
            <a:r>
              <a:rPr kumimoji="1" lang="ja-JP" altLang="ja-JP" sz="1200" kern="1200" dirty="0">
                <a:solidFill>
                  <a:schemeClr val="tx1"/>
                </a:solidFill>
                <a:effectLst/>
                <a:latin typeface="+mn-ea"/>
                <a:ea typeface="+mn-ea"/>
                <a:cs typeface="+mn-cs"/>
              </a:rPr>
              <a:t>マークのない資材の中にも、企業独自の取り組みとして適正使用のために作成している資材や、必要に応じて</a:t>
            </a:r>
            <a:r>
              <a:rPr kumimoji="1" lang="en-US" altLang="ja-JP" sz="1200" kern="1200" dirty="0">
                <a:solidFill>
                  <a:schemeClr val="tx1"/>
                </a:solidFill>
                <a:effectLst/>
                <a:latin typeface="+mn-ea"/>
                <a:ea typeface="+mn-ea"/>
                <a:cs typeface="+mn-cs"/>
              </a:rPr>
              <a:t>PMDA</a:t>
            </a:r>
            <a:r>
              <a:rPr kumimoji="1" lang="ja-JP" altLang="ja-JP" sz="1200" kern="1200" dirty="0" err="1">
                <a:solidFill>
                  <a:schemeClr val="tx1"/>
                </a:solidFill>
                <a:effectLst/>
                <a:latin typeface="+mn-ea"/>
                <a:ea typeface="+mn-ea"/>
                <a:cs typeface="+mn-cs"/>
              </a:rPr>
              <a:t>にも</a:t>
            </a:r>
            <a:r>
              <a:rPr kumimoji="1" lang="ja-JP" altLang="ja-JP" sz="1200" kern="1200" dirty="0">
                <a:solidFill>
                  <a:schemeClr val="tx1"/>
                </a:solidFill>
                <a:effectLst/>
                <a:latin typeface="+mn-ea"/>
                <a:ea typeface="+mn-ea"/>
                <a:cs typeface="+mn-cs"/>
              </a:rPr>
              <a:t>了解を得ているものもあります。</a:t>
            </a:r>
          </a:p>
          <a:p>
            <a:r>
              <a:rPr kumimoji="1" lang="en-US" altLang="ja-JP" sz="1200" kern="1200" dirty="0">
                <a:solidFill>
                  <a:schemeClr val="tx1"/>
                </a:solidFill>
                <a:effectLst/>
                <a:latin typeface="+mn-ea"/>
                <a:ea typeface="+mn-ea"/>
                <a:cs typeface="+mn-cs"/>
              </a:rPr>
              <a:t> </a:t>
            </a:r>
            <a:endParaRPr kumimoji="1" lang="ja-JP" altLang="ja-JP" sz="1200" kern="1200" dirty="0">
              <a:solidFill>
                <a:schemeClr val="tx1"/>
              </a:solidFill>
              <a:effectLst/>
              <a:latin typeface="+mn-ea"/>
              <a:ea typeface="+mn-ea"/>
              <a:cs typeface="+mn-cs"/>
            </a:endParaRPr>
          </a:p>
          <a:p>
            <a:r>
              <a:rPr kumimoji="1" lang="en-US" altLang="ja-JP" sz="1200" b="1" kern="1200" dirty="0">
                <a:solidFill>
                  <a:schemeClr val="tx1"/>
                </a:solidFill>
                <a:effectLst/>
                <a:latin typeface="+mn-ea"/>
                <a:ea typeface="+mn-ea"/>
                <a:cs typeface="+mn-cs"/>
              </a:rPr>
              <a:t>Q3</a:t>
            </a:r>
            <a:r>
              <a:rPr kumimoji="1" lang="ja-JP" altLang="ja-JP" sz="1200" b="1" kern="1200" dirty="0">
                <a:solidFill>
                  <a:schemeClr val="tx1"/>
                </a:solidFill>
                <a:effectLst/>
                <a:latin typeface="+mn-ea"/>
                <a:ea typeface="+mn-ea"/>
                <a:cs typeface="+mn-cs"/>
              </a:rPr>
              <a:t>：</a:t>
            </a:r>
            <a:r>
              <a:rPr kumimoji="1" lang="en-US" altLang="ja-JP" sz="1200" b="1" kern="1200" dirty="0">
                <a:solidFill>
                  <a:schemeClr val="tx1"/>
                </a:solidFill>
                <a:effectLst/>
                <a:latin typeface="+mn-ea"/>
                <a:ea typeface="+mn-ea"/>
                <a:cs typeface="+mn-cs"/>
              </a:rPr>
              <a:t>RMP</a:t>
            </a:r>
            <a:r>
              <a:rPr kumimoji="1" lang="ja-JP" altLang="ja-JP" sz="1200" b="1" kern="1200" dirty="0">
                <a:solidFill>
                  <a:schemeClr val="tx1"/>
                </a:solidFill>
                <a:effectLst/>
                <a:latin typeface="+mn-ea"/>
                <a:ea typeface="+mn-ea"/>
                <a:cs typeface="+mn-cs"/>
              </a:rPr>
              <a:t>マークがつかない適正使用のための資材にはどういったものがありますか</a:t>
            </a:r>
            <a:endParaRPr kumimoji="1" lang="ja-JP" altLang="ja-JP" sz="1200" kern="1200" dirty="0">
              <a:solidFill>
                <a:schemeClr val="tx1"/>
              </a:solidFill>
              <a:effectLst/>
              <a:latin typeface="+mn-ea"/>
              <a:ea typeface="+mn-ea"/>
              <a:cs typeface="+mn-cs"/>
            </a:endParaRPr>
          </a:p>
          <a:p>
            <a:r>
              <a:rPr kumimoji="1" lang="en-US" altLang="ja-JP" sz="1200" kern="1200" dirty="0">
                <a:solidFill>
                  <a:schemeClr val="tx1"/>
                </a:solidFill>
                <a:effectLst/>
                <a:latin typeface="+mn-ea"/>
                <a:ea typeface="+mn-ea"/>
                <a:cs typeface="+mn-cs"/>
              </a:rPr>
              <a:t>A3</a:t>
            </a:r>
            <a:r>
              <a:rPr kumimoji="1" lang="ja-JP" altLang="ja-JP" sz="1200" kern="1200" dirty="0">
                <a:solidFill>
                  <a:schemeClr val="tx1"/>
                </a:solidFill>
                <a:effectLst/>
                <a:latin typeface="+mn-ea"/>
                <a:ea typeface="+mn-ea"/>
                <a:cs typeface="+mn-cs"/>
              </a:rPr>
              <a:t>：例えば、以下などがあります。</a:t>
            </a:r>
          </a:p>
          <a:p>
            <a:r>
              <a:rPr kumimoji="1" lang="ja-JP" altLang="ja-JP" sz="1200" b="1" kern="1200" dirty="0">
                <a:solidFill>
                  <a:schemeClr val="tx1"/>
                </a:solidFill>
                <a:effectLst/>
                <a:latin typeface="+mn-ea"/>
                <a:ea typeface="+mn-ea"/>
                <a:cs typeface="+mn-cs"/>
              </a:rPr>
              <a:t>【マークが付与されない資材の例】</a:t>
            </a:r>
            <a:endParaRPr kumimoji="1" lang="ja-JP" altLang="ja-JP" sz="1200" kern="1200" dirty="0">
              <a:solidFill>
                <a:schemeClr val="tx1"/>
              </a:solidFill>
              <a:effectLst/>
              <a:latin typeface="+mn-ea"/>
              <a:ea typeface="+mn-ea"/>
              <a:cs typeface="+mn-cs"/>
            </a:endParaRPr>
          </a:p>
          <a:p>
            <a:pPr lvl="0"/>
            <a:r>
              <a:rPr kumimoji="1" lang="ja-JP" altLang="en-US" sz="1200" u="none" kern="1200" dirty="0">
                <a:solidFill>
                  <a:schemeClr val="tx1"/>
                </a:solidFill>
                <a:effectLst/>
                <a:latin typeface="+mn-ea"/>
                <a:ea typeface="+mn-ea"/>
                <a:cs typeface="+mn-cs"/>
              </a:rPr>
              <a:t>□</a:t>
            </a:r>
            <a:r>
              <a:rPr kumimoji="1" lang="ja-JP" altLang="ja-JP" sz="1200" u="sng" kern="1200" dirty="0">
                <a:solidFill>
                  <a:schemeClr val="tx1"/>
                </a:solidFill>
                <a:effectLst/>
                <a:latin typeface="+mn-ea"/>
                <a:ea typeface="+mn-ea"/>
                <a:cs typeface="+mn-cs"/>
              </a:rPr>
              <a:t>事務連絡発出（</a:t>
            </a:r>
            <a:r>
              <a:rPr kumimoji="1" lang="en-US" altLang="ja-JP" sz="1200" u="sng" kern="1200" dirty="0">
                <a:solidFill>
                  <a:schemeClr val="tx1"/>
                </a:solidFill>
                <a:effectLst/>
                <a:latin typeface="+mn-ea"/>
                <a:ea typeface="+mn-ea"/>
                <a:cs typeface="+mn-cs"/>
              </a:rPr>
              <a:t>2017</a:t>
            </a:r>
            <a:r>
              <a:rPr kumimoji="1" lang="ja-JP" altLang="ja-JP" sz="1200" u="sng" kern="1200" dirty="0">
                <a:solidFill>
                  <a:schemeClr val="tx1"/>
                </a:solidFill>
                <a:effectLst/>
                <a:latin typeface="+mn-ea"/>
                <a:ea typeface="+mn-ea"/>
                <a:cs typeface="+mn-cs"/>
              </a:rPr>
              <a:t>年</a:t>
            </a:r>
            <a:r>
              <a:rPr kumimoji="1" lang="en-US" altLang="ja-JP" sz="1200" u="sng" kern="1200" dirty="0">
                <a:solidFill>
                  <a:schemeClr val="tx1"/>
                </a:solidFill>
                <a:effectLst/>
                <a:latin typeface="+mn-ea"/>
                <a:ea typeface="+mn-ea"/>
                <a:cs typeface="+mn-cs"/>
              </a:rPr>
              <a:t>6</a:t>
            </a:r>
            <a:r>
              <a:rPr kumimoji="1" lang="ja-JP" altLang="ja-JP" sz="1200" u="sng" kern="1200" dirty="0">
                <a:solidFill>
                  <a:schemeClr val="tx1"/>
                </a:solidFill>
                <a:effectLst/>
                <a:latin typeface="+mn-ea"/>
                <a:ea typeface="+mn-ea"/>
                <a:cs typeface="+mn-cs"/>
              </a:rPr>
              <a:t>月）より前</a:t>
            </a:r>
            <a:r>
              <a:rPr kumimoji="1" lang="ja-JP" altLang="ja-JP" sz="1200" kern="1200" dirty="0">
                <a:solidFill>
                  <a:schemeClr val="tx1"/>
                </a:solidFill>
                <a:effectLst/>
                <a:latin typeface="+mn-ea"/>
                <a:ea typeface="+mn-ea"/>
                <a:cs typeface="+mn-cs"/>
              </a:rPr>
              <a:t>に作成された追加のリスク最小化活動に基づく資材</a:t>
            </a:r>
            <a:br>
              <a:rPr kumimoji="1" lang="en-US" altLang="ja-JP" sz="1200" kern="1200" dirty="0">
                <a:solidFill>
                  <a:schemeClr val="tx1"/>
                </a:solidFill>
                <a:effectLst/>
                <a:latin typeface="+mn-ea"/>
                <a:ea typeface="+mn-ea"/>
                <a:cs typeface="+mn-cs"/>
              </a:rPr>
            </a:br>
            <a:r>
              <a:rPr kumimoji="1" lang="ja-JP" altLang="ja-JP" sz="1200" kern="1200" dirty="0">
                <a:solidFill>
                  <a:schemeClr val="tx1"/>
                </a:solidFill>
                <a:effectLst/>
                <a:latin typeface="+mn-ea"/>
                <a:ea typeface="+mn-ea"/>
                <a:cs typeface="+mn-cs"/>
              </a:rPr>
              <a:t>（</a:t>
            </a:r>
            <a:r>
              <a:rPr kumimoji="1" lang="en-US" altLang="ja-JP" sz="1200" kern="1200" dirty="0">
                <a:solidFill>
                  <a:schemeClr val="tx1"/>
                </a:solidFill>
                <a:effectLst/>
                <a:latin typeface="+mn-ea"/>
                <a:ea typeface="+mn-ea"/>
                <a:cs typeface="+mn-cs"/>
              </a:rPr>
              <a:t>→</a:t>
            </a:r>
            <a:r>
              <a:rPr kumimoji="1" lang="ja-JP" altLang="ja-JP" sz="1200" kern="1200" dirty="0">
                <a:solidFill>
                  <a:schemeClr val="tx1"/>
                </a:solidFill>
                <a:effectLst/>
                <a:latin typeface="+mn-ea"/>
                <a:ea typeface="+mn-ea"/>
                <a:cs typeface="+mn-cs"/>
              </a:rPr>
              <a:t>増刷や改訂、資材の定期見直しのタイミングに合わせて、</a:t>
            </a:r>
            <a:r>
              <a:rPr kumimoji="1" lang="en-US" altLang="ja-JP" sz="1200" kern="1200" dirty="0">
                <a:solidFill>
                  <a:schemeClr val="tx1"/>
                </a:solidFill>
                <a:effectLst/>
                <a:latin typeface="+mn-ea"/>
                <a:ea typeface="+mn-ea"/>
                <a:cs typeface="+mn-cs"/>
              </a:rPr>
              <a:t>RMP</a:t>
            </a:r>
            <a:r>
              <a:rPr kumimoji="1" lang="ja-JP" altLang="ja-JP" sz="1200" kern="1200" dirty="0">
                <a:solidFill>
                  <a:schemeClr val="tx1"/>
                </a:solidFill>
                <a:effectLst/>
                <a:latin typeface="+mn-ea"/>
                <a:ea typeface="+mn-ea"/>
                <a:cs typeface="+mn-cs"/>
              </a:rPr>
              <a:t>マークが表示されます。）</a:t>
            </a:r>
          </a:p>
          <a:p>
            <a:pPr lvl="0"/>
            <a:r>
              <a:rPr kumimoji="1" lang="ja-JP" altLang="en-US" sz="1200" kern="1200" dirty="0">
                <a:solidFill>
                  <a:schemeClr val="tx1"/>
                </a:solidFill>
                <a:effectLst/>
                <a:latin typeface="+mn-ea"/>
                <a:ea typeface="+mn-ea"/>
                <a:cs typeface="+mn-cs"/>
              </a:rPr>
              <a:t>□</a:t>
            </a:r>
            <a:r>
              <a:rPr kumimoji="1" lang="en-US" altLang="ja-JP" sz="1200" kern="1200" dirty="0">
                <a:solidFill>
                  <a:schemeClr val="tx1"/>
                </a:solidFill>
                <a:effectLst/>
                <a:latin typeface="+mn-ea"/>
                <a:ea typeface="+mn-ea"/>
                <a:cs typeface="+mn-cs"/>
              </a:rPr>
              <a:t>RMP</a:t>
            </a:r>
            <a:r>
              <a:rPr kumimoji="1" lang="ja-JP" altLang="ja-JP" sz="1200" kern="1200" dirty="0">
                <a:solidFill>
                  <a:schemeClr val="tx1"/>
                </a:solidFill>
                <a:effectLst/>
                <a:latin typeface="+mn-ea"/>
                <a:ea typeface="+mn-ea"/>
                <a:cs typeface="+mn-cs"/>
              </a:rPr>
              <a:t>が存在しない製品の資材</a:t>
            </a:r>
          </a:p>
          <a:p>
            <a:pPr lvl="0"/>
            <a:r>
              <a:rPr kumimoji="1" lang="ja-JP" altLang="en-US" sz="1200" kern="1200" dirty="0">
                <a:solidFill>
                  <a:schemeClr val="tx1"/>
                </a:solidFill>
                <a:effectLst/>
                <a:latin typeface="+mn-ea"/>
                <a:ea typeface="+mn-ea"/>
                <a:cs typeface="+mn-cs"/>
              </a:rPr>
              <a:t>□</a:t>
            </a:r>
            <a:r>
              <a:rPr kumimoji="1" lang="ja-JP" altLang="ja-JP" sz="1200" kern="1200" dirty="0">
                <a:solidFill>
                  <a:schemeClr val="tx1"/>
                </a:solidFill>
                <a:effectLst/>
                <a:latin typeface="+mn-ea"/>
                <a:ea typeface="+mn-ea"/>
                <a:cs typeface="+mn-cs"/>
              </a:rPr>
              <a:t>動画や</a:t>
            </a:r>
            <a:r>
              <a:rPr kumimoji="1" lang="en-US" altLang="ja-JP" sz="1200" kern="1200" dirty="0">
                <a:solidFill>
                  <a:schemeClr val="tx1"/>
                </a:solidFill>
                <a:effectLst/>
                <a:latin typeface="+mn-ea"/>
                <a:ea typeface="+mn-ea"/>
                <a:cs typeface="+mn-cs"/>
              </a:rPr>
              <a:t>WEB</a:t>
            </a:r>
            <a:r>
              <a:rPr kumimoji="1" lang="ja-JP" altLang="ja-JP" sz="1200" kern="1200" dirty="0">
                <a:solidFill>
                  <a:schemeClr val="tx1"/>
                </a:solidFill>
                <a:effectLst/>
                <a:latin typeface="+mn-ea"/>
                <a:ea typeface="+mn-ea"/>
                <a:cs typeface="+mn-cs"/>
              </a:rPr>
              <a:t>サイトなど、</a:t>
            </a:r>
            <a:r>
              <a:rPr kumimoji="1" lang="ja-JP" altLang="ja-JP" sz="1200" u="sng" kern="1200" dirty="0">
                <a:solidFill>
                  <a:schemeClr val="tx1"/>
                </a:solidFill>
                <a:effectLst/>
                <a:latin typeface="+mn-ea"/>
                <a:ea typeface="+mn-ea"/>
                <a:cs typeface="+mn-cs"/>
              </a:rPr>
              <a:t>紙媒体以外</a:t>
            </a:r>
            <a:r>
              <a:rPr kumimoji="1" lang="ja-JP" altLang="ja-JP" sz="1200" kern="1200" dirty="0">
                <a:solidFill>
                  <a:schemeClr val="tx1"/>
                </a:solidFill>
                <a:effectLst/>
                <a:latin typeface="+mn-ea"/>
                <a:ea typeface="+mn-ea"/>
                <a:cs typeface="+mn-cs"/>
              </a:rPr>
              <a:t>の追加のリスク最小化資材</a:t>
            </a:r>
          </a:p>
          <a:p>
            <a:endParaRPr kumimoji="1" lang="ja-JP" altLang="en-US" sz="1200" dirty="0">
              <a:latin typeface="+mn-ea"/>
              <a:ea typeface="+mn-ea"/>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20D2E3-4CDC-41A2-A57A-FD0463091C46}"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8402355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n-ea"/>
                <a:ea typeface="+mn-ea"/>
              </a:rPr>
              <a:t>RMP</a:t>
            </a:r>
            <a:r>
              <a:rPr kumimoji="1" lang="ja-JP" altLang="en-US" sz="1200" dirty="0">
                <a:latin typeface="+mn-ea"/>
                <a:ea typeface="+mn-ea"/>
              </a:rPr>
              <a:t>マークが付与された追加のリスク最小化資材の一例です。</a:t>
            </a:r>
            <a:endParaRPr kumimoji="1" lang="en-US" altLang="ja-JP" sz="12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n-ea"/>
                <a:ea typeface="+mn-ea"/>
              </a:rPr>
              <a:t>2017</a:t>
            </a:r>
            <a:r>
              <a:rPr kumimoji="1" lang="ja-JP" altLang="en-US" sz="1200" dirty="0">
                <a:latin typeface="+mn-ea"/>
                <a:ea typeface="+mn-ea"/>
              </a:rPr>
              <a:t>年</a:t>
            </a:r>
            <a:r>
              <a:rPr kumimoji="1" lang="en-US" altLang="ja-JP" sz="1200" dirty="0">
                <a:latin typeface="+mn-ea"/>
                <a:ea typeface="+mn-ea"/>
              </a:rPr>
              <a:t>6</a:t>
            </a:r>
            <a:r>
              <a:rPr kumimoji="1" lang="ja-JP" altLang="en-US" sz="1200" dirty="0">
                <a:latin typeface="+mn-ea"/>
                <a:ea typeface="+mn-ea"/>
              </a:rPr>
              <a:t>月以降の新製品の追加のリスク最小化資材では、最初から</a:t>
            </a:r>
            <a:r>
              <a:rPr kumimoji="1" lang="en-US" altLang="ja-JP" sz="1200" dirty="0">
                <a:latin typeface="+mn-ea"/>
                <a:ea typeface="+mn-ea"/>
              </a:rPr>
              <a:t>RMP</a:t>
            </a:r>
            <a:r>
              <a:rPr kumimoji="1" lang="ja-JP" altLang="en-US" sz="1200" dirty="0">
                <a:latin typeface="+mn-ea"/>
                <a:ea typeface="+mn-ea"/>
              </a:rPr>
              <a:t>マークがついていますが、</a:t>
            </a:r>
            <a:endParaRPr kumimoji="1" lang="en-US" altLang="ja-JP" sz="12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n-ea"/>
                <a:ea typeface="+mn-ea"/>
              </a:rPr>
              <a:t>それ以前に作成された追加のリスク最小化資材では、改訂時などに付与されることにご留意ください。</a:t>
            </a:r>
            <a:endParaRPr kumimoji="1" lang="en-US" altLang="ja-JP" sz="12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latin typeface="+mn-ea"/>
              <a:ea typeface="+mn-ea"/>
            </a:endParaRPr>
          </a:p>
          <a:p>
            <a:r>
              <a:rPr kumimoji="1" lang="ja-JP" altLang="en-US" sz="1200" b="0" i="0" u="none" strike="noStrike" kern="1200" baseline="0" dirty="0">
                <a:solidFill>
                  <a:schemeClr val="tx1"/>
                </a:solidFill>
                <a:latin typeface="+mn-lt"/>
                <a:ea typeface="+mn-ea"/>
                <a:cs typeface="+mn-cs"/>
              </a:rPr>
              <a:t>また、</a:t>
            </a:r>
            <a:r>
              <a:rPr kumimoji="1" lang="en-US" altLang="ja-JP" sz="1200" b="0" i="0" u="none" strike="noStrike" kern="1200" baseline="0" dirty="0">
                <a:solidFill>
                  <a:schemeClr val="tx1"/>
                </a:solidFill>
                <a:latin typeface="+mn-lt"/>
                <a:ea typeface="+mn-ea"/>
                <a:cs typeface="+mn-cs"/>
              </a:rPr>
              <a:t>2019</a:t>
            </a:r>
            <a:r>
              <a:rPr kumimoji="1" lang="ja-JP" altLang="en-US" sz="1200" b="0" i="0" u="none" strike="noStrike" kern="1200" baseline="0" dirty="0">
                <a:solidFill>
                  <a:schemeClr val="tx1"/>
                </a:solidFill>
                <a:latin typeface="+mn-lt"/>
                <a:ea typeface="+mn-ea"/>
                <a:cs typeface="+mn-cs"/>
              </a:rPr>
              <a:t>年</a:t>
            </a:r>
            <a:r>
              <a:rPr kumimoji="1" lang="en-US" altLang="ja-JP" sz="1200" b="0" i="0" u="none" strike="noStrike" kern="1200" baseline="0" dirty="0">
                <a:solidFill>
                  <a:schemeClr val="tx1"/>
                </a:solidFill>
                <a:latin typeface="+mn-lt"/>
                <a:ea typeface="+mn-ea"/>
                <a:cs typeface="+mn-cs"/>
              </a:rPr>
              <a:t>4</a:t>
            </a:r>
            <a:r>
              <a:rPr kumimoji="1" lang="ja-JP" altLang="en-US" sz="1200" b="0" i="0" u="none" strike="noStrike" kern="1200" baseline="0" dirty="0">
                <a:solidFill>
                  <a:schemeClr val="tx1"/>
                </a:solidFill>
                <a:latin typeface="+mn-lt"/>
                <a:ea typeface="+mn-ea"/>
                <a:cs typeface="+mn-cs"/>
              </a:rPr>
              <a:t>月以降に公表される</a:t>
            </a:r>
            <a:r>
              <a:rPr kumimoji="1" lang="en-US" altLang="ja-JP" sz="1200" b="0" i="0" u="none" strike="noStrike" kern="1200" baseline="0" dirty="0">
                <a:solidFill>
                  <a:schemeClr val="tx1"/>
                </a:solidFill>
                <a:latin typeface="+mn-lt"/>
                <a:ea typeface="+mn-ea"/>
                <a:cs typeface="+mn-cs"/>
              </a:rPr>
              <a:t>RMP</a:t>
            </a:r>
            <a:r>
              <a:rPr kumimoji="1" lang="ja-JP" altLang="en-US" sz="1200" b="0" i="0" u="none" strike="noStrike" kern="1200" baseline="0" dirty="0">
                <a:solidFill>
                  <a:schemeClr val="tx1"/>
                </a:solidFill>
                <a:latin typeface="+mn-lt"/>
                <a:ea typeface="+mn-ea"/>
                <a:cs typeface="+mn-cs"/>
              </a:rPr>
              <a:t>に関しては、追加のリスク最小化活動として医療従事者及び患者向けに作成・提供する資材が</a:t>
            </a:r>
            <a:r>
              <a:rPr kumimoji="1" lang="en-US" altLang="ja-JP" sz="1200" b="0" i="0" u="none" strike="noStrike" kern="1200" baseline="0" dirty="0">
                <a:solidFill>
                  <a:schemeClr val="tx1"/>
                </a:solidFill>
                <a:latin typeface="+mn-lt"/>
                <a:ea typeface="+mn-ea"/>
                <a:cs typeface="+mn-cs"/>
              </a:rPr>
              <a:t>PMDA WEB</a:t>
            </a:r>
            <a:r>
              <a:rPr kumimoji="1" lang="ja-JP" altLang="en-US" sz="1200" b="0" i="0" u="none" strike="noStrike" kern="1200" baseline="0" dirty="0">
                <a:solidFill>
                  <a:schemeClr val="tx1"/>
                </a:solidFill>
                <a:latin typeface="+mn-lt"/>
                <a:ea typeface="+mn-ea"/>
                <a:cs typeface="+mn-cs"/>
              </a:rPr>
              <a:t>サイトに掲載されることになりました。</a:t>
            </a:r>
            <a:endParaRPr kumimoji="1" lang="en-US" altLang="ja-JP" sz="1200" b="0" i="0" u="none" strike="noStrike" kern="1200" baseline="0" dirty="0">
              <a:solidFill>
                <a:schemeClr val="tx1"/>
              </a:solidFill>
              <a:latin typeface="+mn-lt"/>
              <a:ea typeface="+mn-ea"/>
              <a:cs typeface="+mn-cs"/>
            </a:endParaRPr>
          </a:p>
        </p:txBody>
      </p:sp>
      <p:sp>
        <p:nvSpPr>
          <p:cNvPr id="4" name="ヘッダー プレースホルダー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20D2E3-4CDC-41A2-A57A-FD0463091C46}"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9756299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PMDA</a:t>
            </a:r>
            <a:r>
              <a:rPr kumimoji="1" lang="ja-JP" altLang="en-US" dirty="0"/>
              <a:t>の</a:t>
            </a:r>
            <a:r>
              <a:rPr kumimoji="1" lang="en-US" altLang="ja-JP" dirty="0"/>
              <a:t>WEB</a:t>
            </a:r>
            <a:r>
              <a:rPr kumimoji="1" lang="ja-JP" altLang="en-US" dirty="0"/>
              <a:t>で公表される全ての</a:t>
            </a:r>
            <a:r>
              <a:rPr kumimoji="1" lang="en-US" altLang="ja-JP" dirty="0"/>
              <a:t>RMP</a:t>
            </a:r>
            <a:r>
              <a:rPr kumimoji="1" lang="ja-JP" altLang="en-US" dirty="0"/>
              <a:t>には、概要と呼ばれる目次が付与されています。</a:t>
            </a:r>
            <a:endParaRPr kumimoji="1" lang="en-US" altLang="ja-JP" dirty="0"/>
          </a:p>
          <a:p>
            <a:r>
              <a:rPr kumimoji="1" lang="ja-JP" altLang="en-US" dirty="0"/>
              <a:t>これは医療機関で使われていた取り組みを製薬協で標準化し、それが一部改変されて現在の標準形となっています。</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20D2E3-4CDC-41A2-A57A-FD0463091C46}"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145701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公表されている</a:t>
            </a:r>
            <a:r>
              <a:rPr kumimoji="1" lang="en-US" altLang="ja-JP" dirty="0"/>
              <a:t>RMP</a:t>
            </a:r>
            <a:r>
              <a:rPr kumimoji="1" lang="ja-JP" altLang="en-US" dirty="0"/>
              <a:t>数の推移です。</a:t>
            </a:r>
            <a:endParaRPr kumimoji="1" lang="en-US" altLang="ja-JP" dirty="0"/>
          </a:p>
          <a:p>
            <a:r>
              <a:rPr kumimoji="1" lang="ja-JP" altLang="en-US" dirty="0"/>
              <a:t>・</a:t>
            </a:r>
            <a:r>
              <a:rPr kumimoji="1" lang="en-US" altLang="ja-JP" dirty="0"/>
              <a:t>2022</a:t>
            </a:r>
            <a:r>
              <a:rPr kumimoji="1" lang="ja-JP" altLang="en-US" dirty="0"/>
              <a:t>年</a:t>
            </a:r>
            <a:r>
              <a:rPr kumimoji="1" lang="en-US" altLang="ja-JP" dirty="0"/>
              <a:t>12</a:t>
            </a:r>
            <a:r>
              <a:rPr kumimoji="1" lang="ja-JP" altLang="en-US" dirty="0"/>
              <a:t>月時点の集計です。</a:t>
            </a:r>
            <a:endParaRPr kumimoji="1" lang="en-US" altLang="ja-JP" dirty="0"/>
          </a:p>
          <a:p>
            <a:r>
              <a:rPr kumimoji="1" lang="ja-JP" altLang="en-US" dirty="0"/>
              <a:t>・日本の</a:t>
            </a:r>
            <a:r>
              <a:rPr kumimoji="1" lang="en-US" altLang="ja-JP" dirty="0"/>
              <a:t>RMP</a:t>
            </a:r>
            <a:r>
              <a:rPr kumimoji="1" lang="ja-JP" altLang="en-US" dirty="0"/>
              <a:t>制度の施行が</a:t>
            </a:r>
            <a:r>
              <a:rPr kumimoji="1" lang="en-US" altLang="ja-JP" dirty="0"/>
              <a:t>2013</a:t>
            </a:r>
            <a:r>
              <a:rPr kumimoji="1" lang="ja-JP" altLang="en-US" dirty="0"/>
              <a:t>年であり、約</a:t>
            </a:r>
            <a:r>
              <a:rPr kumimoji="1" lang="en-US" altLang="ja-JP" dirty="0"/>
              <a:t>9</a:t>
            </a:r>
            <a:r>
              <a:rPr kumimoji="1" lang="ja-JP" altLang="en-US" dirty="0"/>
              <a:t>年が経過した</a:t>
            </a:r>
            <a:r>
              <a:rPr kumimoji="1" lang="en-US" altLang="ja-JP" dirty="0"/>
              <a:t>2022</a:t>
            </a:r>
            <a:r>
              <a:rPr kumimoji="1" lang="ja-JP" altLang="en-US" dirty="0"/>
              <a:t>年には</a:t>
            </a:r>
            <a:r>
              <a:rPr kumimoji="1" lang="en-US" altLang="ja-JP" dirty="0"/>
              <a:t>634</a:t>
            </a:r>
            <a:r>
              <a:rPr kumimoji="1" lang="ja-JP" altLang="en-US" dirty="0"/>
              <a:t>製品で公開されています。</a:t>
            </a:r>
            <a:endParaRPr kumimoji="1" lang="en-US" altLang="ja-JP" dirty="0"/>
          </a:p>
          <a:p>
            <a:r>
              <a:rPr lang="ja-JP" altLang="en-US" dirty="0"/>
              <a:t>・原則</a:t>
            </a:r>
            <a:r>
              <a:rPr lang="en-US" altLang="ja-JP" dirty="0"/>
              <a:t>1</a:t>
            </a:r>
            <a:r>
              <a:rPr lang="ja-JP" altLang="en-US" dirty="0"/>
              <a:t>製品につき、１</a:t>
            </a:r>
            <a:r>
              <a:rPr lang="en-US" altLang="ja-JP" dirty="0"/>
              <a:t>RMP</a:t>
            </a:r>
            <a:r>
              <a:rPr lang="ja-JP" altLang="en-US" dirty="0"/>
              <a:t>であるが、１</a:t>
            </a:r>
            <a:r>
              <a:rPr lang="en-US" altLang="ja-JP" dirty="0"/>
              <a:t>RMP</a:t>
            </a:r>
            <a:r>
              <a:rPr lang="ja-JP" altLang="en-US" dirty="0"/>
              <a:t>に</a:t>
            </a:r>
            <a:r>
              <a:rPr lang="en-US" altLang="ja-JP" dirty="0"/>
              <a:t>2</a:t>
            </a:r>
            <a:r>
              <a:rPr lang="ja-JP" altLang="en-US" dirty="0"/>
              <a:t>製品記載されているものは</a:t>
            </a:r>
            <a:r>
              <a:rPr lang="en-US" altLang="ja-JP" dirty="0"/>
              <a:t>2</a:t>
            </a:r>
            <a:r>
              <a:rPr lang="ja-JP" altLang="en-US" dirty="0"/>
              <a:t>製品としてカウントしてます。</a:t>
            </a:r>
            <a:r>
              <a:rPr lang="en-US" altLang="ja-JP" dirty="0"/>
              <a:t>RMP</a:t>
            </a:r>
            <a:r>
              <a:rPr lang="ja-JP" altLang="en-US" dirty="0"/>
              <a:t>数の集計方法については、出典のリンク先をご確認ください</a:t>
            </a:r>
            <a:endParaRPr lang="en-US" altLang="ja-JP" dirty="0"/>
          </a:p>
          <a:p>
            <a:r>
              <a:rPr lang="en-US" altLang="ja-JP" dirty="0"/>
              <a:t> </a:t>
            </a:r>
            <a:r>
              <a:rPr lang="ja-JP" altLang="en-US" dirty="0"/>
              <a:t>イーピーエス株式会社作成</a:t>
            </a:r>
          </a:p>
          <a:p>
            <a:r>
              <a:rPr lang="en-US" altLang="ja-JP" dirty="0"/>
              <a:t>https://www.eps.co.jp/ja/service_ermp-update.php</a:t>
            </a:r>
          </a:p>
          <a:p>
            <a:endParaRPr kumimoji="1" lang="en-US" altLang="ja-JP" dirty="0"/>
          </a:p>
          <a:p>
            <a:endParaRPr kumimoji="1" lang="ja-JP" altLang="en-US" dirty="0"/>
          </a:p>
        </p:txBody>
      </p:sp>
      <p:sp>
        <p:nvSpPr>
          <p:cNvPr id="4" name="ヘッダー プレースホルダー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3C856-9541-4A09-A7B9-4FD266323913}"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0696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日本病院薬剤師会からは</a:t>
            </a:r>
            <a:r>
              <a:rPr kumimoji="1" lang="en-US" altLang="ja-JP" dirty="0"/>
              <a:t>2014</a:t>
            </a:r>
            <a:r>
              <a:rPr kumimoji="1" lang="ja-JP" altLang="en-US" dirty="0"/>
              <a:t>年に</a:t>
            </a:r>
            <a:r>
              <a:rPr kumimoji="1" lang="en-US" altLang="ja-JP" dirty="0"/>
              <a:t>RMP</a:t>
            </a:r>
            <a:r>
              <a:rPr kumimoji="1" lang="ja-JP" altLang="en-US" dirty="0"/>
              <a:t>利活用の提言が公表されています。</a:t>
            </a:r>
            <a:endParaRPr kumimoji="1" lang="en-US" altLang="ja-JP" dirty="0"/>
          </a:p>
          <a:p>
            <a:r>
              <a:rPr kumimoji="1" lang="ja-JP" altLang="en-US" dirty="0"/>
              <a:t>病院薬剤師に向けて，</a:t>
            </a:r>
            <a:r>
              <a:rPr kumimoji="1" lang="en-US" altLang="ja-JP" dirty="0"/>
              <a:t>RMP</a:t>
            </a:r>
            <a:r>
              <a:rPr kumimoji="1" lang="ja-JP" altLang="en-US" dirty="0"/>
              <a:t>の特徴や医療現場での活用における例や留意点が記載されており、</a:t>
            </a:r>
            <a:r>
              <a:rPr kumimoji="1" lang="en-US" altLang="ja-JP" dirty="0"/>
              <a:t>RMP</a:t>
            </a:r>
            <a:r>
              <a:rPr kumimoji="1" lang="ja-JP" altLang="en-US" dirty="0" err="1"/>
              <a:t>の利</a:t>
            </a:r>
            <a:r>
              <a:rPr kumimoji="1" lang="ja-JP" altLang="en-US" dirty="0"/>
              <a:t>活用が推奨されています。</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75A8B-4DC1-413F-8AAF-50DD4FF03E7C}"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329025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厚生労働省主導で行われている広告活動監視モニター事業においては、</a:t>
            </a:r>
            <a:r>
              <a:rPr kumimoji="1" lang="en-US" altLang="ja-JP" dirty="0"/>
              <a:t>2017</a:t>
            </a:r>
            <a:r>
              <a:rPr kumimoji="1" lang="ja-JP" altLang="en-US" dirty="0"/>
              <a:t>年</a:t>
            </a:r>
            <a:r>
              <a:rPr kumimoji="1" lang="en-US" altLang="ja-JP" dirty="0"/>
              <a:t>3</a:t>
            </a:r>
            <a:r>
              <a:rPr kumimoji="1" lang="ja-JP" altLang="en-US" dirty="0"/>
              <a:t>月に公開された報告書で</a:t>
            </a:r>
            <a:r>
              <a:rPr kumimoji="1" lang="en-US" altLang="ja-JP" dirty="0"/>
              <a:t>RMP</a:t>
            </a:r>
            <a:r>
              <a:rPr kumimoji="1" lang="ja-JP" altLang="en-US" dirty="0"/>
              <a:t>に関連した事例が挙げられました。</a:t>
            </a:r>
            <a:endParaRPr kumimoji="1" lang="en-US" altLang="ja-JP" dirty="0"/>
          </a:p>
          <a:p>
            <a:r>
              <a:rPr kumimoji="1" lang="ja-JP" altLang="en-US" dirty="0"/>
              <a:t>添付文書や</a:t>
            </a:r>
            <a:r>
              <a:rPr kumimoji="1" lang="en-US" altLang="ja-JP" dirty="0"/>
              <a:t>RMP</a:t>
            </a:r>
            <a:r>
              <a:rPr kumimoji="1" lang="ja-JP" altLang="en-US" dirty="0"/>
              <a:t>にリスクや副作用事項が記載されているにもかかわらず、</a:t>
            </a:r>
            <a:r>
              <a:rPr kumimoji="1" lang="en-US" altLang="ja-JP" dirty="0"/>
              <a:t>MR</a:t>
            </a:r>
            <a:r>
              <a:rPr kumimoji="1" lang="ja-JP" altLang="en-US" dirty="0"/>
              <a:t>がそれらを説明せず、安全性には問題ないと口頭説明した事例になります。</a:t>
            </a:r>
            <a:endParaRPr kumimoji="1" lang="en-US" altLang="ja-JP" dirty="0"/>
          </a:p>
          <a:p>
            <a:r>
              <a:rPr kumimoji="1" lang="ja-JP" altLang="en-US" dirty="0"/>
              <a:t>添付文書や</a:t>
            </a:r>
            <a:r>
              <a:rPr kumimoji="1" lang="en-US" altLang="ja-JP" dirty="0"/>
              <a:t>RMP</a:t>
            </a:r>
            <a:r>
              <a:rPr kumimoji="1" lang="ja-JP" altLang="en-US" dirty="0"/>
              <a:t>といった安全性の説明が不十分であると指摘されています。</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75A8B-4DC1-413F-8AAF-50DD4FF03E7C}"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576966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8BDE2E75-4EB4-4A15-91C4-42D2EEAF5A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E0CDB1D7-E5C4-4973-A8BD-B2C86D0FC0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さらに</a:t>
            </a:r>
            <a:r>
              <a:rPr lang="en-US" altLang="ja-JP" dirty="0"/>
              <a:t>2018</a:t>
            </a:r>
            <a:r>
              <a:rPr lang="ja-JP" altLang="en-US" dirty="0"/>
              <a:t>年</a:t>
            </a:r>
            <a:r>
              <a:rPr lang="en-US" altLang="ja-JP" dirty="0"/>
              <a:t>9</a:t>
            </a:r>
            <a:r>
              <a:rPr lang="ja-JP" altLang="en-US" dirty="0"/>
              <a:t>月に厚生労働省より販売情報提供活動に関するガイドラインが公表されました。</a:t>
            </a:r>
            <a:endParaRPr lang="en-US" altLang="ja-JP" dirty="0"/>
          </a:p>
          <a:p>
            <a:pPr eaLnBrk="1" hangingPunct="1">
              <a:spcBef>
                <a:spcPct val="0"/>
              </a:spcBef>
            </a:pPr>
            <a:r>
              <a:rPr lang="ja-JP" altLang="en-US" dirty="0"/>
              <a:t>この中で、販売情報提供活動の原則の項に適正使用のために必要な情報提供として</a:t>
            </a:r>
            <a:r>
              <a:rPr lang="en-US" altLang="ja-JP" dirty="0"/>
              <a:t>RMP</a:t>
            </a:r>
            <a:r>
              <a:rPr lang="ja-JP" altLang="en-US" dirty="0"/>
              <a:t>に関する情報提供が明記されました。</a:t>
            </a:r>
            <a:endParaRPr lang="en-US" altLang="ja-JP" dirty="0"/>
          </a:p>
          <a:p>
            <a:pPr eaLnBrk="1" hangingPunct="1">
              <a:spcBef>
                <a:spcPct val="0"/>
              </a:spcBef>
            </a:pPr>
            <a:endParaRPr lang="en-US" altLang="ja-JP" dirty="0"/>
          </a:p>
        </p:txBody>
      </p:sp>
      <p:sp>
        <p:nvSpPr>
          <p:cNvPr id="20484" name="スライド番号プレースホルダー 3">
            <a:extLst>
              <a:ext uri="{FF2B5EF4-FFF2-40B4-BE49-F238E27FC236}">
                <a16:creationId xmlns:a16="http://schemas.microsoft.com/office/drawing/2014/main" id="{726DFF19-C97A-40F3-BE47-77BDD3B5BF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CE48269B-FEC6-47CA-959A-149D9988767E}" type="slidenum">
              <a:rPr kumimoji="1" lang="ja-JP" altLang="en-US" sz="1200" b="0" i="0" u="none" strike="noStrike" kern="1200" cap="none" spc="0" normalizeH="0" baseline="0" noProof="0">
                <a:ln>
                  <a:noFill/>
                </a:ln>
                <a:solidFill>
                  <a:prstClr val="black"/>
                </a:solidFill>
                <a:effectLst/>
                <a:uLnTx/>
                <a:uFillTx/>
                <a:latin typeface="Times" panose="02020603050405020304" pitchFamily="18" charset="0"/>
                <a:ea typeface="Osaka"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Times" panose="02020603050405020304" pitchFamily="18" charset="0"/>
              <a:ea typeface="Osaka" charset="-128"/>
              <a:cs typeface="+mn-cs"/>
            </a:endParaRPr>
          </a:p>
        </p:txBody>
      </p:sp>
    </p:spTree>
    <p:extLst>
      <p:ext uri="{BB962C8B-B14F-4D97-AF65-F5344CB8AC3E}">
        <p14:creationId xmlns:p14="http://schemas.microsoft.com/office/powerpoint/2010/main" val="1590435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a:t>以上のように</a:t>
            </a:r>
            <a:r>
              <a:rPr lang="en-US" altLang="ja-JP" dirty="0"/>
              <a:t>RMP</a:t>
            </a:r>
            <a:r>
              <a:rPr lang="ja-JP" altLang="en-US" dirty="0"/>
              <a:t>を取り巻く外部環境は大きく変化してきました。</a:t>
            </a:r>
            <a:r>
              <a:rPr lang="en-US" altLang="ja-JP" dirty="0"/>
              <a:t>RMP</a:t>
            </a:r>
            <a:r>
              <a:rPr lang="ja-JP" altLang="en-US" dirty="0"/>
              <a:t>を理解し説明することが必要とされています。</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75A8B-4DC1-413F-8AAF-50DD4FF03E7C}"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003224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 1"/>
          <p:cNvSpPr>
            <a:spLocks noGrp="1" noRot="1" noChangeAspect="1" noTextEdit="1"/>
          </p:cNvSpPr>
          <p:nvPr>
            <p:ph type="sldImg"/>
          </p:nvPr>
        </p:nvSpPr>
        <p:spPr>
          <a:ln/>
        </p:spPr>
      </p:sp>
      <p:sp>
        <p:nvSpPr>
          <p:cNvPr id="55299" name="スライド番号プレースホル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9358" indent="-288214" eaLnBrk="0" hangingPunct="0">
              <a:defRPr kumimoji="1">
                <a:solidFill>
                  <a:schemeClr val="tx1"/>
                </a:solidFill>
                <a:latin typeface="Verdana" panose="020B0604030504040204" pitchFamily="34" charset="0"/>
                <a:ea typeface="ＭＳ Ｐゴシック" panose="020B0600070205080204" pitchFamily="50" charset="-128"/>
              </a:defRPr>
            </a:lvl2pPr>
            <a:lvl3pPr marL="1152859" indent="-230572" eaLnBrk="0" hangingPunct="0">
              <a:defRPr kumimoji="1">
                <a:solidFill>
                  <a:schemeClr val="tx1"/>
                </a:solidFill>
                <a:latin typeface="Verdana" panose="020B0604030504040204" pitchFamily="34" charset="0"/>
                <a:ea typeface="ＭＳ Ｐゴシック" panose="020B0600070205080204" pitchFamily="50" charset="-128"/>
              </a:defRPr>
            </a:lvl3pPr>
            <a:lvl4pPr marL="1614003" indent="-230572" eaLnBrk="0" hangingPunct="0">
              <a:defRPr kumimoji="1">
                <a:solidFill>
                  <a:schemeClr val="tx1"/>
                </a:solidFill>
                <a:latin typeface="Verdana" panose="020B0604030504040204" pitchFamily="34" charset="0"/>
                <a:ea typeface="ＭＳ Ｐゴシック" panose="020B0600070205080204" pitchFamily="50" charset="-128"/>
              </a:defRPr>
            </a:lvl4pPr>
            <a:lvl5pPr marL="2075146" indent="-230572" eaLnBrk="0" hangingPunct="0">
              <a:defRPr kumimoji="1">
                <a:solidFill>
                  <a:schemeClr val="tx1"/>
                </a:solidFill>
                <a:latin typeface="Verdana" panose="020B0604030504040204" pitchFamily="34" charset="0"/>
                <a:ea typeface="ＭＳ Ｐゴシック" panose="020B0600070205080204" pitchFamily="50" charset="-128"/>
              </a:defRPr>
            </a:lvl5pPr>
            <a:lvl6pPr marL="2536289" indent="-230572"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97433" indent="-230572"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58576" indent="-230572"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919719" indent="-230572"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2CF0E31-D8B2-4798-9265-62F9C96D81BB}"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 name="ノート プレースホルダー 1"/>
          <p:cNvSpPr>
            <a:spLocks noGrp="1"/>
          </p:cNvSpPr>
          <p:nvPr>
            <p:ph type="body" idx="1"/>
          </p:nvPr>
        </p:nvSpPr>
        <p:spPr/>
        <p:txBody>
          <a:bodyPr/>
          <a:lstStyle/>
          <a:p>
            <a:pPr defTabSz="922288">
              <a:defRPr/>
            </a:pPr>
            <a:r>
              <a:rPr kumimoji="1" lang="en-US" altLang="ja-JP" dirty="0">
                <a:latin typeface="+mn-ea"/>
                <a:ea typeface="+mn-ea"/>
              </a:rPr>
              <a:t>RMP</a:t>
            </a:r>
            <a:r>
              <a:rPr kumimoji="1" lang="ja-JP" altLang="en-US" dirty="0">
                <a:latin typeface="+mn-ea"/>
                <a:ea typeface="+mn-ea"/>
              </a:rPr>
              <a:t>の構成はこちらの通りです。</a:t>
            </a:r>
            <a:endParaRPr kumimoji="1" lang="en-US" altLang="ja-JP" dirty="0">
              <a:latin typeface="+mn-ea"/>
              <a:ea typeface="+mn-ea"/>
            </a:endParaRPr>
          </a:p>
          <a:p>
            <a:pPr defTabSz="922288">
              <a:defRPr/>
            </a:pPr>
            <a:endParaRPr kumimoji="1" lang="en-US" altLang="ja-JP" dirty="0">
              <a:latin typeface="+mn-ea"/>
              <a:ea typeface="+mn-ea"/>
            </a:endParaRPr>
          </a:p>
          <a:p>
            <a:pPr defTabSz="922288">
              <a:defRPr/>
            </a:pPr>
            <a:r>
              <a:rPr kumimoji="1" lang="en-US" altLang="ja-JP" dirty="0">
                <a:latin typeface="+mn-ea"/>
                <a:ea typeface="+mn-ea"/>
              </a:rPr>
              <a:t>RMP</a:t>
            </a:r>
            <a:r>
              <a:rPr kumimoji="1" lang="ja-JP" altLang="en-US" dirty="0">
                <a:latin typeface="+mn-ea"/>
                <a:ea typeface="+mn-ea"/>
              </a:rPr>
              <a:t>は、</a:t>
            </a:r>
            <a:endParaRPr kumimoji="1" lang="en-US" altLang="ja-JP" dirty="0">
              <a:latin typeface="+mn-ea"/>
              <a:ea typeface="+mn-ea"/>
            </a:endParaRPr>
          </a:p>
          <a:p>
            <a:r>
              <a:rPr kumimoji="1" lang="ja-JP" altLang="en-US" b="1" dirty="0">
                <a:latin typeface="+mn-ea"/>
                <a:ea typeface="+mn-ea"/>
              </a:rPr>
              <a:t>・どのようなリスクがあるかという安全性検討事項</a:t>
            </a:r>
            <a:endParaRPr kumimoji="1" lang="en-US" altLang="ja-JP" b="1" dirty="0">
              <a:latin typeface="+mn-ea"/>
              <a:ea typeface="+mn-ea"/>
            </a:endParaRPr>
          </a:p>
          <a:p>
            <a:r>
              <a:rPr kumimoji="1" lang="ja-JP" altLang="en-US" b="1" dirty="0">
                <a:latin typeface="+mn-ea"/>
                <a:ea typeface="+mn-ea"/>
              </a:rPr>
              <a:t>・そのリスクをどのように監視、情報を収集するかという安全性監視計画</a:t>
            </a:r>
            <a:endParaRPr kumimoji="1" lang="en-US" altLang="ja-JP" b="1" dirty="0">
              <a:latin typeface="+mn-ea"/>
              <a:ea typeface="+mn-ea"/>
            </a:endParaRPr>
          </a:p>
          <a:p>
            <a:r>
              <a:rPr kumimoji="1" lang="ja-JP" altLang="en-US" b="1" dirty="0">
                <a:latin typeface="+mn-ea"/>
                <a:ea typeface="+mn-ea"/>
              </a:rPr>
              <a:t>・そのリスクをどのように最小化するかという、リスク最小化計画</a:t>
            </a:r>
            <a:endParaRPr kumimoji="1" lang="en-US" altLang="ja-JP" b="1" dirty="0">
              <a:latin typeface="+mn-ea"/>
              <a:ea typeface="+mn-ea"/>
            </a:endParaRPr>
          </a:p>
          <a:p>
            <a:r>
              <a:rPr kumimoji="1" lang="ja-JP" altLang="en-US" dirty="0">
                <a:latin typeface="+mn-ea"/>
                <a:ea typeface="+mn-ea"/>
              </a:rPr>
              <a:t>から構成されます。</a:t>
            </a:r>
            <a:endParaRPr kumimoji="1" lang="en-US" altLang="ja-JP" dirty="0">
              <a:latin typeface="+mn-ea"/>
              <a:ea typeface="+mn-ea"/>
            </a:endParaRPr>
          </a:p>
        </p:txBody>
      </p:sp>
    </p:spTree>
    <p:extLst>
      <p:ext uri="{BB962C8B-B14F-4D97-AF65-F5344CB8AC3E}">
        <p14:creationId xmlns:p14="http://schemas.microsoft.com/office/powerpoint/2010/main" val="634184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306763" y="512763"/>
            <a:ext cx="3430587" cy="2573337"/>
          </a:xfrm>
        </p:spPr>
      </p:sp>
      <p:sp>
        <p:nvSpPr>
          <p:cNvPr id="3" name="ノート プレースホルダー 2"/>
          <p:cNvSpPr>
            <a:spLocks noGrp="1"/>
          </p:cNvSpPr>
          <p:nvPr>
            <p:ph type="body" idx="1"/>
          </p:nvPr>
        </p:nvSpPr>
        <p:spPr/>
        <p:txBody>
          <a:bodyPr>
            <a:normAutofit/>
          </a:bodyPr>
          <a:lstStyle/>
          <a:p>
            <a:r>
              <a:rPr kumimoji="1" lang="en-US" altLang="ja-JP" dirty="0"/>
              <a:t>RMP</a:t>
            </a:r>
            <a:r>
              <a:rPr kumimoji="1" lang="ja-JP" altLang="en-US" dirty="0"/>
              <a:t>により期待される効果をまとめました。</a:t>
            </a:r>
            <a:endParaRPr kumimoji="1" lang="en-US" altLang="ja-JP" dirty="0"/>
          </a:p>
          <a:p>
            <a:endParaRPr kumimoji="1" lang="en-US" altLang="ja-JP" dirty="0"/>
          </a:p>
          <a:p>
            <a:r>
              <a:rPr kumimoji="1" lang="en-US" altLang="ja-JP" dirty="0"/>
              <a:t>1.</a:t>
            </a:r>
            <a:r>
              <a:rPr kumimoji="1" lang="ja-JP" altLang="en-US" dirty="0"/>
              <a:t>製薬企業は、</a:t>
            </a:r>
            <a:r>
              <a:rPr kumimoji="1" lang="en-US" altLang="ja-JP" dirty="0"/>
              <a:t>RMP</a:t>
            </a:r>
            <a:r>
              <a:rPr kumimoji="1" lang="ja-JP" altLang="en-US" dirty="0"/>
              <a:t>、電子添文や適正使用ガイドなどの情報提供を行います。</a:t>
            </a:r>
            <a:endParaRPr kumimoji="1" lang="en-US" altLang="ja-JP" dirty="0"/>
          </a:p>
          <a:p>
            <a:r>
              <a:rPr kumimoji="1" lang="en-US" altLang="ja-JP" dirty="0"/>
              <a:t>2.</a:t>
            </a:r>
            <a:r>
              <a:rPr kumimoji="1" lang="ja-JP" altLang="en-US" dirty="0"/>
              <a:t>医療機関では、特に薬剤師の先生などにより、</a:t>
            </a:r>
            <a:r>
              <a:rPr kumimoji="1" lang="en-US" altLang="ja-JP" dirty="0"/>
              <a:t>RMP</a:t>
            </a:r>
            <a:r>
              <a:rPr kumimoji="1" lang="ja-JP" altLang="en-US" dirty="0"/>
              <a:t>などを踏まえた副作用モニタリング、例えばチェックリストの活用などを通じた、リスクの早期発見、対処が期待されます。</a:t>
            </a:r>
            <a:endParaRPr kumimoji="1" lang="en-US" altLang="ja-JP" dirty="0"/>
          </a:p>
          <a:p>
            <a:r>
              <a:rPr kumimoji="1" lang="en-US" altLang="ja-JP" dirty="0"/>
              <a:t>3.</a:t>
            </a:r>
            <a:r>
              <a:rPr kumimoji="1" lang="ja-JP" altLang="en-US" dirty="0"/>
              <a:t>その見つかった副作用を当局報告、企業報告していただきます。</a:t>
            </a:r>
            <a:endParaRPr kumimoji="1" lang="en-US" altLang="ja-JP" dirty="0"/>
          </a:p>
          <a:p>
            <a:r>
              <a:rPr kumimoji="1" lang="en-US" altLang="ja-JP" dirty="0"/>
              <a:t>4.</a:t>
            </a:r>
            <a:r>
              <a:rPr kumimoji="1" lang="ja-JP" altLang="en-US" dirty="0"/>
              <a:t>その集まった情報を企業が専門的に評価し、当局と相談しながら、必要なものを早期に電子添文に反映します。</a:t>
            </a:r>
            <a:endParaRPr kumimoji="1" lang="en-US" altLang="ja-JP" dirty="0"/>
          </a:p>
          <a:p>
            <a:endParaRPr kumimoji="1" lang="en-US" altLang="ja-JP" dirty="0"/>
          </a:p>
          <a:p>
            <a:r>
              <a:rPr kumimoji="1" lang="ja-JP" altLang="en-US" dirty="0"/>
              <a:t>これにより、</a:t>
            </a:r>
            <a:r>
              <a:rPr kumimoji="1" lang="ja-JP" altLang="en-US" b="1" u="sng" dirty="0"/>
              <a:t>副作用情報の質、量が改善され、特に市販直後からの安全対策が強化</a:t>
            </a:r>
            <a:r>
              <a:rPr kumimoji="1" lang="ja-JP" altLang="en-US" dirty="0"/>
              <a:t>されます。</a:t>
            </a:r>
            <a:endParaRPr kumimoji="1" lang="en-US" altLang="ja-JP" dirty="0"/>
          </a:p>
          <a:p>
            <a:r>
              <a:rPr kumimoji="1" lang="ja-JP" altLang="en-US" dirty="0"/>
              <a:t>これこそが、</a:t>
            </a:r>
            <a:r>
              <a:rPr kumimoji="1" lang="en-US" altLang="ja-JP" dirty="0"/>
              <a:t>RMP</a:t>
            </a:r>
            <a:r>
              <a:rPr kumimoji="1" lang="ja-JP" altLang="en-US" dirty="0"/>
              <a:t>で期待される最も重要な効果の一つです。</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20D2E3-4CDC-41A2-A57A-FD0463091C46}"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757730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382773-3601-4441-924C-7E340D91ED52}"/>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96B9D43-2A3B-4D35-9172-54F432436C0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A4248E0-42F1-4F13-A066-D352670C390E}"/>
              </a:ext>
            </a:extLst>
          </p:cNvPr>
          <p:cNvSpPr>
            <a:spLocks noGrp="1"/>
          </p:cNvSpPr>
          <p:nvPr>
            <p:ph type="dt" sz="half" idx="10"/>
          </p:nvPr>
        </p:nvSpPr>
        <p:spPr/>
        <p:txBody>
          <a:bodyPr/>
          <a:lstStyle/>
          <a:p>
            <a:fld id="{C9572982-E41B-4A62-B5A6-385ABFCC5AC7}" type="datetimeFigureOut">
              <a:rPr kumimoji="1" lang="ja-JP" altLang="en-US" smtClean="0"/>
              <a:t>2023/5/8</a:t>
            </a:fld>
            <a:endParaRPr kumimoji="1" lang="ja-JP" altLang="en-US"/>
          </a:p>
        </p:txBody>
      </p:sp>
      <p:sp>
        <p:nvSpPr>
          <p:cNvPr id="5" name="フッター プレースホルダー 4">
            <a:extLst>
              <a:ext uri="{FF2B5EF4-FFF2-40B4-BE49-F238E27FC236}">
                <a16:creationId xmlns:a16="http://schemas.microsoft.com/office/drawing/2014/main" id="{45F6E2BA-7D03-42B4-A796-31DF7A641C0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1C7620D-2770-4A3B-B09D-10DA6C8D6883}"/>
              </a:ext>
            </a:extLst>
          </p:cNvPr>
          <p:cNvSpPr>
            <a:spLocks noGrp="1"/>
          </p:cNvSpPr>
          <p:nvPr>
            <p:ph type="sldNum" sz="quarter" idx="12"/>
          </p:nvPr>
        </p:nvSpPr>
        <p:spPr/>
        <p:txBody>
          <a:bodyPr/>
          <a:lstStyle/>
          <a:p>
            <a:fld id="{86E22E78-5E37-47F4-A909-57FFF710BF33}" type="slidenum">
              <a:rPr kumimoji="1" lang="ja-JP" altLang="en-US" smtClean="0"/>
              <a:t>‹#›</a:t>
            </a:fld>
            <a:endParaRPr kumimoji="1" lang="ja-JP" altLang="en-US"/>
          </a:p>
        </p:txBody>
      </p:sp>
    </p:spTree>
    <p:extLst>
      <p:ext uri="{BB962C8B-B14F-4D97-AF65-F5344CB8AC3E}">
        <p14:creationId xmlns:p14="http://schemas.microsoft.com/office/powerpoint/2010/main" val="4089970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9EC155-FA5A-450A-A199-2C4292180B4E}"/>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F268E3C-03BF-4A83-AD2D-64CE0BA8CFD5}"/>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E150C95-D7D3-4866-A791-80F92D7CD463}"/>
              </a:ext>
            </a:extLst>
          </p:cNvPr>
          <p:cNvSpPr>
            <a:spLocks noGrp="1"/>
          </p:cNvSpPr>
          <p:nvPr>
            <p:ph type="dt" sz="half" idx="10"/>
          </p:nvPr>
        </p:nvSpPr>
        <p:spPr/>
        <p:txBody>
          <a:bodyPr/>
          <a:lstStyle/>
          <a:p>
            <a:fld id="{C9572982-E41B-4A62-B5A6-385ABFCC5AC7}" type="datetimeFigureOut">
              <a:rPr kumimoji="1" lang="ja-JP" altLang="en-US" smtClean="0"/>
              <a:t>2023/5/8</a:t>
            </a:fld>
            <a:endParaRPr kumimoji="1" lang="ja-JP" altLang="en-US"/>
          </a:p>
        </p:txBody>
      </p:sp>
      <p:sp>
        <p:nvSpPr>
          <p:cNvPr id="5" name="フッター プレースホルダー 4">
            <a:extLst>
              <a:ext uri="{FF2B5EF4-FFF2-40B4-BE49-F238E27FC236}">
                <a16:creationId xmlns:a16="http://schemas.microsoft.com/office/drawing/2014/main" id="{F14E12DB-4FB2-4ADF-BE96-CCA52965783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8D64561-B0DD-446E-83FA-CDB88768B9BD}"/>
              </a:ext>
            </a:extLst>
          </p:cNvPr>
          <p:cNvSpPr>
            <a:spLocks noGrp="1"/>
          </p:cNvSpPr>
          <p:nvPr>
            <p:ph type="sldNum" sz="quarter" idx="12"/>
          </p:nvPr>
        </p:nvSpPr>
        <p:spPr/>
        <p:txBody>
          <a:bodyPr/>
          <a:lstStyle/>
          <a:p>
            <a:fld id="{86E22E78-5E37-47F4-A909-57FFF710BF33}" type="slidenum">
              <a:rPr kumimoji="1" lang="ja-JP" altLang="en-US" smtClean="0"/>
              <a:t>‹#›</a:t>
            </a:fld>
            <a:endParaRPr kumimoji="1" lang="ja-JP" altLang="en-US"/>
          </a:p>
        </p:txBody>
      </p:sp>
    </p:spTree>
    <p:extLst>
      <p:ext uri="{BB962C8B-B14F-4D97-AF65-F5344CB8AC3E}">
        <p14:creationId xmlns:p14="http://schemas.microsoft.com/office/powerpoint/2010/main" val="663680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A38687E5-E022-4B32-AF4A-3B1486E5FB2E}"/>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33E5AD6-F92A-4178-9168-3E2CD9D3C3E0}"/>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2609253-0FA7-4725-A341-97EA98220319}"/>
              </a:ext>
            </a:extLst>
          </p:cNvPr>
          <p:cNvSpPr>
            <a:spLocks noGrp="1"/>
          </p:cNvSpPr>
          <p:nvPr>
            <p:ph type="dt" sz="half" idx="10"/>
          </p:nvPr>
        </p:nvSpPr>
        <p:spPr/>
        <p:txBody>
          <a:bodyPr/>
          <a:lstStyle/>
          <a:p>
            <a:fld id="{C9572982-E41B-4A62-B5A6-385ABFCC5AC7}" type="datetimeFigureOut">
              <a:rPr kumimoji="1" lang="ja-JP" altLang="en-US" smtClean="0"/>
              <a:t>2023/5/8</a:t>
            </a:fld>
            <a:endParaRPr kumimoji="1" lang="ja-JP" altLang="en-US"/>
          </a:p>
        </p:txBody>
      </p:sp>
      <p:sp>
        <p:nvSpPr>
          <p:cNvPr id="5" name="フッター プレースホルダー 4">
            <a:extLst>
              <a:ext uri="{FF2B5EF4-FFF2-40B4-BE49-F238E27FC236}">
                <a16:creationId xmlns:a16="http://schemas.microsoft.com/office/drawing/2014/main" id="{1F7560F8-0943-44AB-8F37-DBEA6FA4FA4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6E19BBA-0561-48ED-97ED-02A5EA4941C5}"/>
              </a:ext>
            </a:extLst>
          </p:cNvPr>
          <p:cNvSpPr>
            <a:spLocks noGrp="1"/>
          </p:cNvSpPr>
          <p:nvPr>
            <p:ph type="sldNum" sz="quarter" idx="12"/>
          </p:nvPr>
        </p:nvSpPr>
        <p:spPr/>
        <p:txBody>
          <a:bodyPr/>
          <a:lstStyle/>
          <a:p>
            <a:fld id="{86E22E78-5E37-47F4-A909-57FFF710BF33}" type="slidenum">
              <a:rPr kumimoji="1" lang="ja-JP" altLang="en-US" smtClean="0"/>
              <a:t>‹#›</a:t>
            </a:fld>
            <a:endParaRPr kumimoji="1" lang="ja-JP" altLang="en-US"/>
          </a:p>
        </p:txBody>
      </p:sp>
    </p:spTree>
    <p:extLst>
      <p:ext uri="{BB962C8B-B14F-4D97-AF65-F5344CB8AC3E}">
        <p14:creationId xmlns:p14="http://schemas.microsoft.com/office/powerpoint/2010/main" val="1921771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lvl1pPr>
              <a:defRPr>
                <a:latin typeface="メイリオ" pitchFamily="50" charset="-128"/>
                <a:ea typeface="メイリオ" pitchFamily="50" charset="-128"/>
              </a:defRPr>
            </a:lvl1p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メイリオ" pitchFamily="50" charset="-128"/>
                <a:ea typeface="メイリオ" pitchFamily="5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6" name="スライド番号プレースホルダ 5"/>
          <p:cNvSpPr>
            <a:spLocks noGrp="1"/>
          </p:cNvSpPr>
          <p:nvPr>
            <p:ph type="sldNum" sz="quarter" idx="12"/>
          </p:nvPr>
        </p:nvSpPr>
        <p:spPr/>
        <p:txBody>
          <a:bodyPr/>
          <a:lstStyle>
            <a:lvl1pPr>
              <a:defRPr>
                <a:latin typeface="メイリオ" pitchFamily="50" charset="-128"/>
                <a:ea typeface="メイリオ" pitchFamily="50"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3CD0601-8AEB-4341-BD34-047024D607D3}" type="slidenum">
              <a:rPr kumimoji="1" lang="ja-JP" altLang="en-US" sz="1200" b="0" i="0" u="none" strike="noStrike" kern="1200" cap="none" spc="0" normalizeH="0" baseline="0" noProof="0" smtClean="0">
                <a:ln>
                  <a:noFill/>
                </a:ln>
                <a:solidFill>
                  <a:prstClr val="black">
                    <a:tint val="75000"/>
                  </a:prstClr>
                </a:solidFill>
                <a:effectLst/>
                <a:uLnTx/>
                <a:uFillTx/>
                <a:latin typeface="メイリオ" pitchFamily="50" charset="-128"/>
                <a:ea typeface="メイリオ"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メイリオ" pitchFamily="50" charset="-128"/>
              <a:ea typeface="メイリオ" pitchFamily="50" charset="-128"/>
              <a:cs typeface="+mn-cs"/>
            </a:endParaRPr>
          </a:p>
        </p:txBody>
      </p:sp>
    </p:spTree>
    <p:extLst>
      <p:ext uri="{BB962C8B-B14F-4D97-AF65-F5344CB8AC3E}">
        <p14:creationId xmlns:p14="http://schemas.microsoft.com/office/powerpoint/2010/main" val="2568284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スライド番号プレースホルダ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E245E25-33B8-4138-9021-B4E279544F6E}" type="slidenum">
              <a:rPr kumimoji="1" lang="ja-JP" altLang="en-US" sz="1200" b="0" i="0" u="none" strike="noStrike" kern="1200" cap="none" spc="0" normalizeH="0" baseline="0" noProof="0">
                <a:ln>
                  <a:noFill/>
                </a:ln>
                <a:solidFill>
                  <a:prstClr val="black">
                    <a:tint val="75000"/>
                  </a:prstClr>
                </a:solidFill>
                <a:effectLst/>
                <a:uLnTx/>
                <a:uFillTx/>
                <a:latin typeface="メイリオ" pitchFamily="50" charset="-128"/>
                <a:ea typeface="メイリオ"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メイリオ" pitchFamily="50" charset="-128"/>
              <a:ea typeface="メイリオ" pitchFamily="50" charset="-128"/>
              <a:cs typeface="+mn-cs"/>
            </a:endParaRPr>
          </a:p>
        </p:txBody>
      </p:sp>
    </p:spTree>
    <p:extLst>
      <p:ext uri="{BB962C8B-B14F-4D97-AF65-F5344CB8AC3E}">
        <p14:creationId xmlns:p14="http://schemas.microsoft.com/office/powerpoint/2010/main" val="4194568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39B1E84-9E9C-4FA6-8C0E-D51C04360E46}" type="slidenum">
              <a:rPr kumimoji="1" lang="ja-JP" altLang="en-US" sz="1200" b="0" i="0" u="none" strike="noStrike" kern="1200" cap="none" spc="0" normalizeH="0" baseline="0" noProof="0">
                <a:ln>
                  <a:noFill/>
                </a:ln>
                <a:solidFill>
                  <a:prstClr val="black">
                    <a:tint val="75000"/>
                  </a:prstClr>
                </a:solidFill>
                <a:effectLst/>
                <a:uLnTx/>
                <a:uFillTx/>
                <a:latin typeface="メイリオ" pitchFamily="50" charset="-128"/>
                <a:ea typeface="メイリオ"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メイリオ" pitchFamily="50" charset="-128"/>
              <a:ea typeface="メイリオ" pitchFamily="50" charset="-128"/>
              <a:cs typeface="+mn-cs"/>
            </a:endParaRPr>
          </a:p>
        </p:txBody>
      </p:sp>
    </p:spTree>
    <p:extLst>
      <p:ext uri="{BB962C8B-B14F-4D97-AF65-F5344CB8AC3E}">
        <p14:creationId xmlns:p14="http://schemas.microsoft.com/office/powerpoint/2010/main" val="42075553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6" name="スライド番号プレースホルダ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046C79-C839-473C-BEED-2E128E6234B6}" type="slidenum">
              <a:rPr kumimoji="1" lang="ja-JP" altLang="en-US" sz="1200" b="0" i="0" u="none" strike="noStrike" kern="1200" cap="none" spc="0" normalizeH="0" baseline="0" noProof="0">
                <a:ln>
                  <a:noFill/>
                </a:ln>
                <a:solidFill>
                  <a:prstClr val="black">
                    <a:tint val="75000"/>
                  </a:prstClr>
                </a:solidFill>
                <a:effectLst/>
                <a:uLnTx/>
                <a:uFillTx/>
                <a:latin typeface="メイリオ" pitchFamily="50" charset="-128"/>
                <a:ea typeface="メイリオ"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メイリオ" pitchFamily="50" charset="-128"/>
              <a:ea typeface="メイリオ" pitchFamily="50" charset="-128"/>
              <a:cs typeface="+mn-cs"/>
            </a:endParaRPr>
          </a:p>
        </p:txBody>
      </p:sp>
    </p:spTree>
    <p:extLst>
      <p:ext uri="{BB962C8B-B14F-4D97-AF65-F5344CB8AC3E}">
        <p14:creationId xmlns:p14="http://schemas.microsoft.com/office/powerpoint/2010/main" val="2479741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E59B2B-9538-4B25-80F6-51506D5E62D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71BD2F1-EB46-4178-95C0-F0C7B4647D70}"/>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ACC8F30-DED6-4A0B-96C9-8DE45617E96A}"/>
              </a:ext>
            </a:extLst>
          </p:cNvPr>
          <p:cNvSpPr>
            <a:spLocks noGrp="1"/>
          </p:cNvSpPr>
          <p:nvPr>
            <p:ph type="dt" sz="half" idx="10"/>
          </p:nvPr>
        </p:nvSpPr>
        <p:spPr/>
        <p:txBody>
          <a:bodyPr/>
          <a:lstStyle/>
          <a:p>
            <a:fld id="{C9572982-E41B-4A62-B5A6-385ABFCC5AC7}" type="datetimeFigureOut">
              <a:rPr kumimoji="1" lang="ja-JP" altLang="en-US" smtClean="0"/>
              <a:t>2023/5/8</a:t>
            </a:fld>
            <a:endParaRPr kumimoji="1" lang="ja-JP" altLang="en-US"/>
          </a:p>
        </p:txBody>
      </p:sp>
      <p:sp>
        <p:nvSpPr>
          <p:cNvPr id="5" name="フッター プレースホルダー 4">
            <a:extLst>
              <a:ext uri="{FF2B5EF4-FFF2-40B4-BE49-F238E27FC236}">
                <a16:creationId xmlns:a16="http://schemas.microsoft.com/office/drawing/2014/main" id="{36B3A130-B174-413B-A6C1-01778155C97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8366318-7095-4D88-B9CE-0EA472B5788F}"/>
              </a:ext>
            </a:extLst>
          </p:cNvPr>
          <p:cNvSpPr>
            <a:spLocks noGrp="1"/>
          </p:cNvSpPr>
          <p:nvPr>
            <p:ph type="sldNum" sz="quarter" idx="12"/>
          </p:nvPr>
        </p:nvSpPr>
        <p:spPr/>
        <p:txBody>
          <a:bodyPr/>
          <a:lstStyle/>
          <a:p>
            <a:fld id="{86E22E78-5E37-47F4-A909-57FFF710BF33}" type="slidenum">
              <a:rPr kumimoji="1" lang="ja-JP" altLang="en-US" smtClean="0"/>
              <a:t>‹#›</a:t>
            </a:fld>
            <a:endParaRPr kumimoji="1" lang="ja-JP" altLang="en-US"/>
          </a:p>
        </p:txBody>
      </p:sp>
    </p:spTree>
    <p:extLst>
      <p:ext uri="{BB962C8B-B14F-4D97-AF65-F5344CB8AC3E}">
        <p14:creationId xmlns:p14="http://schemas.microsoft.com/office/powerpoint/2010/main" val="3582314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6ACBE1-D6BD-4D1F-839A-164A826D8CC2}"/>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0A78971-1E6E-44F5-8BAE-E5BD092A06F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00E765F-A614-4104-A325-4D2C09168E76}"/>
              </a:ext>
            </a:extLst>
          </p:cNvPr>
          <p:cNvSpPr>
            <a:spLocks noGrp="1"/>
          </p:cNvSpPr>
          <p:nvPr>
            <p:ph type="dt" sz="half" idx="10"/>
          </p:nvPr>
        </p:nvSpPr>
        <p:spPr/>
        <p:txBody>
          <a:bodyPr/>
          <a:lstStyle/>
          <a:p>
            <a:fld id="{C9572982-E41B-4A62-B5A6-385ABFCC5AC7}" type="datetimeFigureOut">
              <a:rPr kumimoji="1" lang="ja-JP" altLang="en-US" smtClean="0"/>
              <a:t>2023/5/8</a:t>
            </a:fld>
            <a:endParaRPr kumimoji="1" lang="ja-JP" altLang="en-US"/>
          </a:p>
        </p:txBody>
      </p:sp>
      <p:sp>
        <p:nvSpPr>
          <p:cNvPr id="5" name="フッター プレースホルダー 4">
            <a:extLst>
              <a:ext uri="{FF2B5EF4-FFF2-40B4-BE49-F238E27FC236}">
                <a16:creationId xmlns:a16="http://schemas.microsoft.com/office/drawing/2014/main" id="{ADE73053-9A8A-4898-8ED9-24E3AEBB3F8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56A7B8F-CD71-44AF-A147-34A22FB7AAA9}"/>
              </a:ext>
            </a:extLst>
          </p:cNvPr>
          <p:cNvSpPr>
            <a:spLocks noGrp="1"/>
          </p:cNvSpPr>
          <p:nvPr>
            <p:ph type="sldNum" sz="quarter" idx="12"/>
          </p:nvPr>
        </p:nvSpPr>
        <p:spPr/>
        <p:txBody>
          <a:bodyPr/>
          <a:lstStyle/>
          <a:p>
            <a:fld id="{86E22E78-5E37-47F4-A909-57FFF710BF33}" type="slidenum">
              <a:rPr kumimoji="1" lang="ja-JP" altLang="en-US" smtClean="0"/>
              <a:t>‹#›</a:t>
            </a:fld>
            <a:endParaRPr kumimoji="1" lang="ja-JP" altLang="en-US"/>
          </a:p>
        </p:txBody>
      </p:sp>
    </p:spTree>
    <p:extLst>
      <p:ext uri="{BB962C8B-B14F-4D97-AF65-F5344CB8AC3E}">
        <p14:creationId xmlns:p14="http://schemas.microsoft.com/office/powerpoint/2010/main" val="3904837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0DF4FE-55B7-405B-82A0-88675508C43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22B9721-F19A-46B0-B82B-6D211EA85D82}"/>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F662CD3-5278-40AA-B809-99A784114CBF}"/>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A8622D8-EEA1-429D-8A87-379D50B919FE}"/>
              </a:ext>
            </a:extLst>
          </p:cNvPr>
          <p:cNvSpPr>
            <a:spLocks noGrp="1"/>
          </p:cNvSpPr>
          <p:nvPr>
            <p:ph type="dt" sz="half" idx="10"/>
          </p:nvPr>
        </p:nvSpPr>
        <p:spPr/>
        <p:txBody>
          <a:bodyPr/>
          <a:lstStyle/>
          <a:p>
            <a:fld id="{C9572982-E41B-4A62-B5A6-385ABFCC5AC7}" type="datetimeFigureOut">
              <a:rPr kumimoji="1" lang="ja-JP" altLang="en-US" smtClean="0"/>
              <a:t>2023/5/8</a:t>
            </a:fld>
            <a:endParaRPr kumimoji="1" lang="ja-JP" altLang="en-US"/>
          </a:p>
        </p:txBody>
      </p:sp>
      <p:sp>
        <p:nvSpPr>
          <p:cNvPr id="6" name="フッター プレースホルダー 5">
            <a:extLst>
              <a:ext uri="{FF2B5EF4-FFF2-40B4-BE49-F238E27FC236}">
                <a16:creationId xmlns:a16="http://schemas.microsoft.com/office/drawing/2014/main" id="{41725295-A441-418F-8041-6EE650EFEE6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B69740D-99A0-4008-929A-97C39C82BBCC}"/>
              </a:ext>
            </a:extLst>
          </p:cNvPr>
          <p:cNvSpPr>
            <a:spLocks noGrp="1"/>
          </p:cNvSpPr>
          <p:nvPr>
            <p:ph type="sldNum" sz="quarter" idx="12"/>
          </p:nvPr>
        </p:nvSpPr>
        <p:spPr/>
        <p:txBody>
          <a:bodyPr/>
          <a:lstStyle/>
          <a:p>
            <a:fld id="{86E22E78-5E37-47F4-A909-57FFF710BF33}" type="slidenum">
              <a:rPr kumimoji="1" lang="ja-JP" altLang="en-US" smtClean="0"/>
              <a:t>‹#›</a:t>
            </a:fld>
            <a:endParaRPr kumimoji="1" lang="ja-JP" altLang="en-US"/>
          </a:p>
        </p:txBody>
      </p:sp>
    </p:spTree>
    <p:extLst>
      <p:ext uri="{BB962C8B-B14F-4D97-AF65-F5344CB8AC3E}">
        <p14:creationId xmlns:p14="http://schemas.microsoft.com/office/powerpoint/2010/main" val="2585420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358370-86E7-4DE2-9274-8B30A82559B3}"/>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598CD43-F1C3-496C-AB34-EBE17FDC4D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DF6C4AC-707F-43CF-A97F-081FE59C8D64}"/>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7E8ACCBC-7228-49B1-8A25-FBFAB4ACDA9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5527A61-87A4-4F90-BCCD-029749E7688C}"/>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2A767B4-0BB5-40F1-B62B-301852B0C81C}"/>
              </a:ext>
            </a:extLst>
          </p:cNvPr>
          <p:cNvSpPr>
            <a:spLocks noGrp="1"/>
          </p:cNvSpPr>
          <p:nvPr>
            <p:ph type="dt" sz="half" idx="10"/>
          </p:nvPr>
        </p:nvSpPr>
        <p:spPr/>
        <p:txBody>
          <a:bodyPr/>
          <a:lstStyle/>
          <a:p>
            <a:fld id="{C9572982-E41B-4A62-B5A6-385ABFCC5AC7}" type="datetimeFigureOut">
              <a:rPr kumimoji="1" lang="ja-JP" altLang="en-US" smtClean="0"/>
              <a:t>2023/5/8</a:t>
            </a:fld>
            <a:endParaRPr kumimoji="1" lang="ja-JP" altLang="en-US"/>
          </a:p>
        </p:txBody>
      </p:sp>
      <p:sp>
        <p:nvSpPr>
          <p:cNvPr id="8" name="フッター プレースホルダー 7">
            <a:extLst>
              <a:ext uri="{FF2B5EF4-FFF2-40B4-BE49-F238E27FC236}">
                <a16:creationId xmlns:a16="http://schemas.microsoft.com/office/drawing/2014/main" id="{ED326EB8-4D26-47E4-9030-84B4F682C06A}"/>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FE1DC658-6801-402A-9002-300A5AD90ABB}"/>
              </a:ext>
            </a:extLst>
          </p:cNvPr>
          <p:cNvSpPr>
            <a:spLocks noGrp="1"/>
          </p:cNvSpPr>
          <p:nvPr>
            <p:ph type="sldNum" sz="quarter" idx="12"/>
          </p:nvPr>
        </p:nvSpPr>
        <p:spPr/>
        <p:txBody>
          <a:bodyPr/>
          <a:lstStyle/>
          <a:p>
            <a:fld id="{86E22E78-5E37-47F4-A909-57FFF710BF33}" type="slidenum">
              <a:rPr kumimoji="1" lang="ja-JP" altLang="en-US" smtClean="0"/>
              <a:t>‹#›</a:t>
            </a:fld>
            <a:endParaRPr kumimoji="1" lang="ja-JP" altLang="en-US"/>
          </a:p>
        </p:txBody>
      </p:sp>
    </p:spTree>
    <p:extLst>
      <p:ext uri="{BB962C8B-B14F-4D97-AF65-F5344CB8AC3E}">
        <p14:creationId xmlns:p14="http://schemas.microsoft.com/office/powerpoint/2010/main" val="1399048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6A4D83-9D88-439F-8542-ED99998A3E8D}"/>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BD0BA56-4F31-4FF6-84C9-9E3074ADEF49}"/>
              </a:ext>
            </a:extLst>
          </p:cNvPr>
          <p:cNvSpPr>
            <a:spLocks noGrp="1"/>
          </p:cNvSpPr>
          <p:nvPr>
            <p:ph type="dt" sz="half" idx="10"/>
          </p:nvPr>
        </p:nvSpPr>
        <p:spPr/>
        <p:txBody>
          <a:bodyPr/>
          <a:lstStyle/>
          <a:p>
            <a:fld id="{C9572982-E41B-4A62-B5A6-385ABFCC5AC7}" type="datetimeFigureOut">
              <a:rPr kumimoji="1" lang="ja-JP" altLang="en-US" smtClean="0"/>
              <a:t>2023/5/8</a:t>
            </a:fld>
            <a:endParaRPr kumimoji="1" lang="ja-JP" altLang="en-US"/>
          </a:p>
        </p:txBody>
      </p:sp>
      <p:sp>
        <p:nvSpPr>
          <p:cNvPr id="4" name="フッター プレースホルダー 3">
            <a:extLst>
              <a:ext uri="{FF2B5EF4-FFF2-40B4-BE49-F238E27FC236}">
                <a16:creationId xmlns:a16="http://schemas.microsoft.com/office/drawing/2014/main" id="{4757FB8E-87ED-4775-B8D5-4711C3188A1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C525EE9-B997-4E80-B1C0-BDCC6669ECD0}"/>
              </a:ext>
            </a:extLst>
          </p:cNvPr>
          <p:cNvSpPr>
            <a:spLocks noGrp="1"/>
          </p:cNvSpPr>
          <p:nvPr>
            <p:ph type="sldNum" sz="quarter" idx="12"/>
          </p:nvPr>
        </p:nvSpPr>
        <p:spPr/>
        <p:txBody>
          <a:bodyPr/>
          <a:lstStyle/>
          <a:p>
            <a:fld id="{86E22E78-5E37-47F4-A909-57FFF710BF33}" type="slidenum">
              <a:rPr kumimoji="1" lang="ja-JP" altLang="en-US" smtClean="0"/>
              <a:t>‹#›</a:t>
            </a:fld>
            <a:endParaRPr kumimoji="1" lang="ja-JP" altLang="en-US"/>
          </a:p>
        </p:txBody>
      </p:sp>
    </p:spTree>
    <p:extLst>
      <p:ext uri="{BB962C8B-B14F-4D97-AF65-F5344CB8AC3E}">
        <p14:creationId xmlns:p14="http://schemas.microsoft.com/office/powerpoint/2010/main" val="787061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52ADBB1-C6DD-4B51-975C-7CAD5FACE714}"/>
              </a:ext>
            </a:extLst>
          </p:cNvPr>
          <p:cNvSpPr>
            <a:spLocks noGrp="1"/>
          </p:cNvSpPr>
          <p:nvPr>
            <p:ph type="dt" sz="half" idx="10"/>
          </p:nvPr>
        </p:nvSpPr>
        <p:spPr/>
        <p:txBody>
          <a:bodyPr/>
          <a:lstStyle/>
          <a:p>
            <a:fld id="{C9572982-E41B-4A62-B5A6-385ABFCC5AC7}" type="datetimeFigureOut">
              <a:rPr kumimoji="1" lang="ja-JP" altLang="en-US" smtClean="0"/>
              <a:t>2023/5/8</a:t>
            </a:fld>
            <a:endParaRPr kumimoji="1" lang="ja-JP" altLang="en-US"/>
          </a:p>
        </p:txBody>
      </p:sp>
      <p:sp>
        <p:nvSpPr>
          <p:cNvPr id="3" name="フッター プレースホルダー 2">
            <a:extLst>
              <a:ext uri="{FF2B5EF4-FFF2-40B4-BE49-F238E27FC236}">
                <a16:creationId xmlns:a16="http://schemas.microsoft.com/office/drawing/2014/main" id="{8C98FD54-4656-489F-B456-69F10804BD3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8213E22-E957-4886-A3C3-F5EE28AEEE2B}"/>
              </a:ext>
            </a:extLst>
          </p:cNvPr>
          <p:cNvSpPr>
            <a:spLocks noGrp="1"/>
          </p:cNvSpPr>
          <p:nvPr>
            <p:ph type="sldNum" sz="quarter" idx="12"/>
          </p:nvPr>
        </p:nvSpPr>
        <p:spPr/>
        <p:txBody>
          <a:bodyPr/>
          <a:lstStyle/>
          <a:p>
            <a:fld id="{86E22E78-5E37-47F4-A909-57FFF710BF33}" type="slidenum">
              <a:rPr kumimoji="1" lang="ja-JP" altLang="en-US" smtClean="0"/>
              <a:t>‹#›</a:t>
            </a:fld>
            <a:endParaRPr kumimoji="1" lang="ja-JP" altLang="en-US"/>
          </a:p>
        </p:txBody>
      </p:sp>
    </p:spTree>
    <p:extLst>
      <p:ext uri="{BB962C8B-B14F-4D97-AF65-F5344CB8AC3E}">
        <p14:creationId xmlns:p14="http://schemas.microsoft.com/office/powerpoint/2010/main" val="611582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7955FD-06EC-426E-AA87-6D7C302AFE01}"/>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9A5BB4E-1868-43DE-9D32-FE1DBA91819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9A3B73D1-16E5-4B35-A5E6-3AF694CC7B2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16F650E-28EF-4781-A640-476E0CC95D03}"/>
              </a:ext>
            </a:extLst>
          </p:cNvPr>
          <p:cNvSpPr>
            <a:spLocks noGrp="1"/>
          </p:cNvSpPr>
          <p:nvPr>
            <p:ph type="dt" sz="half" idx="10"/>
          </p:nvPr>
        </p:nvSpPr>
        <p:spPr/>
        <p:txBody>
          <a:bodyPr/>
          <a:lstStyle/>
          <a:p>
            <a:fld id="{C9572982-E41B-4A62-B5A6-385ABFCC5AC7}" type="datetimeFigureOut">
              <a:rPr kumimoji="1" lang="ja-JP" altLang="en-US" smtClean="0"/>
              <a:t>2023/5/8</a:t>
            </a:fld>
            <a:endParaRPr kumimoji="1" lang="ja-JP" altLang="en-US"/>
          </a:p>
        </p:txBody>
      </p:sp>
      <p:sp>
        <p:nvSpPr>
          <p:cNvPr id="6" name="フッター プレースホルダー 5">
            <a:extLst>
              <a:ext uri="{FF2B5EF4-FFF2-40B4-BE49-F238E27FC236}">
                <a16:creationId xmlns:a16="http://schemas.microsoft.com/office/drawing/2014/main" id="{77CAD492-5FE2-4D5E-9A0B-F65A684AFDD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C38CAC7-F7F4-4722-BF15-A3FED8D671CE}"/>
              </a:ext>
            </a:extLst>
          </p:cNvPr>
          <p:cNvSpPr>
            <a:spLocks noGrp="1"/>
          </p:cNvSpPr>
          <p:nvPr>
            <p:ph type="sldNum" sz="quarter" idx="12"/>
          </p:nvPr>
        </p:nvSpPr>
        <p:spPr/>
        <p:txBody>
          <a:bodyPr/>
          <a:lstStyle/>
          <a:p>
            <a:fld id="{86E22E78-5E37-47F4-A909-57FFF710BF33}" type="slidenum">
              <a:rPr kumimoji="1" lang="ja-JP" altLang="en-US" smtClean="0"/>
              <a:t>‹#›</a:t>
            </a:fld>
            <a:endParaRPr kumimoji="1" lang="ja-JP" altLang="en-US"/>
          </a:p>
        </p:txBody>
      </p:sp>
    </p:spTree>
    <p:extLst>
      <p:ext uri="{BB962C8B-B14F-4D97-AF65-F5344CB8AC3E}">
        <p14:creationId xmlns:p14="http://schemas.microsoft.com/office/powerpoint/2010/main" val="2001846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0FF98F-7F57-46E4-A891-3D1BBD1270C5}"/>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5F3B4EA-549F-4AA0-8FDE-CB8AA84AC78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6564DC2E-1404-4629-BC2D-C3BC69CC627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C59669D-D6F0-49FF-9713-2627A3DAA0DA}"/>
              </a:ext>
            </a:extLst>
          </p:cNvPr>
          <p:cNvSpPr>
            <a:spLocks noGrp="1"/>
          </p:cNvSpPr>
          <p:nvPr>
            <p:ph type="dt" sz="half" idx="10"/>
          </p:nvPr>
        </p:nvSpPr>
        <p:spPr/>
        <p:txBody>
          <a:bodyPr/>
          <a:lstStyle/>
          <a:p>
            <a:fld id="{C9572982-E41B-4A62-B5A6-385ABFCC5AC7}" type="datetimeFigureOut">
              <a:rPr kumimoji="1" lang="ja-JP" altLang="en-US" smtClean="0"/>
              <a:t>2023/5/8</a:t>
            </a:fld>
            <a:endParaRPr kumimoji="1" lang="ja-JP" altLang="en-US"/>
          </a:p>
        </p:txBody>
      </p:sp>
      <p:sp>
        <p:nvSpPr>
          <p:cNvPr id="6" name="フッター プレースホルダー 5">
            <a:extLst>
              <a:ext uri="{FF2B5EF4-FFF2-40B4-BE49-F238E27FC236}">
                <a16:creationId xmlns:a16="http://schemas.microsoft.com/office/drawing/2014/main" id="{4EB6AA48-933E-4B09-8BBE-2686E14BF92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280CE8B-3D12-4AC1-A4AC-1EBD7818CA9D}"/>
              </a:ext>
            </a:extLst>
          </p:cNvPr>
          <p:cNvSpPr>
            <a:spLocks noGrp="1"/>
          </p:cNvSpPr>
          <p:nvPr>
            <p:ph type="sldNum" sz="quarter" idx="12"/>
          </p:nvPr>
        </p:nvSpPr>
        <p:spPr/>
        <p:txBody>
          <a:bodyPr/>
          <a:lstStyle/>
          <a:p>
            <a:fld id="{86E22E78-5E37-47F4-A909-57FFF710BF33}" type="slidenum">
              <a:rPr kumimoji="1" lang="ja-JP" altLang="en-US" smtClean="0"/>
              <a:t>‹#›</a:t>
            </a:fld>
            <a:endParaRPr kumimoji="1" lang="ja-JP" altLang="en-US"/>
          </a:p>
        </p:txBody>
      </p:sp>
    </p:spTree>
    <p:extLst>
      <p:ext uri="{BB962C8B-B14F-4D97-AF65-F5344CB8AC3E}">
        <p14:creationId xmlns:p14="http://schemas.microsoft.com/office/powerpoint/2010/main" val="2990699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ags" Target="../tags/tag1.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92C9320-1722-40D6-8B2B-5B7541A7D51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C69C361-08E4-4F50-943A-408571A9834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2CC02E3-6EE2-4E38-A8D8-61513B997D6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9572982-E41B-4A62-B5A6-385ABFCC5AC7}" type="datetimeFigureOut">
              <a:rPr kumimoji="1" lang="ja-JP" altLang="en-US" smtClean="0"/>
              <a:t>2023/5/8</a:t>
            </a:fld>
            <a:endParaRPr kumimoji="1" lang="ja-JP" altLang="en-US"/>
          </a:p>
        </p:txBody>
      </p:sp>
      <p:sp>
        <p:nvSpPr>
          <p:cNvPr id="5" name="フッター プレースホルダー 4">
            <a:extLst>
              <a:ext uri="{FF2B5EF4-FFF2-40B4-BE49-F238E27FC236}">
                <a16:creationId xmlns:a16="http://schemas.microsoft.com/office/drawing/2014/main" id="{7864F2C0-A622-4A55-B4E8-7C363BD89E4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B66B77F-9164-425E-A772-809724995CE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6E22E78-5E37-47F4-A909-57FFF710BF33}" type="slidenum">
              <a:rPr kumimoji="1" lang="ja-JP" altLang="en-US" smtClean="0"/>
              <a:t>‹#›</a:t>
            </a:fld>
            <a:endParaRPr kumimoji="1" lang="ja-JP" altLang="en-US"/>
          </a:p>
        </p:txBody>
      </p:sp>
    </p:spTree>
    <p:extLst>
      <p:ext uri="{BB962C8B-B14F-4D97-AF65-F5344CB8AC3E}">
        <p14:creationId xmlns:p14="http://schemas.microsoft.com/office/powerpoint/2010/main" val="19081680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1" y="274638"/>
            <a:ext cx="7686675" cy="582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6" name="スライド番号プレースホルダ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solidFill>
                <a:latin typeface="メイリオ" pitchFamily="50" charset="-128"/>
                <a:ea typeface="メイリオ" pitchFamily="50" charset="-128"/>
              </a:defRPr>
            </a:lvl1pPr>
          </a:lstStyle>
          <a:p>
            <a:pPr>
              <a:defRPr/>
            </a:pPr>
            <a:fld id="{D1ED0EF8-A326-44EC-BEFD-F0ED37F83DD1}" type="slidenum">
              <a:rPr lang="ja-JP" altLang="en-US">
                <a:solidFill>
                  <a:prstClr val="black"/>
                </a:solidFill>
              </a:rPr>
              <a:pPr>
                <a:defRPr/>
              </a:pPr>
              <a:t>‹#›</a:t>
            </a:fld>
            <a:endParaRPr lang="ja-JP" altLang="en-US" dirty="0">
              <a:solidFill>
                <a:prstClr val="black"/>
              </a:solidFill>
            </a:endParaRPr>
          </a:p>
        </p:txBody>
      </p:sp>
      <p:sp>
        <p:nvSpPr>
          <p:cNvPr id="7" name="AutoShape 31"/>
          <p:cNvSpPr>
            <a:spLocks noChangeArrowheads="1"/>
          </p:cNvSpPr>
          <p:nvPr userDrawn="1">
            <p:custDataLst>
              <p:tags r:id="rId6"/>
            </p:custDataLst>
          </p:nvPr>
        </p:nvSpPr>
        <p:spPr bwMode="auto">
          <a:xfrm>
            <a:off x="468314" y="870661"/>
            <a:ext cx="7704137" cy="46038"/>
          </a:xfrm>
          <a:prstGeom prst="roundRect">
            <a:avLst>
              <a:gd name="adj" fmla="val 50000"/>
            </a:avLst>
          </a:prstGeom>
          <a:gradFill rotWithShape="1">
            <a:gsLst>
              <a:gs pos="0">
                <a:srgbClr val="66CCFF"/>
              </a:gs>
              <a:gs pos="50000">
                <a:schemeClr val="bg1"/>
              </a:gs>
              <a:gs pos="100000">
                <a:srgbClr val="66CCFF"/>
              </a:gs>
            </a:gsLst>
            <a:lin ang="0" scaled="1"/>
          </a:gradFill>
          <a:ln w="9525">
            <a:solidFill>
              <a:srgbClr val="66CCFF"/>
            </a:solidFill>
            <a:round/>
            <a:headEnd/>
            <a:tailEnd/>
          </a:ln>
          <a:effectLst/>
        </p:spPr>
        <p:txBody>
          <a:bodyPr wrap="none" lIns="91430" tIns="45716" rIns="91430" bIns="45716" anchor="ctr"/>
          <a:lstStyle/>
          <a:p>
            <a:pPr defTabSz="895255">
              <a:defRPr/>
            </a:pPr>
            <a:endParaRPr lang="ja-JP" altLang="en-US" dirty="0">
              <a:solidFill>
                <a:prstClr val="black"/>
              </a:solidFill>
              <a:latin typeface="メイリオ" pitchFamily="50" charset="-128"/>
              <a:ea typeface="メイリオ" pitchFamily="50" charset="-128"/>
            </a:endParaRPr>
          </a:p>
        </p:txBody>
      </p:sp>
      <p:pic>
        <p:nvPicPr>
          <p:cNvPr id="8" name="Picture 47"/>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8299450" y="115888"/>
            <a:ext cx="7524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28032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p:hf sldNum="0" hdr="0" ftr="0" dt="0"/>
  <p:txStyles>
    <p:titleStyle>
      <a:lvl1pPr algn="l" rtl="0" fontAlgn="base">
        <a:spcBef>
          <a:spcPct val="0"/>
        </a:spcBef>
        <a:spcAft>
          <a:spcPct val="0"/>
        </a:spcAft>
        <a:defRPr kumimoji="1" sz="3200" kern="1200">
          <a:solidFill>
            <a:schemeClr val="tx1"/>
          </a:solidFill>
          <a:latin typeface="メイリオ" pitchFamily="50" charset="-128"/>
          <a:ea typeface="メイリオ" pitchFamily="50" charset="-128"/>
          <a:cs typeface="+mj-cs"/>
        </a:defRPr>
      </a:lvl1pPr>
      <a:lvl2pPr algn="l" rtl="0" fontAlgn="base">
        <a:spcBef>
          <a:spcPct val="0"/>
        </a:spcBef>
        <a:spcAft>
          <a:spcPct val="0"/>
        </a:spcAft>
        <a:defRPr kumimoji="1" sz="3200">
          <a:solidFill>
            <a:schemeClr val="tx1"/>
          </a:solidFill>
          <a:latin typeface="Calibri" pitchFamily="34" charset="0"/>
          <a:ea typeface="ＭＳ Ｐゴシック" charset="-128"/>
        </a:defRPr>
      </a:lvl2pPr>
      <a:lvl3pPr algn="l" rtl="0" fontAlgn="base">
        <a:spcBef>
          <a:spcPct val="0"/>
        </a:spcBef>
        <a:spcAft>
          <a:spcPct val="0"/>
        </a:spcAft>
        <a:defRPr kumimoji="1" sz="3200">
          <a:solidFill>
            <a:schemeClr val="tx1"/>
          </a:solidFill>
          <a:latin typeface="Calibri" pitchFamily="34" charset="0"/>
          <a:ea typeface="ＭＳ Ｐゴシック" charset="-128"/>
        </a:defRPr>
      </a:lvl3pPr>
      <a:lvl4pPr algn="l" rtl="0" fontAlgn="base">
        <a:spcBef>
          <a:spcPct val="0"/>
        </a:spcBef>
        <a:spcAft>
          <a:spcPct val="0"/>
        </a:spcAft>
        <a:defRPr kumimoji="1" sz="3200">
          <a:solidFill>
            <a:schemeClr val="tx1"/>
          </a:solidFill>
          <a:latin typeface="Calibri" pitchFamily="34" charset="0"/>
          <a:ea typeface="ＭＳ Ｐゴシック" charset="-128"/>
        </a:defRPr>
      </a:lvl4pPr>
      <a:lvl5pPr algn="l" rtl="0" fontAlgn="base">
        <a:spcBef>
          <a:spcPct val="0"/>
        </a:spcBef>
        <a:spcAft>
          <a:spcPct val="0"/>
        </a:spcAft>
        <a:defRPr kumimoji="1" sz="3200">
          <a:solidFill>
            <a:schemeClr val="tx1"/>
          </a:solidFill>
          <a:latin typeface="Calibri" pitchFamily="34" charset="0"/>
          <a:ea typeface="ＭＳ Ｐゴシック" charset="-128"/>
        </a:defRPr>
      </a:lvl5pPr>
      <a:lvl6pPr marL="457200" algn="l" rtl="0" fontAlgn="base">
        <a:spcBef>
          <a:spcPct val="0"/>
        </a:spcBef>
        <a:spcAft>
          <a:spcPct val="0"/>
        </a:spcAft>
        <a:defRPr kumimoji="1" sz="3200">
          <a:solidFill>
            <a:schemeClr val="tx1"/>
          </a:solidFill>
          <a:latin typeface="Calibri" pitchFamily="34" charset="0"/>
          <a:ea typeface="ＭＳ Ｐゴシック" charset="-128"/>
        </a:defRPr>
      </a:lvl6pPr>
      <a:lvl7pPr marL="914400" algn="l" rtl="0" fontAlgn="base">
        <a:spcBef>
          <a:spcPct val="0"/>
        </a:spcBef>
        <a:spcAft>
          <a:spcPct val="0"/>
        </a:spcAft>
        <a:defRPr kumimoji="1" sz="3200">
          <a:solidFill>
            <a:schemeClr val="tx1"/>
          </a:solidFill>
          <a:latin typeface="Calibri" pitchFamily="34" charset="0"/>
          <a:ea typeface="ＭＳ Ｐゴシック" charset="-128"/>
        </a:defRPr>
      </a:lvl7pPr>
      <a:lvl8pPr marL="1371600" algn="l" rtl="0" fontAlgn="base">
        <a:spcBef>
          <a:spcPct val="0"/>
        </a:spcBef>
        <a:spcAft>
          <a:spcPct val="0"/>
        </a:spcAft>
        <a:defRPr kumimoji="1" sz="3200">
          <a:solidFill>
            <a:schemeClr val="tx1"/>
          </a:solidFill>
          <a:latin typeface="Calibri" pitchFamily="34" charset="0"/>
          <a:ea typeface="ＭＳ Ｐゴシック" charset="-128"/>
        </a:defRPr>
      </a:lvl8pPr>
      <a:lvl9pPr marL="1828800" algn="l" rtl="0" fontAlgn="base">
        <a:spcBef>
          <a:spcPct val="0"/>
        </a:spcBef>
        <a:spcAft>
          <a:spcPct val="0"/>
        </a:spcAft>
        <a:defRPr kumimoji="1" sz="3200">
          <a:solidFill>
            <a:schemeClr val="tx1"/>
          </a:solidFill>
          <a:latin typeface="Calibri" pitchFamily="34" charset="0"/>
          <a:ea typeface="ＭＳ Ｐゴシック" charset="-128"/>
        </a:defRPr>
      </a:lvl9pPr>
    </p:titleStyle>
    <p:bodyStyle>
      <a:lvl1pPr marL="342900" indent="-342900" algn="l" rtl="0" fontAlgn="base">
        <a:spcBef>
          <a:spcPct val="20000"/>
        </a:spcBef>
        <a:spcAft>
          <a:spcPct val="0"/>
        </a:spcAft>
        <a:buClr>
          <a:srgbClr val="0070C0"/>
        </a:buClr>
        <a:buFont typeface="Wingdings" pitchFamily="2" charset="2"/>
        <a:buChar char="Ø"/>
        <a:defRPr kumimoji="1" sz="2800" kern="1200">
          <a:solidFill>
            <a:schemeClr val="tx1"/>
          </a:solidFill>
          <a:latin typeface="メイリオ" pitchFamily="50" charset="-128"/>
          <a:ea typeface="メイリオ" pitchFamily="50" charset="-128"/>
          <a:cs typeface="+mn-cs"/>
        </a:defRPr>
      </a:lvl1pPr>
      <a:lvl2pPr marL="742950" indent="-285750" algn="l" rtl="0" fontAlgn="base">
        <a:spcBef>
          <a:spcPct val="20000"/>
        </a:spcBef>
        <a:spcAft>
          <a:spcPct val="0"/>
        </a:spcAft>
        <a:buClr>
          <a:srgbClr val="0070C0"/>
        </a:buClr>
        <a:buFont typeface="Wingdings" pitchFamily="2" charset="2"/>
        <a:buChar char="Ø"/>
        <a:defRPr kumimoji="1" sz="2800" kern="1200">
          <a:solidFill>
            <a:schemeClr val="tx1"/>
          </a:solidFill>
          <a:latin typeface="メイリオ" pitchFamily="50" charset="-128"/>
          <a:ea typeface="メイリオ" pitchFamily="50" charset="-128"/>
          <a:cs typeface="+mn-cs"/>
        </a:defRPr>
      </a:lvl2pPr>
      <a:lvl3pPr marL="1143000" indent="-228600" algn="l" rtl="0" fontAlgn="base">
        <a:spcBef>
          <a:spcPct val="20000"/>
        </a:spcBef>
        <a:spcAft>
          <a:spcPct val="0"/>
        </a:spcAft>
        <a:buClr>
          <a:srgbClr val="0070C0"/>
        </a:buClr>
        <a:buFont typeface="Wingdings" pitchFamily="2" charset="2"/>
        <a:buChar char="Ø"/>
        <a:defRPr kumimoji="1" sz="2800" kern="1200">
          <a:solidFill>
            <a:schemeClr val="tx1"/>
          </a:solidFill>
          <a:latin typeface="メイリオ" pitchFamily="50" charset="-128"/>
          <a:ea typeface="メイリオ" pitchFamily="50" charset="-128"/>
          <a:cs typeface="+mn-cs"/>
        </a:defRPr>
      </a:lvl3pPr>
      <a:lvl4pPr marL="1600200" indent="-228600" algn="l" rtl="0" fontAlgn="base">
        <a:spcBef>
          <a:spcPct val="20000"/>
        </a:spcBef>
        <a:spcAft>
          <a:spcPct val="0"/>
        </a:spcAft>
        <a:buClr>
          <a:srgbClr val="0070C0"/>
        </a:buClr>
        <a:buFont typeface="Wingdings" pitchFamily="2" charset="2"/>
        <a:buChar char="Ø"/>
        <a:defRPr kumimoji="1" sz="2800" kern="1200">
          <a:solidFill>
            <a:schemeClr val="tx1"/>
          </a:solidFill>
          <a:latin typeface="メイリオ" pitchFamily="50" charset="-128"/>
          <a:ea typeface="メイリオ" pitchFamily="50" charset="-128"/>
          <a:cs typeface="+mn-cs"/>
        </a:defRPr>
      </a:lvl4pPr>
      <a:lvl5pPr marL="2057400" indent="-228600" algn="l" rtl="0" fontAlgn="base">
        <a:spcBef>
          <a:spcPct val="20000"/>
        </a:spcBef>
        <a:spcAft>
          <a:spcPct val="0"/>
        </a:spcAft>
        <a:buClr>
          <a:srgbClr val="0070C0"/>
        </a:buClr>
        <a:buFont typeface="Wingdings" pitchFamily="2" charset="2"/>
        <a:buChar char="Ø"/>
        <a:defRPr kumimoji="1" sz="2800" kern="1200">
          <a:solidFill>
            <a:schemeClr val="tx1"/>
          </a:solidFill>
          <a:latin typeface="メイリオ" pitchFamily="50" charset="-128"/>
          <a:ea typeface="メイリオ"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microsoft.com/office/2007/relationships/hdphoto" Target="../media/hdphoto3.wdp"/><Relationship Id="rId11" Type="http://schemas.openxmlformats.org/officeDocument/2006/relationships/image" Target="../media/image9.jpeg"/><Relationship Id="rId5" Type="http://schemas.openxmlformats.org/officeDocument/2006/relationships/image" Target="../media/image15.png"/><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microsoft.com/office/2007/relationships/hdphoto" Target="../media/hdphoto6.wdp"/><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3.jpeg"/><Relationship Id="rId7" Type="http://schemas.openxmlformats.org/officeDocument/2006/relationships/image" Target="../media/image15.png"/><Relationship Id="rId12" Type="http://schemas.microsoft.com/office/2007/relationships/hdphoto" Target="../media/hdphoto5.wdp"/><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21.jpeg"/><Relationship Id="rId11" Type="http://schemas.openxmlformats.org/officeDocument/2006/relationships/image" Target="../media/image17.png"/><Relationship Id="rId5" Type="http://schemas.openxmlformats.org/officeDocument/2006/relationships/image" Target="../media/image20.jpeg"/><Relationship Id="rId10" Type="http://schemas.microsoft.com/office/2007/relationships/hdphoto" Target="../media/hdphoto4.wdp"/><Relationship Id="rId4" Type="http://schemas.openxmlformats.org/officeDocument/2006/relationships/image" Target="../media/image19.jpeg"/><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8.jpeg"/><Relationship Id="rId5" Type="http://schemas.openxmlformats.org/officeDocument/2006/relationships/image" Target="../media/image13.jpeg"/><Relationship Id="rId4" Type="http://schemas.openxmlformats.org/officeDocument/2006/relationships/image" Target="../media/image25.svg"/></Relationships>
</file>

<file path=ppt/slides/_rels/slide1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6.png"/><Relationship Id="rId7"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10.jpeg"/><Relationship Id="rId5" Type="http://schemas.openxmlformats.org/officeDocument/2006/relationships/image" Target="../media/image11.png"/><Relationship Id="rId10" Type="http://schemas.openxmlformats.org/officeDocument/2006/relationships/image" Target="../media/image8.jpeg"/><Relationship Id="rId4" Type="http://schemas.openxmlformats.org/officeDocument/2006/relationships/image" Target="../media/image9.jpeg"/><Relationship Id="rId9"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hyperlink" Target="http://www.mhlw.go.jp/shingi/2010/04/s0428-8.html" TargetMode="External"/><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hyperlink" Target="https://www.pmda.go.jp/files/000145482.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pmda.go.jp/files/000145482.pdf"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hyperlink" Target="https://www.pmda.go.jp/files/000145421.pd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pmda.go.jp/files/000145482.pdf" TargetMode="External"/><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hyperlink" Target="https://www.pmda.go.jp/files/000251427.pdf"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hyperlink" Target="https://www.pmda.go.jp/files/000145482.pdf" TargetMode="External"/><Relationship Id="rId4" Type="http://schemas.openxmlformats.org/officeDocument/2006/relationships/image" Target="../media/image29.gif"/></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hyperlink" Target="https://www.pmda.go.jp/files/000245412.pdf" TargetMode="External"/><Relationship Id="rId5" Type="http://schemas.openxmlformats.org/officeDocument/2006/relationships/hyperlink" Target="https://www.pmda.go.jp/files/000220767.pdf" TargetMode="Externa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hyperlink" Target="https://www.pmda.go.jp/files/000145482.pdf" TargetMode="External"/><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hyperlink" Target="https://www.pmda.go.jp/safety/info-services/drugs/items-information/rmp/0001.html" TargetMode="External"/><Relationship Id="rId7"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34.wmf"/><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34.wmf"/><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2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hyperlink" Target="https://www.pmda.go.jp/files/000245412.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hyperlink" Target="https://www.eps.co.jp/ja/service_ermp-update.php"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s://www.mhlw.go.jp/file/06-Seisakujouhou-11120000-Iyakushokuhinkyoku/0000183615.pdf"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hyperlink" Target="https://www.mhlw.go.jp/stf/seisakunitsuite/bunya/kenkou_iryou/iyakuhin/koukokukisei/index.html#h2_free3"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s://www.pmda.go.jp/safety/info-services/drugs/items-information/rmp/0002.html"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935596" y="2511846"/>
            <a:ext cx="7272808" cy="1470025"/>
          </a:xfrm>
        </p:spPr>
        <p:txBody>
          <a:bodyPr/>
          <a:lstStyle/>
          <a:p>
            <a:pPr algn="ctr">
              <a:lnSpc>
                <a:spcPct val="150000"/>
              </a:lnSpc>
              <a:spcAft>
                <a:spcPts val="1200"/>
              </a:spcAft>
            </a:pPr>
            <a:r>
              <a:rPr lang="en-US" altLang="ja-JP" b="1" dirty="0"/>
              <a:t>【MR</a:t>
            </a:r>
            <a:r>
              <a:rPr lang="ja-JP" altLang="en-US" b="1" dirty="0"/>
              <a:t>向け研修資料</a:t>
            </a:r>
            <a:r>
              <a:rPr lang="en-US" altLang="ja-JP" b="1" dirty="0"/>
              <a:t>】</a:t>
            </a:r>
            <a:br>
              <a:rPr lang="en-US" altLang="ja-JP" b="1" dirty="0"/>
            </a:br>
            <a:r>
              <a:rPr lang="ja-JP" altLang="en-US" b="1" dirty="0"/>
              <a:t>医薬品リスク管理計画（</a:t>
            </a:r>
            <a:r>
              <a:rPr lang="en-US" altLang="ja-JP" b="1" dirty="0"/>
              <a:t>RMP</a:t>
            </a:r>
            <a:r>
              <a:rPr lang="ja-JP" altLang="en-US" b="1" dirty="0"/>
              <a:t>）</a:t>
            </a:r>
            <a:br>
              <a:rPr lang="en-US" altLang="ja-JP" b="1" dirty="0"/>
            </a:br>
            <a:r>
              <a:rPr lang="ja-JP" altLang="en-US" b="1" dirty="0" err="1"/>
              <a:t>ｰ</a:t>
            </a:r>
            <a:r>
              <a:rPr lang="en-US" altLang="ja-JP" b="1" dirty="0"/>
              <a:t>MR</a:t>
            </a:r>
            <a:r>
              <a:rPr lang="ja-JP" altLang="en-US" b="1" dirty="0"/>
              <a:t>に求められる役割</a:t>
            </a:r>
            <a:r>
              <a:rPr lang="ja-JP" altLang="en-US" b="1" dirty="0" err="1"/>
              <a:t>ｰ</a:t>
            </a:r>
            <a:endParaRPr kumimoji="1" lang="ja-JP" altLang="en-US" sz="4000" b="1" dirty="0">
              <a:solidFill>
                <a:srgbClr val="C00000"/>
              </a:solidFill>
              <a:latin typeface="メイリオ" pitchFamily="50" charset="-128"/>
              <a:ea typeface="メイリオ" pitchFamily="50" charset="-128"/>
            </a:endParaRPr>
          </a:p>
        </p:txBody>
      </p:sp>
      <p:sp>
        <p:nvSpPr>
          <p:cNvPr id="3" name="テキスト ボックス 2"/>
          <p:cNvSpPr txBox="1"/>
          <p:nvPr/>
        </p:nvSpPr>
        <p:spPr>
          <a:xfrm>
            <a:off x="935596" y="4396828"/>
            <a:ext cx="7272808" cy="1754326"/>
          </a:xfrm>
          <a:prstGeom prst="rect">
            <a:avLst/>
          </a:prstGeom>
          <a:solidFill>
            <a:schemeClr val="tx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＜留意事項＞</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本資料は、医療従事者に対して</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RMP</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に基づく情報提供がいかに重要であるかを理解していただくための「</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MR</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向けの</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RMP</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研修スライド」です。ノート部分も参照いただき、製薬企業各社における</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MR</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研修にぜひご利用ください。また、各社判断のもと、必要に応じて内容やイラストを変更してご活用ください。</a:t>
            </a:r>
          </a:p>
        </p:txBody>
      </p:sp>
      <p:sp>
        <p:nvSpPr>
          <p:cNvPr id="4" name="テキスト ボックス 3">
            <a:extLst>
              <a:ext uri="{FF2B5EF4-FFF2-40B4-BE49-F238E27FC236}">
                <a16:creationId xmlns:a16="http://schemas.microsoft.com/office/drawing/2014/main" id="{C84AF53A-B112-4980-8517-F20A9D40D4A1}"/>
              </a:ext>
            </a:extLst>
          </p:cNvPr>
          <p:cNvSpPr txBox="1"/>
          <p:nvPr/>
        </p:nvSpPr>
        <p:spPr>
          <a:xfrm>
            <a:off x="7543800" y="6248400"/>
            <a:ext cx="1428750" cy="430887"/>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平成</a:t>
            </a:r>
            <a:r>
              <a:rPr kumimoji="1" lang="en-US" altLang="ja-JP" sz="1100" dirty="0">
                <a:latin typeface="Meiryo UI" panose="020B0604030504040204" pitchFamily="50" charset="-128"/>
                <a:ea typeface="Meiryo UI" panose="020B0604030504040204" pitchFamily="50" charset="-128"/>
              </a:rPr>
              <a:t>31</a:t>
            </a:r>
            <a:r>
              <a:rPr kumimoji="1" lang="ja-JP" altLang="en-US" sz="1100" dirty="0">
                <a:latin typeface="Meiryo UI" panose="020B0604030504040204" pitchFamily="50" charset="-128"/>
                <a:ea typeface="Meiryo UI" panose="020B0604030504040204" pitchFamily="50" charset="-128"/>
              </a:rPr>
              <a:t>年</a:t>
            </a:r>
            <a:r>
              <a:rPr kumimoji="1" lang="en-US" altLang="ja-JP" sz="1100" dirty="0">
                <a:latin typeface="Meiryo UI" panose="020B0604030504040204" pitchFamily="50" charset="-128"/>
                <a:ea typeface="Meiryo UI" panose="020B0604030504040204" pitchFamily="50" charset="-128"/>
              </a:rPr>
              <a:t>3</a:t>
            </a:r>
            <a:r>
              <a:rPr kumimoji="1" lang="ja-JP" altLang="en-US" sz="1100" dirty="0">
                <a:latin typeface="Meiryo UI" panose="020B0604030504040204" pitchFamily="50" charset="-128"/>
                <a:ea typeface="Meiryo UI" panose="020B0604030504040204" pitchFamily="50" charset="-128"/>
              </a:rPr>
              <a:t>月　初版</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令和</a:t>
            </a:r>
            <a:r>
              <a:rPr kumimoji="1" lang="en-US" altLang="ja-JP" sz="1100" dirty="0">
                <a:latin typeface="Meiryo UI" panose="020B0604030504040204" pitchFamily="50" charset="-128"/>
                <a:ea typeface="Meiryo UI" panose="020B0604030504040204" pitchFamily="50" charset="-128"/>
              </a:rPr>
              <a:t>5</a:t>
            </a:r>
            <a:r>
              <a:rPr kumimoji="1" lang="ja-JP" altLang="en-US" sz="1100" dirty="0">
                <a:latin typeface="Meiryo UI" panose="020B0604030504040204" pitchFamily="50" charset="-128"/>
                <a:ea typeface="Meiryo UI" panose="020B0604030504040204" pitchFamily="50" charset="-128"/>
              </a:rPr>
              <a:t>年</a:t>
            </a:r>
            <a:r>
              <a:rPr kumimoji="1" lang="en-US" altLang="ja-JP" sz="1100">
                <a:latin typeface="Meiryo UI" panose="020B0604030504040204" pitchFamily="50" charset="-128"/>
                <a:ea typeface="Meiryo UI" panose="020B0604030504040204" pitchFamily="50" charset="-128"/>
              </a:rPr>
              <a:t>4</a:t>
            </a:r>
            <a:r>
              <a:rPr kumimoji="1" lang="ja-JP" altLang="en-US" sz="1100">
                <a:latin typeface="Meiryo UI" panose="020B0604030504040204" pitchFamily="50" charset="-128"/>
                <a:ea typeface="Meiryo UI" panose="020B0604030504040204" pitchFamily="50" charset="-128"/>
              </a:rPr>
              <a:t>月　</a:t>
            </a:r>
            <a:r>
              <a:rPr kumimoji="1" lang="ja-JP" altLang="en-US" sz="1100" dirty="0">
                <a:latin typeface="Meiryo UI" panose="020B0604030504040204" pitchFamily="50" charset="-128"/>
                <a:ea typeface="Meiryo UI" panose="020B0604030504040204" pitchFamily="50" charset="-128"/>
              </a:rPr>
              <a:t>更新</a:t>
            </a:r>
          </a:p>
        </p:txBody>
      </p:sp>
    </p:spTree>
    <p:extLst>
      <p:ext uri="{BB962C8B-B14F-4D97-AF65-F5344CB8AC3E}">
        <p14:creationId xmlns:p14="http://schemas.microsoft.com/office/powerpoint/2010/main" val="563175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コンテンツ プレースホルダー 2">
            <a:extLst>
              <a:ext uri="{FF2B5EF4-FFF2-40B4-BE49-F238E27FC236}">
                <a16:creationId xmlns:a16="http://schemas.microsoft.com/office/drawing/2014/main" id="{AB37A5EB-7C96-45BE-A861-FC81999B236A}"/>
              </a:ext>
            </a:extLst>
          </p:cNvPr>
          <p:cNvSpPr txBox="1">
            <a:spLocks/>
          </p:cNvSpPr>
          <p:nvPr/>
        </p:nvSpPr>
        <p:spPr>
          <a:xfrm>
            <a:off x="271463" y="1317624"/>
            <a:ext cx="8640000" cy="5292000"/>
          </a:xfrm>
          <a:prstGeom prst="rect">
            <a:avLst/>
          </a:prstGeom>
          <a:noFill/>
          <a:ln/>
        </p:spPr>
        <p:style>
          <a:lnRef idx="2">
            <a:schemeClr val="accent4">
              <a:shade val="50000"/>
            </a:schemeClr>
          </a:lnRef>
          <a:fillRef idx="1">
            <a:schemeClr val="accent4"/>
          </a:fillRef>
          <a:effectRef idx="0">
            <a:schemeClr val="accent4"/>
          </a:effectRef>
          <a:fontRef idx="minor">
            <a:schemeClr val="lt1"/>
          </a:fontRef>
        </p:style>
        <p:txBody>
          <a:bodyPr lIns="108000" tIns="72000" rIns="108000" bIns="72000" anchor="b"/>
          <a:lstStyle>
            <a:lvl1pPr defTabSz="685800" eaLnBrk="0" hangingPunct="0">
              <a:spcBef>
                <a:spcPct val="20000"/>
              </a:spcBef>
              <a:buChar char="•"/>
              <a:defRPr kumimoji="1" sz="3200">
                <a:solidFill>
                  <a:schemeClr val="tx1"/>
                </a:solidFill>
                <a:latin typeface="Times" charset="0"/>
                <a:ea typeface="Osaka" charset="-128"/>
              </a:defRPr>
            </a:lvl1pPr>
            <a:lvl2pPr marL="514350" indent="-171450" defTabSz="685800" eaLnBrk="0" hangingPunct="0">
              <a:spcBef>
                <a:spcPct val="20000"/>
              </a:spcBef>
              <a:buChar char="–"/>
              <a:defRPr kumimoji="1" sz="2800">
                <a:solidFill>
                  <a:schemeClr val="tx1"/>
                </a:solidFill>
                <a:latin typeface="Times" charset="0"/>
                <a:ea typeface="Osaka" charset="-128"/>
              </a:defRPr>
            </a:lvl2pPr>
            <a:lvl3pPr marL="857250" indent="-171450" defTabSz="685800" eaLnBrk="0" hangingPunct="0">
              <a:spcBef>
                <a:spcPct val="20000"/>
              </a:spcBef>
              <a:buChar char="•"/>
              <a:defRPr kumimoji="1" sz="2400">
                <a:solidFill>
                  <a:schemeClr val="tx1"/>
                </a:solidFill>
                <a:latin typeface="Times" charset="0"/>
                <a:ea typeface="Osaka" charset="-128"/>
              </a:defRPr>
            </a:lvl3pPr>
            <a:lvl4pPr marL="1200150" indent="-171450" defTabSz="685800" eaLnBrk="0" hangingPunct="0">
              <a:spcBef>
                <a:spcPct val="20000"/>
              </a:spcBef>
              <a:buChar char="–"/>
              <a:defRPr kumimoji="1" sz="2000">
                <a:solidFill>
                  <a:schemeClr val="tx1"/>
                </a:solidFill>
                <a:latin typeface="Times" charset="0"/>
                <a:ea typeface="Osaka" charset="-128"/>
              </a:defRPr>
            </a:lvl4pPr>
            <a:lvl5pPr marL="1543050" indent="-171450" defTabSz="685800" eaLnBrk="0" hangingPunct="0">
              <a:spcBef>
                <a:spcPct val="20000"/>
              </a:spcBef>
              <a:buChar char="»"/>
              <a:defRPr kumimoji="1" sz="2000">
                <a:solidFill>
                  <a:schemeClr val="tx1"/>
                </a:solidFill>
                <a:latin typeface="Times" charset="0"/>
                <a:ea typeface="Osaka" charset="-128"/>
              </a:defRPr>
            </a:lvl5pPr>
            <a:lvl6pPr marL="2000250" indent="-171450" defTabSz="685800" eaLnBrk="0" fontAlgn="base" hangingPunct="0">
              <a:spcBef>
                <a:spcPct val="20000"/>
              </a:spcBef>
              <a:spcAft>
                <a:spcPct val="0"/>
              </a:spcAft>
              <a:buChar char="»"/>
              <a:defRPr kumimoji="1" sz="2000">
                <a:solidFill>
                  <a:schemeClr val="tx1"/>
                </a:solidFill>
                <a:latin typeface="Times" charset="0"/>
                <a:ea typeface="Osaka" charset="-128"/>
              </a:defRPr>
            </a:lvl6pPr>
            <a:lvl7pPr marL="2457450" indent="-171450" defTabSz="685800" eaLnBrk="0" fontAlgn="base" hangingPunct="0">
              <a:spcBef>
                <a:spcPct val="20000"/>
              </a:spcBef>
              <a:spcAft>
                <a:spcPct val="0"/>
              </a:spcAft>
              <a:buChar char="»"/>
              <a:defRPr kumimoji="1" sz="2000">
                <a:solidFill>
                  <a:schemeClr val="tx1"/>
                </a:solidFill>
                <a:latin typeface="Times" charset="0"/>
                <a:ea typeface="Osaka" charset="-128"/>
              </a:defRPr>
            </a:lvl7pPr>
            <a:lvl8pPr marL="2914650" indent="-171450" defTabSz="685800" eaLnBrk="0" fontAlgn="base" hangingPunct="0">
              <a:spcBef>
                <a:spcPct val="20000"/>
              </a:spcBef>
              <a:spcAft>
                <a:spcPct val="0"/>
              </a:spcAft>
              <a:buChar char="»"/>
              <a:defRPr kumimoji="1" sz="2000">
                <a:solidFill>
                  <a:schemeClr val="tx1"/>
                </a:solidFill>
                <a:latin typeface="Times" charset="0"/>
                <a:ea typeface="Osaka" charset="-128"/>
              </a:defRPr>
            </a:lvl8pPr>
            <a:lvl9pPr marL="3371850" indent="-171450" defTabSz="685800" eaLnBrk="0" fontAlgn="base" hangingPunct="0">
              <a:spcBef>
                <a:spcPct val="20000"/>
              </a:spcBef>
              <a:spcAft>
                <a:spcPct val="0"/>
              </a:spcAft>
              <a:buChar char="»"/>
              <a:defRPr kumimoji="1" sz="2000">
                <a:solidFill>
                  <a:schemeClr val="tx1"/>
                </a:solidFill>
                <a:latin typeface="Times" charset="0"/>
                <a:ea typeface="Osaka" charset="-128"/>
              </a:defRPr>
            </a:lvl9pPr>
          </a:lstStyle>
          <a:p>
            <a:pPr marL="0" marR="0" lvl="0" indent="0" algn="ctr" defTabSz="685800" rtl="0" eaLnBrk="1" fontAlgn="auto" latinLnBrk="0" hangingPunct="1">
              <a:lnSpc>
                <a:spcPct val="90000"/>
              </a:lnSpc>
              <a:spcBef>
                <a:spcPts val="750"/>
              </a:spcBef>
              <a:spcAft>
                <a:spcPts val="0"/>
              </a:spcAft>
              <a:buClrTx/>
              <a:buSzTx/>
              <a:buFontTx/>
              <a:buNone/>
              <a:tabLst/>
              <a:defRPr/>
            </a:pPr>
            <a:endParaRPr kumimoji="1" lang="en-US" altLang="ja-JP" sz="10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mn-cs"/>
            </a:endParaRPr>
          </a:p>
        </p:txBody>
      </p:sp>
      <p:sp>
        <p:nvSpPr>
          <p:cNvPr id="3" name="メモ 2">
            <a:extLst>
              <a:ext uri="{FF2B5EF4-FFF2-40B4-BE49-F238E27FC236}">
                <a16:creationId xmlns:a16="http://schemas.microsoft.com/office/drawing/2014/main" id="{A5391DB0-AB60-4548-9B25-14FA7EAFDCA0}"/>
              </a:ext>
            </a:extLst>
          </p:cNvPr>
          <p:cNvSpPr/>
          <p:nvPr/>
        </p:nvSpPr>
        <p:spPr>
          <a:xfrm>
            <a:off x="5757863" y="2947986"/>
            <a:ext cx="2085975" cy="2093912"/>
          </a:xfrm>
          <a:prstGeom prst="foldedCorner">
            <a:avLst/>
          </a:prstGeom>
        </p:spPr>
        <p:style>
          <a:lnRef idx="2">
            <a:schemeClr val="accent1"/>
          </a:lnRef>
          <a:fillRef idx="1">
            <a:schemeClr val="lt1"/>
          </a:fillRef>
          <a:effectRef idx="0">
            <a:schemeClr val="accent1"/>
          </a:effectRef>
          <a:fontRef idx="minor">
            <a:schemeClr val="dk1"/>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薬審資料一覧</a:t>
            </a:r>
            <a:endParaRPr kumimoji="1" lang="en-US" altLang="ja-JP" sz="18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0"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kumimoji="1" lang="ja-JP" altLang="en-US" dirty="0">
                <a:solidFill>
                  <a:prstClr val="black"/>
                </a:solidFill>
                <a:latin typeface="メイリオ" panose="020B0604030504040204" pitchFamily="50" charset="-128"/>
                <a:ea typeface="メイリオ" panose="020B0604030504040204" pitchFamily="50" charset="-128"/>
              </a:rPr>
              <a:t>電子添文</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IF </a:t>
            </a:r>
          </a:p>
          <a:p>
            <a:pPr marL="285750" marR="0" lvl="0" indent="-285750" algn="l" defTabSz="91440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審査報告書</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kumimoji="1" lang="en-US" altLang="ja-JP" sz="18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RMP</a:t>
            </a:r>
          </a:p>
          <a:p>
            <a:pPr marL="285750" marR="0" lvl="0" indent="-285750" algn="l" defTabSz="91440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8200" name="テキスト ボックス 25">
            <a:extLst>
              <a:ext uri="{FF2B5EF4-FFF2-40B4-BE49-F238E27FC236}">
                <a16:creationId xmlns:a16="http://schemas.microsoft.com/office/drawing/2014/main" id="{F5EE746C-274A-4811-B53B-920AF61CF23A}"/>
              </a:ext>
            </a:extLst>
          </p:cNvPr>
          <p:cNvSpPr txBox="1">
            <a:spLocks noChangeArrowheads="1"/>
          </p:cNvSpPr>
          <p:nvPr/>
        </p:nvSpPr>
        <p:spPr bwMode="auto">
          <a:xfrm>
            <a:off x="396000" y="2016000"/>
            <a:ext cx="8316000" cy="830261"/>
          </a:xfrm>
          <a:prstGeom prst="rect">
            <a:avLst/>
          </a:prstGeom>
          <a:solidFill>
            <a:schemeClr val="bg1"/>
          </a:solidFill>
          <a:ln w="9525">
            <a:solidFill>
              <a:schemeClr val="accent1"/>
            </a:solidFill>
            <a:miter lim="800000"/>
            <a:headEnd/>
            <a:tailEnd/>
          </a:ln>
        </p:spPr>
        <p:txBody>
          <a:bodyPr tIns="108000" bIns="108000"/>
          <a:lstStyle>
            <a:lvl1pPr marL="342900" indent="-342900" eaLnBrk="0" hangingPunct="0">
              <a:spcBef>
                <a:spcPct val="20000"/>
              </a:spcBef>
              <a:buChar char="•"/>
              <a:defRPr kumimoji="1" sz="3200">
                <a:solidFill>
                  <a:schemeClr val="tx1"/>
                </a:solidFill>
                <a:latin typeface="Times" panose="02020603050405020304" pitchFamily="18" charset="0"/>
                <a:ea typeface="Osaka" charset="-128"/>
              </a:defRPr>
            </a:lvl1pPr>
            <a:lvl2pPr marL="285750" indent="-285750" eaLnBrk="0" hangingPunct="0">
              <a:spcBef>
                <a:spcPct val="20000"/>
              </a:spcBef>
              <a:buChar char="–"/>
              <a:defRPr kumimoji="1" sz="2800">
                <a:solidFill>
                  <a:schemeClr val="tx1"/>
                </a:solidFill>
                <a:latin typeface="Times" panose="02020603050405020304" pitchFamily="18" charset="0"/>
                <a:ea typeface="Osaka" charset="-128"/>
              </a:defRPr>
            </a:lvl2pPr>
            <a:lvl3pPr marL="1143000" indent="-228600" eaLnBrk="0" hangingPunct="0">
              <a:spcBef>
                <a:spcPct val="20000"/>
              </a:spcBef>
              <a:buChar char="•"/>
              <a:defRPr kumimoji="1" sz="2400">
                <a:solidFill>
                  <a:schemeClr val="tx1"/>
                </a:solidFill>
                <a:latin typeface="Times" panose="02020603050405020304" pitchFamily="18" charset="0"/>
                <a:ea typeface="Osaka" charset="-128"/>
              </a:defRPr>
            </a:lvl3pPr>
            <a:lvl4pPr marL="1600200" indent="-228600" eaLnBrk="0" hangingPunct="0">
              <a:spcBef>
                <a:spcPct val="20000"/>
              </a:spcBef>
              <a:buChar char="–"/>
              <a:defRPr kumimoji="1" sz="2000">
                <a:solidFill>
                  <a:schemeClr val="tx1"/>
                </a:solidFill>
                <a:latin typeface="Times" panose="02020603050405020304" pitchFamily="18" charset="0"/>
                <a:ea typeface="Osaka" charset="-128"/>
              </a:defRPr>
            </a:lvl4pPr>
            <a:lvl5pPr marL="2057400" indent="-228600" eaLnBrk="0" hangingPunct="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285750" marR="0" lvl="1" indent="-285750" algn="l"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新薬ヒアリング、適応追加ヒアリングで、リスク把握の情報源として利活用</a:t>
            </a:r>
            <a:endParaRPr kumimoji="1" lang="en-US" altLang="ja-JP" sz="1600" b="1" i="0" u="none" strike="noStrike" kern="1200" cap="none" spc="0" normalizeH="0" baseline="3000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a:extLst>
              <a:ext uri="{FF2B5EF4-FFF2-40B4-BE49-F238E27FC236}">
                <a16:creationId xmlns:a16="http://schemas.microsoft.com/office/drawing/2014/main" id="{D1B102E3-6CF2-4F29-BF76-87B784E9F09A}"/>
              </a:ext>
            </a:extLst>
          </p:cNvPr>
          <p:cNvSpPr/>
          <p:nvPr/>
        </p:nvSpPr>
        <p:spPr>
          <a:xfrm>
            <a:off x="396000" y="1548000"/>
            <a:ext cx="8316000" cy="468313"/>
          </a:xfrm>
          <a:prstGeom prst="rect">
            <a:avLst/>
          </a:prstGeom>
          <a:solidFill>
            <a:srgbClr val="FFEFFF"/>
          </a:solidFill>
          <a:ln>
            <a:solidFill>
              <a:schemeClr val="accent2">
                <a:lumMod val="75000"/>
              </a:schemeClr>
            </a:solidFill>
          </a:ln>
        </p:spPr>
        <p:style>
          <a:lnRef idx="1">
            <a:schemeClr val="accent4"/>
          </a:lnRef>
          <a:fillRef idx="2">
            <a:schemeClr val="accent4"/>
          </a:fillRef>
          <a:effectRef idx="1">
            <a:schemeClr val="accent4"/>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　</a:t>
            </a:r>
            <a:r>
              <a:rPr kumimoji="1" lang="ja-JP" altLang="en-US"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新薬採用時のリスク把握の情報源</a:t>
            </a:r>
          </a:p>
        </p:txBody>
      </p:sp>
      <p:sp>
        <p:nvSpPr>
          <p:cNvPr id="50" name="コンテンツ プレースホルダー 2">
            <a:extLst>
              <a:ext uri="{FF2B5EF4-FFF2-40B4-BE49-F238E27FC236}">
                <a16:creationId xmlns:a16="http://schemas.microsoft.com/office/drawing/2014/main" id="{B1948126-1775-4539-9430-65C1D986A550}"/>
              </a:ext>
            </a:extLst>
          </p:cNvPr>
          <p:cNvSpPr txBox="1">
            <a:spLocks/>
          </p:cNvSpPr>
          <p:nvPr/>
        </p:nvSpPr>
        <p:spPr>
          <a:xfrm>
            <a:off x="271461" y="864000"/>
            <a:ext cx="8640000" cy="612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lIns="108000" tIns="72000" rIns="108000" bIns="72000" anchor="b"/>
          <a:lstStyle>
            <a:lvl1pPr defTabSz="685800" eaLnBrk="0" hangingPunct="0">
              <a:spcBef>
                <a:spcPct val="20000"/>
              </a:spcBef>
              <a:buChar char="•"/>
              <a:defRPr kumimoji="1" sz="3200">
                <a:solidFill>
                  <a:schemeClr val="tx1"/>
                </a:solidFill>
                <a:latin typeface="Times" charset="0"/>
                <a:ea typeface="Osaka" charset="-128"/>
              </a:defRPr>
            </a:lvl1pPr>
            <a:lvl2pPr marL="514350" indent="-171450" defTabSz="685800" eaLnBrk="0" hangingPunct="0">
              <a:spcBef>
                <a:spcPct val="20000"/>
              </a:spcBef>
              <a:buChar char="–"/>
              <a:defRPr kumimoji="1" sz="2800">
                <a:solidFill>
                  <a:schemeClr val="tx1"/>
                </a:solidFill>
                <a:latin typeface="Times" charset="0"/>
                <a:ea typeface="Osaka" charset="-128"/>
              </a:defRPr>
            </a:lvl2pPr>
            <a:lvl3pPr marL="857250" indent="-171450" defTabSz="685800" eaLnBrk="0" hangingPunct="0">
              <a:spcBef>
                <a:spcPct val="20000"/>
              </a:spcBef>
              <a:buChar char="•"/>
              <a:defRPr kumimoji="1" sz="2400">
                <a:solidFill>
                  <a:schemeClr val="tx1"/>
                </a:solidFill>
                <a:latin typeface="Times" charset="0"/>
                <a:ea typeface="Osaka" charset="-128"/>
              </a:defRPr>
            </a:lvl3pPr>
            <a:lvl4pPr marL="1200150" indent="-171450" defTabSz="685800" eaLnBrk="0" hangingPunct="0">
              <a:spcBef>
                <a:spcPct val="20000"/>
              </a:spcBef>
              <a:buChar char="–"/>
              <a:defRPr kumimoji="1" sz="2000">
                <a:solidFill>
                  <a:schemeClr val="tx1"/>
                </a:solidFill>
                <a:latin typeface="Times" charset="0"/>
                <a:ea typeface="Osaka" charset="-128"/>
              </a:defRPr>
            </a:lvl4pPr>
            <a:lvl5pPr marL="1543050" indent="-171450" defTabSz="685800" eaLnBrk="0" hangingPunct="0">
              <a:spcBef>
                <a:spcPct val="20000"/>
              </a:spcBef>
              <a:buChar char="»"/>
              <a:defRPr kumimoji="1" sz="2000">
                <a:solidFill>
                  <a:schemeClr val="tx1"/>
                </a:solidFill>
                <a:latin typeface="Times" charset="0"/>
                <a:ea typeface="Osaka" charset="-128"/>
              </a:defRPr>
            </a:lvl5pPr>
            <a:lvl6pPr marL="2000250" indent="-171450" defTabSz="685800" eaLnBrk="0" fontAlgn="base" hangingPunct="0">
              <a:spcBef>
                <a:spcPct val="20000"/>
              </a:spcBef>
              <a:spcAft>
                <a:spcPct val="0"/>
              </a:spcAft>
              <a:buChar char="»"/>
              <a:defRPr kumimoji="1" sz="2000">
                <a:solidFill>
                  <a:schemeClr val="tx1"/>
                </a:solidFill>
                <a:latin typeface="Times" charset="0"/>
                <a:ea typeface="Osaka" charset="-128"/>
              </a:defRPr>
            </a:lvl6pPr>
            <a:lvl7pPr marL="2457450" indent="-171450" defTabSz="685800" eaLnBrk="0" fontAlgn="base" hangingPunct="0">
              <a:spcBef>
                <a:spcPct val="20000"/>
              </a:spcBef>
              <a:spcAft>
                <a:spcPct val="0"/>
              </a:spcAft>
              <a:buChar char="»"/>
              <a:defRPr kumimoji="1" sz="2000">
                <a:solidFill>
                  <a:schemeClr val="tx1"/>
                </a:solidFill>
                <a:latin typeface="Times" charset="0"/>
                <a:ea typeface="Osaka" charset="-128"/>
              </a:defRPr>
            </a:lvl7pPr>
            <a:lvl8pPr marL="2914650" indent="-171450" defTabSz="685800" eaLnBrk="0" fontAlgn="base" hangingPunct="0">
              <a:spcBef>
                <a:spcPct val="20000"/>
              </a:spcBef>
              <a:spcAft>
                <a:spcPct val="0"/>
              </a:spcAft>
              <a:buChar char="»"/>
              <a:defRPr kumimoji="1" sz="2000">
                <a:solidFill>
                  <a:schemeClr val="tx1"/>
                </a:solidFill>
                <a:latin typeface="Times" charset="0"/>
                <a:ea typeface="Osaka" charset="-128"/>
              </a:defRPr>
            </a:lvl8pPr>
            <a:lvl9pPr marL="3371850" indent="-171450" defTabSz="685800" eaLnBrk="0" fontAlgn="base" hangingPunct="0">
              <a:spcBef>
                <a:spcPct val="20000"/>
              </a:spcBef>
              <a:spcAft>
                <a:spcPct val="0"/>
              </a:spcAft>
              <a:buChar char="»"/>
              <a:defRPr kumimoji="1" sz="2000">
                <a:solidFill>
                  <a:schemeClr val="tx1"/>
                </a:solidFill>
                <a:latin typeface="Times" charset="0"/>
                <a:ea typeface="Osaka" charset="-128"/>
              </a:defRPr>
            </a:lvl9pPr>
          </a:lstStyle>
          <a:p>
            <a:pPr marL="0" marR="0" lvl="0" indent="0" algn="ctr" defTabSz="685800" rtl="0" eaLnBrk="1" fontAlgn="auto" latinLnBrk="0" hangingPunct="1">
              <a:lnSpc>
                <a:spcPct val="90000"/>
              </a:lnSpc>
              <a:spcBef>
                <a:spcPts val="750"/>
              </a:spcBef>
              <a:spcAft>
                <a:spcPts val="0"/>
              </a:spcAft>
              <a:buClrTx/>
              <a:buSzTx/>
              <a:buFontTx/>
              <a:buNone/>
              <a:tabLst/>
              <a:defRPr/>
            </a:pPr>
            <a:r>
              <a:rPr kumimoji="1" lang="en-US" altLang="ja-JP" sz="28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mn-cs"/>
              </a:rPr>
              <a:t>―</a:t>
            </a:r>
            <a:r>
              <a:rPr kumimoji="1" lang="ja-JP" altLang="en-US" sz="28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mn-cs"/>
              </a:rPr>
              <a:t>採用段階</a:t>
            </a:r>
            <a:r>
              <a:rPr kumimoji="1" lang="en-US" altLang="ja-JP" sz="28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mn-cs"/>
              </a:rPr>
              <a:t>―</a:t>
            </a:r>
            <a:endParaRPr kumimoji="1" lang="en-US" altLang="ja-JP" sz="10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mn-cs"/>
            </a:endParaRPr>
          </a:p>
        </p:txBody>
      </p:sp>
      <p:sp>
        <p:nvSpPr>
          <p:cNvPr id="17" name="タイトル 1">
            <a:extLst>
              <a:ext uri="{FF2B5EF4-FFF2-40B4-BE49-F238E27FC236}">
                <a16:creationId xmlns:a16="http://schemas.microsoft.com/office/drawing/2014/main" id="{ADEA603A-50C3-460E-BE12-A0EE46891434}"/>
              </a:ext>
            </a:extLst>
          </p:cNvPr>
          <p:cNvSpPr txBox="1">
            <a:spLocks/>
          </p:cNvSpPr>
          <p:nvPr/>
        </p:nvSpPr>
        <p:spPr bwMode="auto">
          <a:xfrm>
            <a:off x="432000" y="359999"/>
            <a:ext cx="7920000" cy="576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kumimoji="1" sz="3200" kern="1200">
                <a:solidFill>
                  <a:schemeClr val="tx1"/>
                </a:solidFill>
                <a:latin typeface="メイリオ" pitchFamily="50" charset="-128"/>
                <a:ea typeface="メイリオ" pitchFamily="50" charset="-128"/>
                <a:cs typeface="+mj-cs"/>
              </a:defRPr>
            </a:lvl1pPr>
            <a:lvl2pPr algn="l" rtl="0" fontAlgn="base">
              <a:spcBef>
                <a:spcPct val="0"/>
              </a:spcBef>
              <a:spcAft>
                <a:spcPct val="0"/>
              </a:spcAft>
              <a:defRPr kumimoji="1" sz="3200">
                <a:solidFill>
                  <a:schemeClr val="tx1"/>
                </a:solidFill>
                <a:latin typeface="Calibri" pitchFamily="34" charset="0"/>
                <a:ea typeface="ＭＳ Ｐゴシック" charset="-128"/>
              </a:defRPr>
            </a:lvl2pPr>
            <a:lvl3pPr algn="l" rtl="0" fontAlgn="base">
              <a:spcBef>
                <a:spcPct val="0"/>
              </a:spcBef>
              <a:spcAft>
                <a:spcPct val="0"/>
              </a:spcAft>
              <a:defRPr kumimoji="1" sz="3200">
                <a:solidFill>
                  <a:schemeClr val="tx1"/>
                </a:solidFill>
                <a:latin typeface="Calibri" pitchFamily="34" charset="0"/>
                <a:ea typeface="ＭＳ Ｐゴシック" charset="-128"/>
              </a:defRPr>
            </a:lvl3pPr>
            <a:lvl4pPr algn="l" rtl="0" fontAlgn="base">
              <a:spcBef>
                <a:spcPct val="0"/>
              </a:spcBef>
              <a:spcAft>
                <a:spcPct val="0"/>
              </a:spcAft>
              <a:defRPr kumimoji="1" sz="3200">
                <a:solidFill>
                  <a:schemeClr val="tx1"/>
                </a:solidFill>
                <a:latin typeface="Calibri" pitchFamily="34" charset="0"/>
                <a:ea typeface="ＭＳ Ｐゴシック" charset="-128"/>
              </a:defRPr>
            </a:lvl4pPr>
            <a:lvl5pPr algn="l" rtl="0" fontAlgn="base">
              <a:spcBef>
                <a:spcPct val="0"/>
              </a:spcBef>
              <a:spcAft>
                <a:spcPct val="0"/>
              </a:spcAft>
              <a:defRPr kumimoji="1" sz="3200">
                <a:solidFill>
                  <a:schemeClr val="tx1"/>
                </a:solidFill>
                <a:latin typeface="Calibri" pitchFamily="34" charset="0"/>
                <a:ea typeface="ＭＳ Ｐゴシック" charset="-128"/>
              </a:defRPr>
            </a:lvl5pPr>
            <a:lvl6pPr marL="457200" algn="l" rtl="0" fontAlgn="base">
              <a:spcBef>
                <a:spcPct val="0"/>
              </a:spcBef>
              <a:spcAft>
                <a:spcPct val="0"/>
              </a:spcAft>
              <a:defRPr kumimoji="1" sz="3200">
                <a:solidFill>
                  <a:schemeClr val="tx1"/>
                </a:solidFill>
                <a:latin typeface="Calibri" pitchFamily="34" charset="0"/>
                <a:ea typeface="ＭＳ Ｐゴシック" charset="-128"/>
              </a:defRPr>
            </a:lvl6pPr>
            <a:lvl7pPr marL="914400" algn="l" rtl="0" fontAlgn="base">
              <a:spcBef>
                <a:spcPct val="0"/>
              </a:spcBef>
              <a:spcAft>
                <a:spcPct val="0"/>
              </a:spcAft>
              <a:defRPr kumimoji="1" sz="3200">
                <a:solidFill>
                  <a:schemeClr val="tx1"/>
                </a:solidFill>
                <a:latin typeface="Calibri" pitchFamily="34" charset="0"/>
                <a:ea typeface="ＭＳ Ｐゴシック" charset="-128"/>
              </a:defRPr>
            </a:lvl7pPr>
            <a:lvl8pPr marL="1371600" algn="l" rtl="0" fontAlgn="base">
              <a:spcBef>
                <a:spcPct val="0"/>
              </a:spcBef>
              <a:spcAft>
                <a:spcPct val="0"/>
              </a:spcAft>
              <a:defRPr kumimoji="1" sz="3200">
                <a:solidFill>
                  <a:schemeClr val="tx1"/>
                </a:solidFill>
                <a:latin typeface="Calibri" pitchFamily="34" charset="0"/>
                <a:ea typeface="ＭＳ Ｐゴシック" charset="-128"/>
              </a:defRPr>
            </a:lvl8pPr>
            <a:lvl9pPr marL="1828800" algn="l" rtl="0" fontAlgn="base">
              <a:spcBef>
                <a:spcPct val="0"/>
              </a:spcBef>
              <a:spcAft>
                <a:spcPct val="0"/>
              </a:spcAft>
              <a:defRPr kumimoji="1" sz="3200">
                <a:solidFill>
                  <a:schemeClr val="tx1"/>
                </a:solidFill>
                <a:latin typeface="Calibri" pitchFamily="34"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32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j-cs"/>
              </a:rPr>
              <a:t>RMP</a:t>
            </a:r>
            <a:r>
              <a:rPr kumimoji="1" lang="ja-JP" altLang="en-US" sz="32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j-cs"/>
              </a:rPr>
              <a:t>の活用事例（</a:t>
            </a:r>
            <a:r>
              <a:rPr kumimoji="1" lang="en-US" altLang="ja-JP" sz="32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j-cs"/>
              </a:rPr>
              <a:t>1</a:t>
            </a:r>
            <a:r>
              <a:rPr kumimoji="1" lang="ja-JP" altLang="en-US" sz="32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j-cs"/>
              </a:rPr>
              <a:t>）</a:t>
            </a:r>
          </a:p>
        </p:txBody>
      </p:sp>
      <p:sp>
        <p:nvSpPr>
          <p:cNvPr id="35" name="角丸四角形吹き出し 34">
            <a:extLst>
              <a:ext uri="{FF2B5EF4-FFF2-40B4-BE49-F238E27FC236}">
                <a16:creationId xmlns:a16="http://schemas.microsoft.com/office/drawing/2014/main" id="{C0CA2F86-45B7-4EB7-B2A0-DD44F72F8FC3}"/>
              </a:ext>
            </a:extLst>
          </p:cNvPr>
          <p:cNvSpPr/>
          <p:nvPr/>
        </p:nvSpPr>
        <p:spPr>
          <a:xfrm>
            <a:off x="742095" y="5369169"/>
            <a:ext cx="7981218" cy="1197465"/>
          </a:xfrm>
          <a:prstGeom prst="wedgeRoundRectCallout">
            <a:avLst>
              <a:gd name="adj1" fmla="val -40400"/>
              <a:gd name="adj2" fmla="val -46162"/>
              <a:gd name="adj3" fmla="val 16667"/>
            </a:avLst>
          </a:prstGeom>
          <a:solidFill>
            <a:srgbClr val="EBF1DE"/>
          </a:solidFill>
          <a:ln>
            <a:solidFill>
              <a:srgbClr val="4F62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RMP</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の参照箇所　　→　</a:t>
            </a:r>
            <a:r>
              <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安全性検討事項</a:t>
            </a:r>
            <a:r>
              <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重要な実在するリスクを特定し、潜在的リスクと区別して明記されます</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リスクを特定した根拠が、臨床と基礎データにより解説されます</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電子添文に記載されていない潜在的リスクや、情報不足な患者群が示されます</a:t>
            </a:r>
            <a:endParaRPr kumimoji="1" lang="en-US" altLang="ja-JP" sz="1600" b="0" i="0" u="none" strike="noStrike" kern="1200" cap="none" spc="0" normalizeH="0" baseline="3000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19" name="Picture 6" descr="mep49">
            <a:extLst>
              <a:ext uri="{FF2B5EF4-FFF2-40B4-BE49-F238E27FC236}">
                <a16:creationId xmlns:a16="http://schemas.microsoft.com/office/drawing/2014/main" id="{66F7D5E3-53B7-4924-9A30-02CF4B1484F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63" b="99456" l="8426" r="92461">
                        <a14:foregroundMark x1="45233" y1="11434" x2="61197" y2="6534"/>
                        <a14:foregroundMark x1="64745" y1="12704" x2="68514" y2="16152"/>
                        <a14:foregroundMark x1="55211" y1="3993" x2="52772" y2="544"/>
                        <a14:foregroundMark x1="47672" y1="50454" x2="8869" y2="87840"/>
                        <a14:foregroundMark x1="34590" y1="67877" x2="60089" y2="86207"/>
                        <a14:foregroundMark x1="68958" y1="55898" x2="59424" y2="94555"/>
                        <a14:foregroundMark x1="30377" y1="80762" x2="76497" y2="66243"/>
                        <a14:foregroundMark x1="78049" y1="58621" x2="42129" y2="92377"/>
                        <a14:foregroundMark x1="25277" y1="58984" x2="27494" y2="91107"/>
                        <a14:foregroundMark x1="68514" y1="70599" x2="32373" y2="99456"/>
                        <a14:foregroundMark x1="74501" y1="61343" x2="47894" y2="92377"/>
                        <a14:foregroundMark x1="76940" y1="52087" x2="85588" y2="83485"/>
                        <a14:foregroundMark x1="92461" y1="78040" x2="57650" y2="97278"/>
                        <a14:foregroundMark x1="25055" y1="50454" x2="33703" y2="71688"/>
                        <a14:foregroundMark x1="53659" y1="47731" x2="58758" y2="65517"/>
                        <a14:foregroundMark x1="59202" y1="71325" x2="77605" y2="82033"/>
                        <a14:foregroundMark x1="54324" y1="78040" x2="40133" y2="91289"/>
                        <a14:foregroundMark x1="56098" y1="99274" x2="79379" y2="96370"/>
                        <a14:foregroundMark x1="70067" y1="94555" x2="75610" y2="99093"/>
                      </a14:backgroundRemoval>
                    </a14:imgEffect>
                  </a14:imgLayer>
                </a14:imgProps>
              </a:ext>
              <a:ext uri="{28A0092B-C50C-407E-A947-70E740481C1C}">
                <a14:useLocalDpi xmlns:a14="http://schemas.microsoft.com/office/drawing/2010/main" val="0"/>
              </a:ext>
            </a:extLst>
          </a:blip>
          <a:srcRect/>
          <a:stretch>
            <a:fillRect/>
          </a:stretch>
        </p:blipFill>
        <p:spPr bwMode="auto">
          <a:xfrm>
            <a:off x="594050" y="3487079"/>
            <a:ext cx="954551" cy="116620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mep5">
            <a:extLst>
              <a:ext uri="{FF2B5EF4-FFF2-40B4-BE49-F238E27FC236}">
                <a16:creationId xmlns:a16="http://schemas.microsoft.com/office/drawing/2014/main" id="{3884F1D7-E428-4632-8997-28612445EE1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600" b="99600" l="10000" r="90000">
                        <a14:foregroundMark x1="54400" y1="7600" x2="48000" y2="1600"/>
                        <a14:foregroundMark x1="45000" y1="19800" x2="44400" y2="52800"/>
                        <a14:foregroundMark x1="61200" y1="24000" x2="55800" y2="41400"/>
                        <a14:foregroundMark x1="43800" y1="25200" x2="38200" y2="42800"/>
                        <a14:foregroundMark x1="32000" y1="60200" x2="27000" y2="90400"/>
                        <a14:foregroundMark x1="33400" y1="84000" x2="67600" y2="89600"/>
                        <a14:foregroundMark x1="78800" y1="75800" x2="15400" y2="98600"/>
                        <a14:foregroundMark x1="35400" y1="70600" x2="64000" y2="99600"/>
                        <a14:foregroundMark x1="68200" y1="58800" x2="69200" y2="95000"/>
                        <a14:foregroundMark x1="34000" y1="66400" x2="47800" y2="71200"/>
                        <a14:foregroundMark x1="56600" y1="70800" x2="59000" y2="86600"/>
                        <a14:foregroundMark x1="72000" y1="88200" x2="85200" y2="98600"/>
                        <a14:foregroundMark x1="59200" y1="54800" x2="60400" y2="76400"/>
                        <a14:foregroundMark x1="35400" y1="56200" x2="44600" y2="49000"/>
                        <a14:foregroundMark x1="60600" y1="42200" x2="60600" y2="42200"/>
                      </a14:backgroundRemoval>
                    </a14:imgEffect>
                  </a14:imgLayer>
                </a14:imgProps>
              </a:ext>
              <a:ext uri="{28A0092B-C50C-407E-A947-70E740481C1C}">
                <a14:useLocalDpi xmlns:a14="http://schemas.microsoft.com/office/drawing/2010/main" val="0"/>
              </a:ext>
            </a:extLst>
          </a:blip>
          <a:srcRect/>
          <a:stretch>
            <a:fillRect/>
          </a:stretch>
        </p:blipFill>
        <p:spPr bwMode="auto">
          <a:xfrm>
            <a:off x="1415816" y="3518851"/>
            <a:ext cx="1134432" cy="113443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mep2">
            <a:extLst>
              <a:ext uri="{FF2B5EF4-FFF2-40B4-BE49-F238E27FC236}">
                <a16:creationId xmlns:a16="http://schemas.microsoft.com/office/drawing/2014/main" id="{1D61AB4E-5CC1-4199-9FD3-6B5FA8B1C7B9}"/>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200" b="99800" l="3200" r="90000">
                        <a14:foregroundMark x1="41800" y1="5400" x2="66600" y2="5400"/>
                        <a14:foregroundMark x1="59000" y1="4800" x2="52000" y2="1400"/>
                        <a14:foregroundMark x1="40200" y1="31800" x2="57800" y2="34200"/>
                        <a14:foregroundMark x1="37400" y1="29200" x2="46400" y2="46200"/>
                        <a14:foregroundMark x1="52600" y1="62000" x2="3200" y2="99000"/>
                        <a14:foregroundMark x1="60400" y1="75600" x2="85400" y2="92200"/>
                        <a14:foregroundMark x1="50600" y1="74200" x2="38800" y2="97000"/>
                        <a14:foregroundMark x1="27600" y1="68400" x2="38200" y2="94200"/>
                        <a14:foregroundMark x1="66200" y1="66200" x2="54800" y2="98600"/>
                        <a14:foregroundMark x1="9600" y1="89200" x2="68000" y2="73200"/>
                        <a14:foregroundMark x1="68000" y1="73200" x2="16400" y2="81400"/>
                        <a14:foregroundMark x1="40400" y1="68200" x2="69800" y2="96400"/>
                        <a14:foregroundMark x1="24800" y1="59200" x2="19200" y2="97600"/>
                        <a14:foregroundMark x1="41000" y1="60200" x2="40200" y2="96200"/>
                        <a14:foregroundMark x1="66800" y1="60200" x2="68000" y2="90200"/>
                        <a14:foregroundMark x1="33200" y1="59800" x2="29200" y2="85600"/>
                        <a14:foregroundMark x1="27400" y1="95000" x2="34400" y2="99600"/>
                        <a14:foregroundMark x1="62000" y1="92200" x2="79200" y2="99800"/>
                        <a14:foregroundMark x1="71600" y1="74200" x2="79200" y2="94200"/>
                        <a14:foregroundMark x1="61400" y1="96800" x2="52800" y2="90200"/>
                        <a14:foregroundMark x1="62400" y1="68400" x2="48800" y2="71800"/>
                        <a14:foregroundMark x1="58400" y1="66800" x2="55800" y2="55800"/>
                        <a14:foregroundMark x1="60000" y1="28000" x2="51600" y2="41000"/>
                      </a14:backgroundRemoval>
                    </a14:imgEffect>
                  </a14:imgLayer>
                </a14:imgProps>
              </a:ext>
              <a:ext uri="{28A0092B-C50C-407E-A947-70E740481C1C}">
                <a14:useLocalDpi xmlns:a14="http://schemas.microsoft.com/office/drawing/2010/main" val="0"/>
              </a:ext>
            </a:extLst>
          </a:blip>
          <a:srcRect/>
          <a:stretch>
            <a:fillRect/>
          </a:stretch>
        </p:blipFill>
        <p:spPr bwMode="auto">
          <a:xfrm>
            <a:off x="1745253" y="4078579"/>
            <a:ext cx="1172848" cy="117284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mep55">
            <a:extLst>
              <a:ext uri="{FF2B5EF4-FFF2-40B4-BE49-F238E27FC236}">
                <a16:creationId xmlns:a16="http://schemas.microsoft.com/office/drawing/2014/main" id="{6B7E5F3D-24F1-4D65-A0FD-ED2C2773F522}"/>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5082" b="99819" l="7143" r="91935">
                        <a14:foregroundMark x1="57834" y1="11978" x2="36636" y2="5082"/>
                        <a14:foregroundMark x1="47926" y1="61706" x2="49539" y2="99819"/>
                        <a14:foregroundMark x1="22350" y1="88385" x2="46313" y2="83122"/>
                        <a14:foregroundMark x1="42627" y1="72777" x2="42627" y2="95644"/>
                        <a14:foregroundMark x1="60138" y1="51543" x2="78802" y2="52269"/>
                        <a14:foregroundMark x1="26959" y1="63521" x2="14055" y2="86025"/>
                        <a14:foregroundMark x1="7143" y1="80218" x2="8525" y2="88566"/>
                        <a14:foregroundMark x1="85945" y1="87659" x2="85945" y2="73684"/>
                        <a14:foregroundMark x1="87097" y1="72958" x2="91935" y2="86751"/>
                      </a14:backgroundRemoval>
                    </a14:imgEffect>
                  </a14:imgLayer>
                </a14:imgProps>
              </a:ext>
              <a:ext uri="{28A0092B-C50C-407E-A947-70E740481C1C}">
                <a14:useLocalDpi xmlns:a14="http://schemas.microsoft.com/office/drawing/2010/main" val="0"/>
              </a:ext>
            </a:extLst>
          </a:blip>
          <a:srcRect/>
          <a:stretch>
            <a:fillRect/>
          </a:stretch>
        </p:blipFill>
        <p:spPr bwMode="auto">
          <a:xfrm>
            <a:off x="1011574" y="4058278"/>
            <a:ext cx="922864" cy="1171654"/>
          </a:xfrm>
          <a:prstGeom prst="rect">
            <a:avLst/>
          </a:prstGeom>
          <a:noFill/>
          <a:extLst>
            <a:ext uri="{909E8E84-426E-40DD-AFC4-6F175D3DCCD1}">
              <a14:hiddenFill xmlns:a14="http://schemas.microsoft.com/office/drawing/2010/main">
                <a:solidFill>
                  <a:srgbClr val="FFFFFF"/>
                </a:solidFill>
              </a14:hiddenFill>
            </a:ext>
          </a:extLst>
        </p:spPr>
      </p:pic>
      <p:sp>
        <p:nvSpPr>
          <p:cNvPr id="23" name="コンテンツ プレースホルダー 2">
            <a:extLst>
              <a:ext uri="{FF2B5EF4-FFF2-40B4-BE49-F238E27FC236}">
                <a16:creationId xmlns:a16="http://schemas.microsoft.com/office/drawing/2014/main" id="{C12BA3DF-1F9D-42CA-BA7C-C51F5FE90E2B}"/>
              </a:ext>
            </a:extLst>
          </p:cNvPr>
          <p:cNvSpPr txBox="1">
            <a:spLocks/>
          </p:cNvSpPr>
          <p:nvPr/>
        </p:nvSpPr>
        <p:spPr>
          <a:xfrm>
            <a:off x="252000" y="1346237"/>
            <a:ext cx="8640000" cy="5292000"/>
          </a:xfrm>
          <a:prstGeom prst="rect">
            <a:avLst/>
          </a:prstGeom>
          <a:noFill/>
          <a:ln/>
        </p:spPr>
        <p:style>
          <a:lnRef idx="2">
            <a:schemeClr val="accent4">
              <a:shade val="50000"/>
            </a:schemeClr>
          </a:lnRef>
          <a:fillRef idx="1">
            <a:schemeClr val="accent4"/>
          </a:fillRef>
          <a:effectRef idx="0">
            <a:schemeClr val="accent4"/>
          </a:effectRef>
          <a:fontRef idx="minor">
            <a:schemeClr val="lt1"/>
          </a:fontRef>
        </p:style>
        <p:txBody>
          <a:bodyPr lIns="108000" tIns="72000" rIns="108000" bIns="72000" anchor="b"/>
          <a:lstStyle>
            <a:lvl1pPr defTabSz="685800" eaLnBrk="0" hangingPunct="0">
              <a:spcBef>
                <a:spcPct val="20000"/>
              </a:spcBef>
              <a:buChar char="•"/>
              <a:defRPr kumimoji="1" sz="3200">
                <a:solidFill>
                  <a:schemeClr val="tx1"/>
                </a:solidFill>
                <a:latin typeface="Times" charset="0"/>
                <a:ea typeface="Osaka" charset="-128"/>
              </a:defRPr>
            </a:lvl1pPr>
            <a:lvl2pPr marL="514350" indent="-171450" defTabSz="685800" eaLnBrk="0" hangingPunct="0">
              <a:spcBef>
                <a:spcPct val="20000"/>
              </a:spcBef>
              <a:buChar char="–"/>
              <a:defRPr kumimoji="1" sz="2800">
                <a:solidFill>
                  <a:schemeClr val="tx1"/>
                </a:solidFill>
                <a:latin typeface="Times" charset="0"/>
                <a:ea typeface="Osaka" charset="-128"/>
              </a:defRPr>
            </a:lvl2pPr>
            <a:lvl3pPr marL="857250" indent="-171450" defTabSz="685800" eaLnBrk="0" hangingPunct="0">
              <a:spcBef>
                <a:spcPct val="20000"/>
              </a:spcBef>
              <a:buChar char="•"/>
              <a:defRPr kumimoji="1" sz="2400">
                <a:solidFill>
                  <a:schemeClr val="tx1"/>
                </a:solidFill>
                <a:latin typeface="Times" charset="0"/>
                <a:ea typeface="Osaka" charset="-128"/>
              </a:defRPr>
            </a:lvl3pPr>
            <a:lvl4pPr marL="1200150" indent="-171450" defTabSz="685800" eaLnBrk="0" hangingPunct="0">
              <a:spcBef>
                <a:spcPct val="20000"/>
              </a:spcBef>
              <a:buChar char="–"/>
              <a:defRPr kumimoji="1" sz="2000">
                <a:solidFill>
                  <a:schemeClr val="tx1"/>
                </a:solidFill>
                <a:latin typeface="Times" charset="0"/>
                <a:ea typeface="Osaka" charset="-128"/>
              </a:defRPr>
            </a:lvl4pPr>
            <a:lvl5pPr marL="1543050" indent="-171450" defTabSz="685800" eaLnBrk="0" hangingPunct="0">
              <a:spcBef>
                <a:spcPct val="20000"/>
              </a:spcBef>
              <a:buChar char="»"/>
              <a:defRPr kumimoji="1" sz="2000">
                <a:solidFill>
                  <a:schemeClr val="tx1"/>
                </a:solidFill>
                <a:latin typeface="Times" charset="0"/>
                <a:ea typeface="Osaka" charset="-128"/>
              </a:defRPr>
            </a:lvl5pPr>
            <a:lvl6pPr marL="2000250" indent="-171450" defTabSz="685800" eaLnBrk="0" fontAlgn="base" hangingPunct="0">
              <a:spcBef>
                <a:spcPct val="20000"/>
              </a:spcBef>
              <a:spcAft>
                <a:spcPct val="0"/>
              </a:spcAft>
              <a:buChar char="»"/>
              <a:defRPr kumimoji="1" sz="2000">
                <a:solidFill>
                  <a:schemeClr val="tx1"/>
                </a:solidFill>
                <a:latin typeface="Times" charset="0"/>
                <a:ea typeface="Osaka" charset="-128"/>
              </a:defRPr>
            </a:lvl6pPr>
            <a:lvl7pPr marL="2457450" indent="-171450" defTabSz="685800" eaLnBrk="0" fontAlgn="base" hangingPunct="0">
              <a:spcBef>
                <a:spcPct val="20000"/>
              </a:spcBef>
              <a:spcAft>
                <a:spcPct val="0"/>
              </a:spcAft>
              <a:buChar char="»"/>
              <a:defRPr kumimoji="1" sz="2000">
                <a:solidFill>
                  <a:schemeClr val="tx1"/>
                </a:solidFill>
                <a:latin typeface="Times" charset="0"/>
                <a:ea typeface="Osaka" charset="-128"/>
              </a:defRPr>
            </a:lvl7pPr>
            <a:lvl8pPr marL="2914650" indent="-171450" defTabSz="685800" eaLnBrk="0" fontAlgn="base" hangingPunct="0">
              <a:spcBef>
                <a:spcPct val="20000"/>
              </a:spcBef>
              <a:spcAft>
                <a:spcPct val="0"/>
              </a:spcAft>
              <a:buChar char="»"/>
              <a:defRPr kumimoji="1" sz="2000">
                <a:solidFill>
                  <a:schemeClr val="tx1"/>
                </a:solidFill>
                <a:latin typeface="Times" charset="0"/>
                <a:ea typeface="Osaka" charset="-128"/>
              </a:defRPr>
            </a:lvl8pPr>
            <a:lvl9pPr marL="3371850" indent="-171450" defTabSz="685800" eaLnBrk="0" fontAlgn="base" hangingPunct="0">
              <a:spcBef>
                <a:spcPct val="20000"/>
              </a:spcBef>
              <a:spcAft>
                <a:spcPct val="0"/>
              </a:spcAft>
              <a:buChar char="»"/>
              <a:defRPr kumimoji="1" sz="2000">
                <a:solidFill>
                  <a:schemeClr val="tx1"/>
                </a:solidFill>
                <a:latin typeface="Times" charset="0"/>
                <a:ea typeface="Osaka" charset="-128"/>
              </a:defRPr>
            </a:lvl9pPr>
          </a:lstStyle>
          <a:p>
            <a:pPr marL="0" marR="0" lvl="0" indent="0" algn="ctr" defTabSz="685800" rtl="0" eaLnBrk="1" fontAlgn="auto" latinLnBrk="0" hangingPunct="1">
              <a:lnSpc>
                <a:spcPct val="90000"/>
              </a:lnSpc>
              <a:spcBef>
                <a:spcPts val="750"/>
              </a:spcBef>
              <a:spcAft>
                <a:spcPts val="0"/>
              </a:spcAft>
              <a:buClrTx/>
              <a:buSzTx/>
              <a:buFontTx/>
              <a:buNone/>
              <a:tabLst/>
              <a:defRPr/>
            </a:pPr>
            <a:endParaRPr kumimoji="1" lang="en-US" altLang="ja-JP" sz="10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mn-cs"/>
            </a:endParaRPr>
          </a:p>
        </p:txBody>
      </p:sp>
      <p:pic>
        <p:nvPicPr>
          <p:cNvPr id="24" name="Picture 2" descr="mep33">
            <a:extLst>
              <a:ext uri="{FF2B5EF4-FFF2-40B4-BE49-F238E27FC236}">
                <a16:creationId xmlns:a16="http://schemas.microsoft.com/office/drawing/2014/main" id="{361D93F4-60CF-4E16-A4DB-0F4D3F290564}"/>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b="47888"/>
          <a:stretch/>
        </p:blipFill>
        <p:spPr bwMode="auto">
          <a:xfrm>
            <a:off x="3253400" y="4029423"/>
            <a:ext cx="1433454" cy="1280577"/>
          </a:xfrm>
          <a:prstGeom prst="rect">
            <a:avLst/>
          </a:prstGeom>
          <a:noFill/>
          <a:extLst>
            <a:ext uri="{909E8E84-426E-40DD-AFC4-6F175D3DCCD1}">
              <a14:hiddenFill xmlns:a14="http://schemas.microsoft.com/office/drawing/2010/main">
                <a:solidFill>
                  <a:srgbClr val="FFFFFF"/>
                </a:solidFill>
              </a14:hiddenFill>
            </a:ext>
          </a:extLst>
        </p:spPr>
      </p:pic>
      <p:sp>
        <p:nvSpPr>
          <p:cNvPr id="47" name="角丸四角形吹き出し 46">
            <a:extLst>
              <a:ext uri="{FF2B5EF4-FFF2-40B4-BE49-F238E27FC236}">
                <a16:creationId xmlns:a16="http://schemas.microsoft.com/office/drawing/2014/main" id="{34F0F517-463B-4A2B-B5F4-3FEDC7C74D4E}"/>
              </a:ext>
            </a:extLst>
          </p:cNvPr>
          <p:cNvSpPr/>
          <p:nvPr/>
        </p:nvSpPr>
        <p:spPr>
          <a:xfrm>
            <a:off x="2675004" y="2923292"/>
            <a:ext cx="2879725" cy="1046162"/>
          </a:xfrm>
          <a:prstGeom prst="wedgeRoundRectCallout">
            <a:avLst>
              <a:gd name="adj1" fmla="val 4347"/>
              <a:gd name="adj2" fmla="val 67087"/>
              <a:gd name="adj3" fmla="val 16667"/>
            </a:avLst>
          </a:prstGeom>
          <a:ln/>
        </p:spPr>
        <p:style>
          <a:lnRef idx="2">
            <a:schemeClr val="accent1"/>
          </a:lnRef>
          <a:fillRef idx="1">
            <a:schemeClr val="lt1"/>
          </a:fillRef>
          <a:effectRef idx="0">
            <a:schemeClr val="accent1"/>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○○の重要な特定されたリスクとして肝障害があります。</a:t>
            </a:r>
            <a:endParaRPr kumimoji="1" lang="en-US" altLang="ja-JP" sz="13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臨床試験では</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br>
              <a:rPr kumimoji="1" lang="en-US" altLang="ja-JP" sz="13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3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非臨床試験では</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ja-JP" altLang="en-US" sz="13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772058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タイトル 1">
            <a:extLst>
              <a:ext uri="{FF2B5EF4-FFF2-40B4-BE49-F238E27FC236}">
                <a16:creationId xmlns:a16="http://schemas.microsoft.com/office/drawing/2014/main" id="{D5EED8FF-9CBC-49BB-8C22-2610A04BB573}"/>
              </a:ext>
            </a:extLst>
          </p:cNvPr>
          <p:cNvSpPr>
            <a:spLocks noGrp="1"/>
          </p:cNvSpPr>
          <p:nvPr>
            <p:ph type="title" idx="4294967295"/>
          </p:nvPr>
        </p:nvSpPr>
        <p:spPr>
          <a:xfrm>
            <a:off x="0" y="360363"/>
            <a:ext cx="7920038" cy="576262"/>
          </a:xfrm>
        </p:spPr>
        <p:txBody>
          <a:bodyPr/>
          <a:lstStyle/>
          <a:p>
            <a:r>
              <a:rPr lang="en-US" altLang="ja-JP" b="1" dirty="0"/>
              <a:t>RMP</a:t>
            </a:r>
            <a:r>
              <a:rPr lang="ja-JP" altLang="en-US" b="1" dirty="0"/>
              <a:t>の活用事例（</a:t>
            </a:r>
            <a:r>
              <a:rPr lang="en-US" altLang="ja-JP" b="1" dirty="0"/>
              <a:t>2</a:t>
            </a:r>
            <a:r>
              <a:rPr lang="ja-JP" altLang="en-US" b="1" dirty="0"/>
              <a:t>）</a:t>
            </a:r>
          </a:p>
        </p:txBody>
      </p:sp>
      <p:sp>
        <p:nvSpPr>
          <p:cNvPr id="16" name="コンテンツ プレースホルダー 2">
            <a:extLst>
              <a:ext uri="{FF2B5EF4-FFF2-40B4-BE49-F238E27FC236}">
                <a16:creationId xmlns:a16="http://schemas.microsoft.com/office/drawing/2014/main" id="{662E9AD4-A3F2-45AD-B75A-4EFEEDCE4AF0}"/>
              </a:ext>
            </a:extLst>
          </p:cNvPr>
          <p:cNvSpPr txBox="1">
            <a:spLocks/>
          </p:cNvSpPr>
          <p:nvPr/>
        </p:nvSpPr>
        <p:spPr>
          <a:xfrm>
            <a:off x="271463" y="1409700"/>
            <a:ext cx="8621712" cy="5272454"/>
          </a:xfrm>
          <a:prstGeom prst="rect">
            <a:avLst/>
          </a:prstGeom>
          <a:noFill/>
          <a:ln/>
        </p:spPr>
        <p:style>
          <a:lnRef idx="2">
            <a:schemeClr val="accent4">
              <a:shade val="50000"/>
            </a:schemeClr>
          </a:lnRef>
          <a:fillRef idx="1">
            <a:schemeClr val="accent4"/>
          </a:fillRef>
          <a:effectRef idx="0">
            <a:schemeClr val="accent4"/>
          </a:effectRef>
          <a:fontRef idx="minor">
            <a:schemeClr val="lt1"/>
          </a:fontRef>
        </p:style>
        <p:txBody>
          <a:bodyPr lIns="108000" tIns="72000" rIns="108000" bIns="72000" anchor="b"/>
          <a:lstStyle>
            <a:lvl1pPr defTabSz="685800" eaLnBrk="0" hangingPunct="0">
              <a:spcBef>
                <a:spcPct val="20000"/>
              </a:spcBef>
              <a:buChar char="•"/>
              <a:defRPr kumimoji="1" sz="3200">
                <a:solidFill>
                  <a:schemeClr val="tx1"/>
                </a:solidFill>
                <a:latin typeface="Times" charset="0"/>
                <a:ea typeface="Osaka" charset="-128"/>
              </a:defRPr>
            </a:lvl1pPr>
            <a:lvl2pPr marL="514350" indent="-171450" defTabSz="685800" eaLnBrk="0" hangingPunct="0">
              <a:spcBef>
                <a:spcPct val="20000"/>
              </a:spcBef>
              <a:buChar char="–"/>
              <a:defRPr kumimoji="1" sz="2800">
                <a:solidFill>
                  <a:schemeClr val="tx1"/>
                </a:solidFill>
                <a:latin typeface="Times" charset="0"/>
                <a:ea typeface="Osaka" charset="-128"/>
              </a:defRPr>
            </a:lvl2pPr>
            <a:lvl3pPr marL="857250" indent="-171450" defTabSz="685800" eaLnBrk="0" hangingPunct="0">
              <a:spcBef>
                <a:spcPct val="20000"/>
              </a:spcBef>
              <a:buChar char="•"/>
              <a:defRPr kumimoji="1" sz="2400">
                <a:solidFill>
                  <a:schemeClr val="tx1"/>
                </a:solidFill>
                <a:latin typeface="Times" charset="0"/>
                <a:ea typeface="Osaka" charset="-128"/>
              </a:defRPr>
            </a:lvl3pPr>
            <a:lvl4pPr marL="1200150" indent="-171450" defTabSz="685800" eaLnBrk="0" hangingPunct="0">
              <a:spcBef>
                <a:spcPct val="20000"/>
              </a:spcBef>
              <a:buChar char="–"/>
              <a:defRPr kumimoji="1" sz="2000">
                <a:solidFill>
                  <a:schemeClr val="tx1"/>
                </a:solidFill>
                <a:latin typeface="Times" charset="0"/>
                <a:ea typeface="Osaka" charset="-128"/>
              </a:defRPr>
            </a:lvl4pPr>
            <a:lvl5pPr marL="1543050" indent="-171450" defTabSz="685800" eaLnBrk="0" hangingPunct="0">
              <a:spcBef>
                <a:spcPct val="20000"/>
              </a:spcBef>
              <a:buChar char="»"/>
              <a:defRPr kumimoji="1" sz="2000">
                <a:solidFill>
                  <a:schemeClr val="tx1"/>
                </a:solidFill>
                <a:latin typeface="Times" charset="0"/>
                <a:ea typeface="Osaka" charset="-128"/>
              </a:defRPr>
            </a:lvl5pPr>
            <a:lvl6pPr marL="2000250" indent="-171450" defTabSz="685800" eaLnBrk="0" fontAlgn="base" hangingPunct="0">
              <a:spcBef>
                <a:spcPct val="20000"/>
              </a:spcBef>
              <a:spcAft>
                <a:spcPct val="0"/>
              </a:spcAft>
              <a:buChar char="»"/>
              <a:defRPr kumimoji="1" sz="2000">
                <a:solidFill>
                  <a:schemeClr val="tx1"/>
                </a:solidFill>
                <a:latin typeface="Times" charset="0"/>
                <a:ea typeface="Osaka" charset="-128"/>
              </a:defRPr>
            </a:lvl6pPr>
            <a:lvl7pPr marL="2457450" indent="-171450" defTabSz="685800" eaLnBrk="0" fontAlgn="base" hangingPunct="0">
              <a:spcBef>
                <a:spcPct val="20000"/>
              </a:spcBef>
              <a:spcAft>
                <a:spcPct val="0"/>
              </a:spcAft>
              <a:buChar char="»"/>
              <a:defRPr kumimoji="1" sz="2000">
                <a:solidFill>
                  <a:schemeClr val="tx1"/>
                </a:solidFill>
                <a:latin typeface="Times" charset="0"/>
                <a:ea typeface="Osaka" charset="-128"/>
              </a:defRPr>
            </a:lvl7pPr>
            <a:lvl8pPr marL="2914650" indent="-171450" defTabSz="685800" eaLnBrk="0" fontAlgn="base" hangingPunct="0">
              <a:spcBef>
                <a:spcPct val="20000"/>
              </a:spcBef>
              <a:spcAft>
                <a:spcPct val="0"/>
              </a:spcAft>
              <a:buChar char="»"/>
              <a:defRPr kumimoji="1" sz="2000">
                <a:solidFill>
                  <a:schemeClr val="tx1"/>
                </a:solidFill>
                <a:latin typeface="Times" charset="0"/>
                <a:ea typeface="Osaka" charset="-128"/>
              </a:defRPr>
            </a:lvl8pPr>
            <a:lvl9pPr marL="3371850" indent="-171450" defTabSz="685800" eaLnBrk="0" fontAlgn="base" hangingPunct="0">
              <a:spcBef>
                <a:spcPct val="20000"/>
              </a:spcBef>
              <a:spcAft>
                <a:spcPct val="0"/>
              </a:spcAft>
              <a:buChar char="»"/>
              <a:defRPr kumimoji="1" sz="2000">
                <a:solidFill>
                  <a:schemeClr val="tx1"/>
                </a:solidFill>
                <a:latin typeface="Times" charset="0"/>
                <a:ea typeface="Osaka" charset="-128"/>
              </a:defRPr>
            </a:lvl9pPr>
          </a:lstStyle>
          <a:p>
            <a:pPr marL="0" marR="0" lvl="0" indent="0" algn="ctr" defTabSz="685800" rtl="0" eaLnBrk="1" fontAlgn="auto" latinLnBrk="0" hangingPunct="1">
              <a:lnSpc>
                <a:spcPct val="90000"/>
              </a:lnSpc>
              <a:spcBef>
                <a:spcPts val="750"/>
              </a:spcBef>
              <a:spcAft>
                <a:spcPts val="0"/>
              </a:spcAft>
              <a:buClrTx/>
              <a:buSzTx/>
              <a:buFontTx/>
              <a:buNone/>
              <a:tabLst/>
              <a:defRPr/>
            </a:pPr>
            <a:r>
              <a:rPr kumimoji="1" lang="en-US" altLang="ja-JP" sz="28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mn-cs"/>
              </a:rPr>
              <a:t>―</a:t>
            </a:r>
            <a:endParaRPr kumimoji="1" lang="en-US" altLang="ja-JP" sz="10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mn-cs"/>
            </a:endParaRPr>
          </a:p>
        </p:txBody>
      </p:sp>
      <p:sp>
        <p:nvSpPr>
          <p:cNvPr id="9223" name="テキスト ボックス 25">
            <a:extLst>
              <a:ext uri="{FF2B5EF4-FFF2-40B4-BE49-F238E27FC236}">
                <a16:creationId xmlns:a16="http://schemas.microsoft.com/office/drawing/2014/main" id="{DAEB4C8F-6584-4B45-87BF-A80F5B172852}"/>
              </a:ext>
            </a:extLst>
          </p:cNvPr>
          <p:cNvSpPr txBox="1">
            <a:spLocks noChangeArrowheads="1"/>
          </p:cNvSpPr>
          <p:nvPr/>
        </p:nvSpPr>
        <p:spPr bwMode="auto">
          <a:xfrm>
            <a:off x="396000" y="2013629"/>
            <a:ext cx="8316000" cy="1060327"/>
          </a:xfrm>
          <a:prstGeom prst="rect">
            <a:avLst/>
          </a:prstGeom>
          <a:solidFill>
            <a:schemeClr val="bg1"/>
          </a:solidFill>
          <a:ln w="9525">
            <a:solidFill>
              <a:schemeClr val="accent1"/>
            </a:solidFill>
            <a:miter lim="800000"/>
            <a:headEnd/>
            <a:tailEnd/>
          </a:ln>
        </p:spPr>
        <p:txBody>
          <a:bodyPr tIns="108000" bIns="108000"/>
          <a:lstStyle>
            <a:lvl1pPr marL="342900" indent="-342900" eaLnBrk="0" hangingPunct="0">
              <a:spcBef>
                <a:spcPct val="20000"/>
              </a:spcBef>
              <a:buChar char="•"/>
              <a:defRPr kumimoji="1" sz="3200">
                <a:solidFill>
                  <a:schemeClr val="tx1"/>
                </a:solidFill>
                <a:latin typeface="Times" panose="02020603050405020304" pitchFamily="18" charset="0"/>
                <a:ea typeface="Osaka" charset="-128"/>
              </a:defRPr>
            </a:lvl1pPr>
            <a:lvl2pPr marL="285750" indent="-285750" eaLnBrk="0" hangingPunct="0">
              <a:spcBef>
                <a:spcPct val="20000"/>
              </a:spcBef>
              <a:buChar char="–"/>
              <a:defRPr kumimoji="1" sz="2800">
                <a:solidFill>
                  <a:schemeClr val="tx1"/>
                </a:solidFill>
                <a:latin typeface="Times" panose="02020603050405020304" pitchFamily="18" charset="0"/>
                <a:ea typeface="Osaka" charset="-128"/>
              </a:defRPr>
            </a:lvl2pPr>
            <a:lvl3pPr marL="1143000" indent="-228600" eaLnBrk="0" hangingPunct="0">
              <a:spcBef>
                <a:spcPct val="20000"/>
              </a:spcBef>
              <a:buChar char="•"/>
              <a:defRPr kumimoji="1" sz="2400">
                <a:solidFill>
                  <a:schemeClr val="tx1"/>
                </a:solidFill>
                <a:latin typeface="Times" panose="02020603050405020304" pitchFamily="18" charset="0"/>
                <a:ea typeface="Osaka" charset="-128"/>
              </a:defRPr>
            </a:lvl3pPr>
            <a:lvl4pPr marL="1600200" indent="-228600" eaLnBrk="0" hangingPunct="0">
              <a:spcBef>
                <a:spcPct val="20000"/>
              </a:spcBef>
              <a:buChar char="–"/>
              <a:defRPr kumimoji="1" sz="2000">
                <a:solidFill>
                  <a:schemeClr val="tx1"/>
                </a:solidFill>
                <a:latin typeface="Times" panose="02020603050405020304" pitchFamily="18" charset="0"/>
                <a:ea typeface="Osaka" charset="-128"/>
              </a:defRPr>
            </a:lvl4pPr>
            <a:lvl5pPr marL="2057400" indent="-228600" eaLnBrk="0" hangingPunct="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285750" marR="0" lvl="1" indent="-285750" algn="l"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重要な特定されたリスク、患者さん向け資材により</a:t>
            </a:r>
            <a:r>
              <a:rPr kumimoji="1" lang="ja-JP" altLang="en-US" sz="20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副作用の早期発見</a:t>
            </a:r>
            <a:r>
              <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に活用</a:t>
            </a:r>
            <a:endParaRPr kumimoji="1" lang="en-US" altLang="ja-JP" sz="2000" b="1" i="0" u="none" strike="noStrike" kern="1200" cap="none" spc="0" normalizeH="0" baseline="3000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285750" marR="0" lvl="1" indent="-285750" algn="l"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重要な不足情報の集団を、重点的な副作用モニタリング対象に</a:t>
            </a:r>
          </a:p>
        </p:txBody>
      </p:sp>
      <p:sp>
        <p:nvSpPr>
          <p:cNvPr id="6" name="正方形/長方形 5">
            <a:extLst>
              <a:ext uri="{FF2B5EF4-FFF2-40B4-BE49-F238E27FC236}">
                <a16:creationId xmlns:a16="http://schemas.microsoft.com/office/drawing/2014/main" id="{71B49E15-ED8B-4F2A-ABEE-A7DD472AE376}"/>
              </a:ext>
            </a:extLst>
          </p:cNvPr>
          <p:cNvSpPr/>
          <p:nvPr/>
        </p:nvSpPr>
        <p:spPr>
          <a:xfrm>
            <a:off x="396000" y="1548000"/>
            <a:ext cx="8316000" cy="468312"/>
          </a:xfrm>
          <a:prstGeom prst="rect">
            <a:avLst/>
          </a:prstGeom>
          <a:solidFill>
            <a:srgbClr val="FFEFFF"/>
          </a:solidFill>
          <a:ln>
            <a:solidFill>
              <a:schemeClr val="accent2">
                <a:lumMod val="75000"/>
              </a:schemeClr>
            </a:solidFill>
          </a:ln>
        </p:spPr>
        <p:style>
          <a:lnRef idx="1">
            <a:schemeClr val="accent4"/>
          </a:lnRef>
          <a:fillRef idx="2">
            <a:schemeClr val="accent4"/>
          </a:fillRef>
          <a:effectRef idx="1">
            <a:schemeClr val="accent4"/>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　</a:t>
            </a:r>
            <a:r>
              <a:rPr kumimoji="1" lang="ja-JP" altLang="en-US"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患者さん・副作用のモニタリング</a:t>
            </a:r>
          </a:p>
        </p:txBody>
      </p:sp>
      <p:sp>
        <p:nvSpPr>
          <p:cNvPr id="17" name="角丸四角形吹き出し 16">
            <a:extLst>
              <a:ext uri="{FF2B5EF4-FFF2-40B4-BE49-F238E27FC236}">
                <a16:creationId xmlns:a16="http://schemas.microsoft.com/office/drawing/2014/main" id="{44D40376-EA23-4D65-A65B-96FF36C5AC5C}"/>
              </a:ext>
            </a:extLst>
          </p:cNvPr>
          <p:cNvSpPr/>
          <p:nvPr/>
        </p:nvSpPr>
        <p:spPr>
          <a:xfrm>
            <a:off x="469900" y="5557269"/>
            <a:ext cx="8253413" cy="1075898"/>
          </a:xfrm>
          <a:prstGeom prst="wedgeRoundRectCallout">
            <a:avLst>
              <a:gd name="adj1" fmla="val -40400"/>
              <a:gd name="adj2" fmla="val -46162"/>
              <a:gd name="adj3" fmla="val 16667"/>
            </a:avLst>
          </a:prstGeom>
          <a:solidFill>
            <a:schemeClr val="accent3">
              <a:lumMod val="20000"/>
              <a:lumOff val="80000"/>
            </a:schemeClr>
          </a:solidFill>
          <a:ln>
            <a:solidFill>
              <a:srgbClr val="4F62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RMP</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の参照箇所　　→　</a:t>
            </a:r>
            <a:r>
              <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安全性検討事項</a:t>
            </a:r>
            <a:r>
              <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重要な実在するリスクを特定し、潜在的リスクと区別して明記されます</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リスクを特定した根拠が、臨床と基礎データにより解説されます</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600" dirty="0">
                <a:solidFill>
                  <a:prstClr val="black"/>
                </a:solidFill>
                <a:latin typeface="メイリオ" panose="020B0604030504040204" pitchFamily="50" charset="-128"/>
                <a:ea typeface="メイリオ" panose="020B0604030504040204" pitchFamily="50" charset="-128"/>
              </a:rPr>
              <a:t>電子添文</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に記載されていない潜在的リスクや、情報不足な患者群が示されます</a:t>
            </a:r>
            <a:endParaRPr kumimoji="1" lang="en-US" altLang="ja-JP" sz="1600" b="0" i="0" u="none" strike="noStrike" kern="1200" cap="none" spc="0" normalizeH="0" baseline="3000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1" name="角丸四角形吹き出し 40">
            <a:extLst>
              <a:ext uri="{FF2B5EF4-FFF2-40B4-BE49-F238E27FC236}">
                <a16:creationId xmlns:a16="http://schemas.microsoft.com/office/drawing/2014/main" id="{29511DCF-417D-40BF-B49A-0265B2922076}"/>
              </a:ext>
            </a:extLst>
          </p:cNvPr>
          <p:cNvSpPr/>
          <p:nvPr/>
        </p:nvSpPr>
        <p:spPr>
          <a:xfrm>
            <a:off x="4452670" y="4116200"/>
            <a:ext cx="4221163" cy="1339180"/>
          </a:xfrm>
          <a:prstGeom prst="roundRect">
            <a:avLst>
              <a:gd name="adj" fmla="val 9080"/>
            </a:avLst>
          </a:prstGeom>
          <a:ln/>
        </p:spPr>
        <p:style>
          <a:lnRef idx="1">
            <a:schemeClr val="accent1"/>
          </a:lnRef>
          <a:fillRef idx="2">
            <a:schemeClr val="accent1"/>
          </a:fillRef>
          <a:effectRef idx="1">
            <a:schemeClr val="accent1"/>
          </a:effectRef>
          <a:fontRef idx="minor">
            <a:schemeClr val="dk1"/>
          </a:fontRef>
        </p:style>
        <p:txBody>
          <a:bodyPr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en-US" altLang="ja-JP" sz="13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i.e. </a:t>
            </a:r>
            <a:r>
              <a:rPr kumimoji="1" lang="ja-JP" altLang="en-US" sz="13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高齢の患者さんを重点的な</a:t>
            </a:r>
            <a:br>
              <a:rPr kumimoji="1" lang="en-US" altLang="ja-JP" sz="13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3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モニタリング対象に</a:t>
            </a:r>
          </a:p>
        </p:txBody>
      </p:sp>
      <p:sp>
        <p:nvSpPr>
          <p:cNvPr id="43" name="角丸四角形吹き出し 42">
            <a:extLst>
              <a:ext uri="{FF2B5EF4-FFF2-40B4-BE49-F238E27FC236}">
                <a16:creationId xmlns:a16="http://schemas.microsoft.com/office/drawing/2014/main" id="{90734B2D-31A2-4F1C-B686-57182A2D62BE}"/>
              </a:ext>
            </a:extLst>
          </p:cNvPr>
          <p:cNvSpPr/>
          <p:nvPr/>
        </p:nvSpPr>
        <p:spPr>
          <a:xfrm>
            <a:off x="4433620" y="3137933"/>
            <a:ext cx="4259263" cy="646112"/>
          </a:xfrm>
          <a:prstGeom prst="wedgeRoundRectCallout">
            <a:avLst>
              <a:gd name="adj1" fmla="val 15795"/>
              <a:gd name="adj2" fmla="val -1788"/>
              <a:gd name="adj3" fmla="val 16667"/>
            </a:avLst>
          </a:prstGeom>
          <a:ln>
            <a:prstDash val="sysDash"/>
          </a:ln>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例）「高齢者</a:t>
            </a:r>
            <a:r>
              <a:rPr kumimoji="1" lang="en-US" altLang="ja-JP" sz="13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(65</a:t>
            </a:r>
            <a:r>
              <a:rPr kumimoji="1" lang="ja-JP" altLang="en-US" sz="13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歳以上</a:t>
            </a:r>
            <a:r>
              <a:rPr kumimoji="1" lang="en-US" altLang="ja-JP" sz="13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35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への</a:t>
            </a:r>
            <a:r>
              <a:rPr kumimoji="1" lang="ja-JP" altLang="en-US" sz="13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投与」が重要な不足情報であり、特定使用成績調査で重点調査項目</a:t>
            </a:r>
          </a:p>
        </p:txBody>
      </p:sp>
      <p:sp>
        <p:nvSpPr>
          <p:cNvPr id="44" name="下矢印 43">
            <a:extLst>
              <a:ext uri="{FF2B5EF4-FFF2-40B4-BE49-F238E27FC236}">
                <a16:creationId xmlns:a16="http://schemas.microsoft.com/office/drawing/2014/main" id="{869FE891-ABCF-4A67-A205-9AA9A5F34E09}"/>
              </a:ext>
            </a:extLst>
          </p:cNvPr>
          <p:cNvSpPr/>
          <p:nvPr/>
        </p:nvSpPr>
        <p:spPr>
          <a:xfrm>
            <a:off x="6196943" y="3841462"/>
            <a:ext cx="732616" cy="2173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0" name="コンテンツ プレースホルダー 2">
            <a:extLst>
              <a:ext uri="{FF2B5EF4-FFF2-40B4-BE49-F238E27FC236}">
                <a16:creationId xmlns:a16="http://schemas.microsoft.com/office/drawing/2014/main" id="{B98BA4C8-72E5-4C39-96BB-1872C65FA099}"/>
              </a:ext>
            </a:extLst>
          </p:cNvPr>
          <p:cNvSpPr txBox="1">
            <a:spLocks/>
          </p:cNvSpPr>
          <p:nvPr/>
        </p:nvSpPr>
        <p:spPr>
          <a:xfrm>
            <a:off x="271463" y="864000"/>
            <a:ext cx="8640000" cy="612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lIns="108000" tIns="72000" rIns="108000" bIns="72000" anchor="b"/>
          <a:lstStyle>
            <a:lvl1pPr defTabSz="685800" eaLnBrk="0" hangingPunct="0">
              <a:spcBef>
                <a:spcPct val="20000"/>
              </a:spcBef>
              <a:buChar char="•"/>
              <a:defRPr kumimoji="1" sz="3200">
                <a:solidFill>
                  <a:schemeClr val="tx1"/>
                </a:solidFill>
                <a:latin typeface="Times" charset="0"/>
                <a:ea typeface="Osaka" charset="-128"/>
              </a:defRPr>
            </a:lvl1pPr>
            <a:lvl2pPr marL="514350" indent="-171450" defTabSz="685800" eaLnBrk="0" hangingPunct="0">
              <a:spcBef>
                <a:spcPct val="20000"/>
              </a:spcBef>
              <a:buChar char="–"/>
              <a:defRPr kumimoji="1" sz="2800">
                <a:solidFill>
                  <a:schemeClr val="tx1"/>
                </a:solidFill>
                <a:latin typeface="Times" charset="0"/>
                <a:ea typeface="Osaka" charset="-128"/>
              </a:defRPr>
            </a:lvl2pPr>
            <a:lvl3pPr marL="857250" indent="-171450" defTabSz="685800" eaLnBrk="0" hangingPunct="0">
              <a:spcBef>
                <a:spcPct val="20000"/>
              </a:spcBef>
              <a:buChar char="•"/>
              <a:defRPr kumimoji="1" sz="2400">
                <a:solidFill>
                  <a:schemeClr val="tx1"/>
                </a:solidFill>
                <a:latin typeface="Times" charset="0"/>
                <a:ea typeface="Osaka" charset="-128"/>
              </a:defRPr>
            </a:lvl3pPr>
            <a:lvl4pPr marL="1200150" indent="-171450" defTabSz="685800" eaLnBrk="0" hangingPunct="0">
              <a:spcBef>
                <a:spcPct val="20000"/>
              </a:spcBef>
              <a:buChar char="–"/>
              <a:defRPr kumimoji="1" sz="2000">
                <a:solidFill>
                  <a:schemeClr val="tx1"/>
                </a:solidFill>
                <a:latin typeface="Times" charset="0"/>
                <a:ea typeface="Osaka" charset="-128"/>
              </a:defRPr>
            </a:lvl4pPr>
            <a:lvl5pPr marL="1543050" indent="-171450" defTabSz="685800" eaLnBrk="0" hangingPunct="0">
              <a:spcBef>
                <a:spcPct val="20000"/>
              </a:spcBef>
              <a:buChar char="»"/>
              <a:defRPr kumimoji="1" sz="2000">
                <a:solidFill>
                  <a:schemeClr val="tx1"/>
                </a:solidFill>
                <a:latin typeface="Times" charset="0"/>
                <a:ea typeface="Osaka" charset="-128"/>
              </a:defRPr>
            </a:lvl5pPr>
            <a:lvl6pPr marL="2000250" indent="-171450" defTabSz="685800" eaLnBrk="0" fontAlgn="base" hangingPunct="0">
              <a:spcBef>
                <a:spcPct val="20000"/>
              </a:spcBef>
              <a:spcAft>
                <a:spcPct val="0"/>
              </a:spcAft>
              <a:buChar char="»"/>
              <a:defRPr kumimoji="1" sz="2000">
                <a:solidFill>
                  <a:schemeClr val="tx1"/>
                </a:solidFill>
                <a:latin typeface="Times" charset="0"/>
                <a:ea typeface="Osaka" charset="-128"/>
              </a:defRPr>
            </a:lvl6pPr>
            <a:lvl7pPr marL="2457450" indent="-171450" defTabSz="685800" eaLnBrk="0" fontAlgn="base" hangingPunct="0">
              <a:spcBef>
                <a:spcPct val="20000"/>
              </a:spcBef>
              <a:spcAft>
                <a:spcPct val="0"/>
              </a:spcAft>
              <a:buChar char="»"/>
              <a:defRPr kumimoji="1" sz="2000">
                <a:solidFill>
                  <a:schemeClr val="tx1"/>
                </a:solidFill>
                <a:latin typeface="Times" charset="0"/>
                <a:ea typeface="Osaka" charset="-128"/>
              </a:defRPr>
            </a:lvl7pPr>
            <a:lvl8pPr marL="2914650" indent="-171450" defTabSz="685800" eaLnBrk="0" fontAlgn="base" hangingPunct="0">
              <a:spcBef>
                <a:spcPct val="20000"/>
              </a:spcBef>
              <a:spcAft>
                <a:spcPct val="0"/>
              </a:spcAft>
              <a:buChar char="»"/>
              <a:defRPr kumimoji="1" sz="2000">
                <a:solidFill>
                  <a:schemeClr val="tx1"/>
                </a:solidFill>
                <a:latin typeface="Times" charset="0"/>
                <a:ea typeface="Osaka" charset="-128"/>
              </a:defRPr>
            </a:lvl8pPr>
            <a:lvl9pPr marL="3371850" indent="-171450" defTabSz="685800" eaLnBrk="0" fontAlgn="base" hangingPunct="0">
              <a:spcBef>
                <a:spcPct val="20000"/>
              </a:spcBef>
              <a:spcAft>
                <a:spcPct val="0"/>
              </a:spcAft>
              <a:buChar char="»"/>
              <a:defRPr kumimoji="1" sz="2000">
                <a:solidFill>
                  <a:schemeClr val="tx1"/>
                </a:solidFill>
                <a:latin typeface="Times" charset="0"/>
                <a:ea typeface="Osaka" charset="-128"/>
              </a:defRPr>
            </a:lvl9pPr>
          </a:lstStyle>
          <a:p>
            <a:pPr marL="0" marR="0" lvl="0" indent="0" algn="ctr" defTabSz="685800" rtl="0" eaLnBrk="1" fontAlgn="auto" latinLnBrk="0" hangingPunct="1">
              <a:lnSpc>
                <a:spcPct val="90000"/>
              </a:lnSpc>
              <a:spcBef>
                <a:spcPts val="750"/>
              </a:spcBef>
              <a:spcAft>
                <a:spcPts val="0"/>
              </a:spcAft>
              <a:buClrTx/>
              <a:buSzTx/>
              <a:buFontTx/>
              <a:buNone/>
              <a:tabLst/>
              <a:defRPr/>
            </a:pPr>
            <a:r>
              <a:rPr kumimoji="1" lang="en-US" altLang="ja-JP" sz="28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mn-cs"/>
              </a:rPr>
              <a:t>―</a:t>
            </a:r>
            <a:r>
              <a:rPr kumimoji="1" lang="ja-JP" altLang="en-US" sz="28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mn-cs"/>
              </a:rPr>
              <a:t>病棟薬剤業務</a:t>
            </a:r>
            <a:r>
              <a:rPr kumimoji="1" lang="en-US" altLang="ja-JP" sz="28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mn-cs"/>
              </a:rPr>
              <a:t>―</a:t>
            </a:r>
            <a:endParaRPr kumimoji="1" lang="en-US" altLang="ja-JP" sz="10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mn-cs"/>
            </a:endParaRPr>
          </a:p>
        </p:txBody>
      </p:sp>
      <p:pic>
        <p:nvPicPr>
          <p:cNvPr id="22" name="Picture 8" descr="pa9">
            <a:extLst>
              <a:ext uri="{FF2B5EF4-FFF2-40B4-BE49-F238E27FC236}">
                <a16:creationId xmlns:a16="http://schemas.microsoft.com/office/drawing/2014/main" id="{E224DBD2-E74E-4834-9923-0AAC314833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54974" y="3598528"/>
            <a:ext cx="1836878" cy="1469502"/>
          </a:xfrm>
          <a:prstGeom prst="rect">
            <a:avLst/>
          </a:prstGeom>
          <a:noFill/>
          <a:extLst>
            <a:ext uri="{909E8E84-426E-40DD-AFC4-6F175D3DCCD1}">
              <a14:hiddenFill xmlns:a14="http://schemas.microsoft.com/office/drawing/2010/main">
                <a:solidFill>
                  <a:srgbClr val="FFFFFF"/>
                </a:solidFill>
              </a14:hiddenFill>
            </a:ext>
          </a:extLst>
        </p:spPr>
      </p:pic>
      <p:sp>
        <p:nvSpPr>
          <p:cNvPr id="19" name="角丸四角形吹き出し 18">
            <a:extLst>
              <a:ext uri="{FF2B5EF4-FFF2-40B4-BE49-F238E27FC236}">
                <a16:creationId xmlns:a16="http://schemas.microsoft.com/office/drawing/2014/main" id="{4757FB8B-8185-49C1-A75D-248104AEA873}"/>
              </a:ext>
            </a:extLst>
          </p:cNvPr>
          <p:cNvSpPr/>
          <p:nvPr/>
        </p:nvSpPr>
        <p:spPr>
          <a:xfrm>
            <a:off x="2435747" y="3370688"/>
            <a:ext cx="1590675" cy="646112"/>
          </a:xfrm>
          <a:prstGeom prst="wedgeRoundRectCallout">
            <a:avLst>
              <a:gd name="adj1" fmla="val -65367"/>
              <a:gd name="adj2" fmla="val 27379"/>
              <a:gd name="adj3" fmla="val 16667"/>
            </a:avLst>
          </a:prstGeom>
          <a:ln/>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○○の症状はありませんか？</a:t>
            </a:r>
          </a:p>
        </p:txBody>
      </p:sp>
      <p:sp>
        <p:nvSpPr>
          <p:cNvPr id="29" name="角丸四角形吹き出し 28">
            <a:extLst>
              <a:ext uri="{FF2B5EF4-FFF2-40B4-BE49-F238E27FC236}">
                <a16:creationId xmlns:a16="http://schemas.microsoft.com/office/drawing/2014/main" id="{9FEE066B-1F30-4DE2-8C4D-592149B4D3CF}"/>
              </a:ext>
            </a:extLst>
          </p:cNvPr>
          <p:cNvSpPr/>
          <p:nvPr/>
        </p:nvSpPr>
        <p:spPr>
          <a:xfrm>
            <a:off x="2453210" y="4431138"/>
            <a:ext cx="1885950" cy="646112"/>
          </a:xfrm>
          <a:prstGeom prst="wedgeRoundRectCallout">
            <a:avLst>
              <a:gd name="adj1" fmla="val -61412"/>
              <a:gd name="adj2" fmla="val -51712"/>
              <a:gd name="adj3" fmla="val 16667"/>
            </a:avLst>
          </a:prstGeom>
          <a:ln/>
        </p:spPr>
        <p:style>
          <a:lnRef idx="2">
            <a:schemeClr val="accent1"/>
          </a:lnRef>
          <a:fillRef idx="1">
            <a:schemeClr val="lt1"/>
          </a:fillRef>
          <a:effectRef idx="0">
            <a:schemeClr val="accent1"/>
          </a:effectRef>
          <a:fontRef idx="minor">
            <a:schemeClr val="dk1"/>
          </a:fontRef>
        </p:style>
        <p:txBody>
          <a:bodyPr anchor="ctr"/>
          <a:lstStyle/>
          <a:p>
            <a:pPr marL="87313" marR="0" lvl="0" indent="-87313"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3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重要な特定されたリスク（リスト）</a:t>
            </a:r>
            <a:endParaRPr kumimoji="1" lang="en-US" altLang="ja-JP" sz="13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87313" marR="0" lvl="0" indent="-87313"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3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患者さん向け資材</a:t>
            </a:r>
          </a:p>
        </p:txBody>
      </p:sp>
      <p:pic>
        <p:nvPicPr>
          <p:cNvPr id="4098" name="Picture 2" descr="mep59">
            <a:extLst>
              <a:ext uri="{FF2B5EF4-FFF2-40B4-BE49-F238E27FC236}">
                <a16:creationId xmlns:a16="http://schemas.microsoft.com/office/drawing/2014/main" id="{C1F82F2E-1991-4E1E-8101-041243B65FF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356" b="98730" l="1479" r="95749">
                        <a14:foregroundMark x1="30684" y1="4537" x2="44353" y2="11141"/>
                        <a14:foregroundMark x1="17190" y1="68603" x2="43253" y2="94011"/>
                        <a14:foregroundMark x1="65989" y1="75318" x2="76895" y2="31942"/>
                        <a14:foregroundMark x1="76895" y1="31942" x2="75601" y2="23230"/>
                        <a14:foregroundMark x1="75601" y1="22142" x2="81701" y2="65699"/>
                        <a14:foregroundMark x1="86691" y1="42468" x2="82625" y2="79673"/>
                        <a14:foregroundMark x1="87616" y1="63521" x2="86691" y2="92559"/>
                        <a14:foregroundMark x1="89649" y1="50272" x2="80407" y2="91470"/>
                        <a14:foregroundMark x1="92237" y1="50272" x2="88725" y2="90018"/>
                        <a14:foregroundMark x1="80591" y1="95463" x2="66913" y2="89474"/>
                        <a14:foregroundMark x1="42514" y1="39746" x2="47135" y2="39383"/>
                        <a14:foregroundMark x1="29177" y1="24364" x2="26248" y2="59165"/>
                        <a14:foregroundMark x1="29945" y1="15245" x2="29695" y2="18211"/>
                        <a14:foregroundMark x1="38262" y1="29038" x2="45656" y2="58076"/>
                        <a14:foregroundMark x1="51262" y1="49167" x2="63771" y2="79673"/>
                        <a14:foregroundMark x1="46580" y1="37750" x2="51235" y2="49101"/>
                        <a14:foregroundMark x1="63771" y1="79673" x2="76895" y2="75136"/>
                        <a14:foregroundMark x1="93715" y1="54083" x2="91682" y2="69691"/>
                        <a14:foregroundMark x1="86506" y1="96733" x2="68946" y2="97096"/>
                        <a14:foregroundMark x1="96303" y1="57895" x2="93900" y2="68058"/>
                        <a14:foregroundMark x1="73383" y1="35027" x2="73752" y2="20327"/>
                        <a14:foregroundMark x1="79852" y1="19419" x2="73013" y2="36116"/>
                        <a14:foregroundMark x1="82625" y1="24864" x2="76525" y2="35027"/>
                        <a14:foregroundMark x1="70240" y1="38475" x2="68577" y2="36661"/>
                        <a14:foregroundMark x1="51571" y1="80218" x2="36599" y2="95826"/>
                        <a14:foregroundMark x1="11275" y1="71506" x2="11460" y2="93466"/>
                        <a14:foregroundMark x1="21996" y1="92740" x2="58410" y2="90018"/>
                        <a14:foregroundMark x1="50832" y1="72232" x2="38447" y2="98730"/>
                        <a14:foregroundMark x1="5730" y1="67695" x2="7024" y2="98911"/>
                        <a14:foregroundMark x1="13124" y1="65699" x2="60074" y2="56987"/>
                        <a14:foregroundMark x1="57116" y1="60617" x2="18669" y2="71869"/>
                        <a14:foregroundMark x1="16636" y1="63339" x2="42514" y2="77314"/>
                        <a14:foregroundMark x1="37153" y1="58258" x2="45656" y2="72051"/>
                        <a14:foregroundMark x1="63771" y1="55717" x2="14787" y2="71143"/>
                        <a14:foregroundMark x1="14787" y1="71143" x2="29575" y2="31397"/>
                        <a14:foregroundMark x1="29575" y1="31397" x2="31978" y2="31397"/>
                        <a14:foregroundMark x1="39187" y1="31397" x2="57486" y2="62250"/>
                        <a14:foregroundMark x1="53502" y1="45603" x2="43438" y2="30309"/>
                        <a14:foregroundMark x1="58965" y1="53902" x2="56470" y2="50110"/>
                        <a14:foregroundMark x1="45287" y1="28675" x2="47320" y2="36116"/>
                        <a14:foregroundMark x1="39926" y1="7260" x2="33087" y2="30490"/>
                        <a14:foregroundMark x1="32794" y1="22504" x2="32902" y2="23412"/>
                        <a14:foregroundMark x1="32312" y1="18462" x2="32480" y2="19870"/>
                        <a14:foregroundMark x1="31238" y1="9437" x2="32244" y2="17887"/>
                        <a14:foregroundMark x1="38632" y1="21234" x2="40665" y2="29583"/>
                        <a14:foregroundMark x1="40296" y1="27042" x2="46396" y2="31579"/>
                        <a14:foregroundMark x1="28835" y1="26134" x2="22551" y2="57895"/>
                        <a14:foregroundMark x1="22366" y1="37024" x2="16266" y2="58439"/>
                        <a14:foregroundMark x1="17745" y1="50817" x2="21996" y2="30853"/>
                        <a14:foregroundMark x1="21996" y1="30853" x2="29020" y2="32849"/>
                        <a14:foregroundMark x1="27542" y1="27042" x2="19409" y2="29764"/>
                        <a14:foregroundMark x1="31238" y1="60436" x2="34196" y2="35390"/>
                        <a14:foregroundMark x1="30869" y1="37024" x2="38262" y2="49365"/>
                        <a14:foregroundMark x1="41959" y1="35209" x2="34750" y2="56443"/>
                        <a14:foregroundMark x1="39926" y1="38475" x2="35120" y2="43920"/>
                        <a14:foregroundMark x1="38817" y1="52995" x2="45287" y2="59710"/>
                        <a14:foregroundMark x1="47135" y1="48457" x2="47874" y2="61887"/>
                        <a14:foregroundMark x1="40665" y1="49002" x2="44732" y2="58984"/>
                        <a14:foregroundMark x1="50832" y1="55717" x2="56007" y2="54809"/>
                        <a14:foregroundMark x1="52810" y1="50313" x2="55083" y2="58621"/>
                        <a14:foregroundMark x1="52441" y1="48965" x2="52776" y2="50188"/>
                        <a14:foregroundMark x1="59704" y1="59710" x2="64695" y2="60799"/>
                        <a14:foregroundMark x1="35860" y1="68421" x2="46396" y2="68058"/>
                        <a14:foregroundMark x1="14418" y1="66425" x2="7579" y2="65699"/>
                        <a14:foregroundMark x1="6285" y1="64247" x2="20333" y2="62069"/>
                        <a14:foregroundMark x1="31054" y1="18693" x2="30684" y2="22868"/>
                        <a14:foregroundMark x1="36969" y1="30490" x2="36599" y2="44465"/>
                        <a14:foregroundMark x1="75231" y1="15971" x2="86322" y2="22868"/>
                        <a14:foregroundMark x1="74307" y1="15064" x2="84712" y2="19739"/>
                        <a14:foregroundMark x1="1664" y1="64247" x2="1479" y2="68421"/>
                        <a14:foregroundMark x1="4621" y1="63702" x2="19224" y2="60617"/>
                        <a14:foregroundMark x1="59704" y1="54628" x2="67652" y2="53176"/>
                        <a14:foregroundMark x1="83549" y1="23956" x2="86691" y2="25227"/>
                        <a14:foregroundMark x1="70531" y1="16511" x2="68314" y2="17171"/>
                        <a14:foregroundMark x1="71430" y1="16244" x2="70925" y2="16394"/>
                        <a14:foregroundMark x1="73567" y1="15608" x2="73255" y2="15701"/>
                        <a14:foregroundMark x1="65619" y1="33212" x2="70240" y2="33212"/>
                        <a14:foregroundMark x1="18669" y1="28857" x2="29390" y2="25590"/>
                        <a14:foregroundMark x1="40665" y1="26497" x2="46580" y2="29583"/>
                        <a14:foregroundMark x1="48614" y1="32486" x2="52495" y2="44465"/>
                        <a14:foregroundMark x1="20333" y1="28131" x2="24030" y2="27586"/>
                        <a14:foregroundMark x1="25508" y1="26134" x2="22736" y2="26860"/>
                        <a14:foregroundMark x1="46765" y1="29220" x2="48614" y2="32305"/>
                        <a14:foregroundMark x1="58780" y1="51724" x2="57486" y2="51361"/>
                        <a14:backgroundMark x1="52126" y1="9256" x2="49353" y2="19782"/>
                        <a14:backgroundMark x1="50832" y1="11797" x2="51941" y2="20871"/>
                        <a14:backgroundMark x1="47135" y1="10345" x2="48244" y2="13975"/>
                        <a14:backgroundMark x1="30276" y1="18627" x2="29205" y2="17786"/>
                        <a14:backgroundMark x1="27172" y1="22142" x2="27584" y2="22237"/>
                        <a14:backgroundMark x1="86322" y1="20690" x2="85582" y2="20871"/>
                        <a14:backgroundMark x1="84843" y1="19419" x2="84658" y2="19419"/>
                        <a14:backgroundMark x1="84843" y1="19238" x2="84843" y2="19601"/>
                        <a14:backgroundMark x1="74122" y1="14519" x2="74307" y2="14882"/>
                        <a14:backgroundMark x1="67468" y1="16878" x2="67837" y2="17060"/>
                        <a14:backgroundMark x1="73013" y1="15426" x2="71349" y2="16152"/>
                        <a14:backgroundMark x1="70795" y1="16152" x2="70240" y2="15971"/>
                        <a14:backgroundMark x1="68207" y1="17060" x2="66913" y2="17786"/>
                        <a14:backgroundMark x1="70240" y1="15971" x2="70425" y2="16334"/>
                        <a14:backgroundMark x1="56007" y1="50454" x2="54713" y2="46279"/>
                        <a14:backgroundMark x1="53789" y1="45554" x2="54344" y2="48639"/>
                        <a14:backgroundMark x1="55268" y1="48276" x2="56932" y2="49728"/>
                        <a14:backgroundMark x1="56192" y1="49909" x2="56377" y2="49909"/>
                        <a14:backgroundMark x1="57052" y1="50572" x2="56562" y2="50091"/>
                        <a14:backgroundMark x1="53974" y1="45191" x2="53235" y2="44102"/>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160322" y="4116200"/>
            <a:ext cx="1307925" cy="133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115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コンテンツ プレースホルダー 2">
            <a:extLst>
              <a:ext uri="{FF2B5EF4-FFF2-40B4-BE49-F238E27FC236}">
                <a16:creationId xmlns:a16="http://schemas.microsoft.com/office/drawing/2014/main" id="{662E9AD4-A3F2-45AD-B75A-4EFEEDCE4AF0}"/>
              </a:ext>
            </a:extLst>
          </p:cNvPr>
          <p:cNvSpPr txBox="1">
            <a:spLocks/>
          </p:cNvSpPr>
          <p:nvPr/>
        </p:nvSpPr>
        <p:spPr>
          <a:xfrm>
            <a:off x="271463" y="1409700"/>
            <a:ext cx="8621712" cy="5249008"/>
          </a:xfrm>
          <a:prstGeom prst="rect">
            <a:avLst/>
          </a:prstGeom>
          <a:noFill/>
          <a:ln/>
        </p:spPr>
        <p:style>
          <a:lnRef idx="2">
            <a:schemeClr val="accent4">
              <a:shade val="50000"/>
            </a:schemeClr>
          </a:lnRef>
          <a:fillRef idx="1">
            <a:schemeClr val="accent4"/>
          </a:fillRef>
          <a:effectRef idx="0">
            <a:schemeClr val="accent4"/>
          </a:effectRef>
          <a:fontRef idx="minor">
            <a:schemeClr val="lt1"/>
          </a:fontRef>
        </p:style>
        <p:txBody>
          <a:bodyPr lIns="108000" tIns="72000" rIns="108000" bIns="72000" anchor="b"/>
          <a:lstStyle>
            <a:lvl1pPr defTabSz="685800" eaLnBrk="0" hangingPunct="0">
              <a:spcBef>
                <a:spcPct val="20000"/>
              </a:spcBef>
              <a:buChar char="•"/>
              <a:defRPr kumimoji="1" sz="3200">
                <a:solidFill>
                  <a:schemeClr val="tx1"/>
                </a:solidFill>
                <a:latin typeface="Times" charset="0"/>
                <a:ea typeface="Osaka" charset="-128"/>
              </a:defRPr>
            </a:lvl1pPr>
            <a:lvl2pPr marL="514350" indent="-171450" defTabSz="685800" eaLnBrk="0" hangingPunct="0">
              <a:spcBef>
                <a:spcPct val="20000"/>
              </a:spcBef>
              <a:buChar char="–"/>
              <a:defRPr kumimoji="1" sz="2800">
                <a:solidFill>
                  <a:schemeClr val="tx1"/>
                </a:solidFill>
                <a:latin typeface="Times" charset="0"/>
                <a:ea typeface="Osaka" charset="-128"/>
              </a:defRPr>
            </a:lvl2pPr>
            <a:lvl3pPr marL="857250" indent="-171450" defTabSz="685800" eaLnBrk="0" hangingPunct="0">
              <a:spcBef>
                <a:spcPct val="20000"/>
              </a:spcBef>
              <a:buChar char="•"/>
              <a:defRPr kumimoji="1" sz="2400">
                <a:solidFill>
                  <a:schemeClr val="tx1"/>
                </a:solidFill>
                <a:latin typeface="Times" charset="0"/>
                <a:ea typeface="Osaka" charset="-128"/>
              </a:defRPr>
            </a:lvl3pPr>
            <a:lvl4pPr marL="1200150" indent="-171450" defTabSz="685800" eaLnBrk="0" hangingPunct="0">
              <a:spcBef>
                <a:spcPct val="20000"/>
              </a:spcBef>
              <a:buChar char="–"/>
              <a:defRPr kumimoji="1" sz="2000">
                <a:solidFill>
                  <a:schemeClr val="tx1"/>
                </a:solidFill>
                <a:latin typeface="Times" charset="0"/>
                <a:ea typeface="Osaka" charset="-128"/>
              </a:defRPr>
            </a:lvl4pPr>
            <a:lvl5pPr marL="1543050" indent="-171450" defTabSz="685800" eaLnBrk="0" hangingPunct="0">
              <a:spcBef>
                <a:spcPct val="20000"/>
              </a:spcBef>
              <a:buChar char="»"/>
              <a:defRPr kumimoji="1" sz="2000">
                <a:solidFill>
                  <a:schemeClr val="tx1"/>
                </a:solidFill>
                <a:latin typeface="Times" charset="0"/>
                <a:ea typeface="Osaka" charset="-128"/>
              </a:defRPr>
            </a:lvl5pPr>
            <a:lvl6pPr marL="2000250" indent="-171450" defTabSz="685800" eaLnBrk="0" fontAlgn="base" hangingPunct="0">
              <a:spcBef>
                <a:spcPct val="20000"/>
              </a:spcBef>
              <a:spcAft>
                <a:spcPct val="0"/>
              </a:spcAft>
              <a:buChar char="»"/>
              <a:defRPr kumimoji="1" sz="2000">
                <a:solidFill>
                  <a:schemeClr val="tx1"/>
                </a:solidFill>
                <a:latin typeface="Times" charset="0"/>
                <a:ea typeface="Osaka" charset="-128"/>
              </a:defRPr>
            </a:lvl6pPr>
            <a:lvl7pPr marL="2457450" indent="-171450" defTabSz="685800" eaLnBrk="0" fontAlgn="base" hangingPunct="0">
              <a:spcBef>
                <a:spcPct val="20000"/>
              </a:spcBef>
              <a:spcAft>
                <a:spcPct val="0"/>
              </a:spcAft>
              <a:buChar char="»"/>
              <a:defRPr kumimoji="1" sz="2000">
                <a:solidFill>
                  <a:schemeClr val="tx1"/>
                </a:solidFill>
                <a:latin typeface="Times" charset="0"/>
                <a:ea typeface="Osaka" charset="-128"/>
              </a:defRPr>
            </a:lvl7pPr>
            <a:lvl8pPr marL="2914650" indent="-171450" defTabSz="685800" eaLnBrk="0" fontAlgn="base" hangingPunct="0">
              <a:spcBef>
                <a:spcPct val="20000"/>
              </a:spcBef>
              <a:spcAft>
                <a:spcPct val="0"/>
              </a:spcAft>
              <a:buChar char="»"/>
              <a:defRPr kumimoji="1" sz="2000">
                <a:solidFill>
                  <a:schemeClr val="tx1"/>
                </a:solidFill>
                <a:latin typeface="Times" charset="0"/>
                <a:ea typeface="Osaka" charset="-128"/>
              </a:defRPr>
            </a:lvl8pPr>
            <a:lvl9pPr marL="3371850" indent="-171450" defTabSz="685800" eaLnBrk="0" fontAlgn="base" hangingPunct="0">
              <a:spcBef>
                <a:spcPct val="20000"/>
              </a:spcBef>
              <a:spcAft>
                <a:spcPct val="0"/>
              </a:spcAft>
              <a:buChar char="»"/>
              <a:defRPr kumimoji="1" sz="2000">
                <a:solidFill>
                  <a:schemeClr val="tx1"/>
                </a:solidFill>
                <a:latin typeface="Times" charset="0"/>
                <a:ea typeface="Osaka" charset="-128"/>
              </a:defRPr>
            </a:lvl9pPr>
          </a:lstStyle>
          <a:p>
            <a:pPr marL="0" marR="0" lvl="0" indent="0" algn="ctr" defTabSz="685800" rtl="0" eaLnBrk="1" fontAlgn="auto" latinLnBrk="0" hangingPunct="1">
              <a:lnSpc>
                <a:spcPct val="90000"/>
              </a:lnSpc>
              <a:spcBef>
                <a:spcPts val="750"/>
              </a:spcBef>
              <a:spcAft>
                <a:spcPts val="0"/>
              </a:spcAft>
              <a:buClrTx/>
              <a:buSzTx/>
              <a:buFontTx/>
              <a:buNone/>
              <a:tabLst/>
              <a:defRPr/>
            </a:pPr>
            <a:r>
              <a:rPr kumimoji="1" lang="en-US" altLang="ja-JP" sz="28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mn-cs"/>
              </a:rPr>
              <a:t>―</a:t>
            </a:r>
            <a:endParaRPr kumimoji="1" lang="en-US" altLang="ja-JP" sz="10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mn-cs"/>
            </a:endParaRPr>
          </a:p>
        </p:txBody>
      </p:sp>
      <p:sp>
        <p:nvSpPr>
          <p:cNvPr id="9223" name="テキスト ボックス 25">
            <a:extLst>
              <a:ext uri="{FF2B5EF4-FFF2-40B4-BE49-F238E27FC236}">
                <a16:creationId xmlns:a16="http://schemas.microsoft.com/office/drawing/2014/main" id="{DAEB4C8F-6584-4B45-87BF-A80F5B172852}"/>
              </a:ext>
            </a:extLst>
          </p:cNvPr>
          <p:cNvSpPr txBox="1">
            <a:spLocks noChangeArrowheads="1"/>
          </p:cNvSpPr>
          <p:nvPr/>
        </p:nvSpPr>
        <p:spPr bwMode="auto">
          <a:xfrm>
            <a:off x="396000" y="2016000"/>
            <a:ext cx="8316000" cy="1031689"/>
          </a:xfrm>
          <a:prstGeom prst="rect">
            <a:avLst/>
          </a:prstGeom>
          <a:solidFill>
            <a:schemeClr val="bg1"/>
          </a:solidFill>
          <a:ln w="9525">
            <a:solidFill>
              <a:schemeClr val="accent1"/>
            </a:solidFill>
            <a:miter lim="800000"/>
            <a:headEnd/>
            <a:tailEnd/>
          </a:ln>
        </p:spPr>
        <p:txBody>
          <a:bodyPr tIns="108000" bIns="108000"/>
          <a:lstStyle>
            <a:lvl1pPr marL="342900" indent="-342900" eaLnBrk="0" hangingPunct="0">
              <a:spcBef>
                <a:spcPct val="20000"/>
              </a:spcBef>
              <a:buChar char="•"/>
              <a:defRPr kumimoji="1" sz="3200">
                <a:solidFill>
                  <a:schemeClr val="tx1"/>
                </a:solidFill>
                <a:latin typeface="Times" panose="02020603050405020304" pitchFamily="18" charset="0"/>
                <a:ea typeface="Osaka" charset="-128"/>
              </a:defRPr>
            </a:lvl1pPr>
            <a:lvl2pPr marL="285750" indent="-285750" eaLnBrk="0" hangingPunct="0">
              <a:spcBef>
                <a:spcPct val="20000"/>
              </a:spcBef>
              <a:buChar char="–"/>
              <a:defRPr kumimoji="1" sz="2800">
                <a:solidFill>
                  <a:schemeClr val="tx1"/>
                </a:solidFill>
                <a:latin typeface="Times" panose="02020603050405020304" pitchFamily="18" charset="0"/>
                <a:ea typeface="Osaka" charset="-128"/>
              </a:defRPr>
            </a:lvl2pPr>
            <a:lvl3pPr marL="1143000" indent="-228600" eaLnBrk="0" hangingPunct="0">
              <a:spcBef>
                <a:spcPct val="20000"/>
              </a:spcBef>
              <a:buChar char="•"/>
              <a:defRPr kumimoji="1" sz="2400">
                <a:solidFill>
                  <a:schemeClr val="tx1"/>
                </a:solidFill>
                <a:latin typeface="Times" panose="02020603050405020304" pitchFamily="18" charset="0"/>
                <a:ea typeface="Osaka" charset="-128"/>
              </a:defRPr>
            </a:lvl3pPr>
            <a:lvl4pPr marL="1600200" indent="-228600" eaLnBrk="0" hangingPunct="0">
              <a:spcBef>
                <a:spcPct val="20000"/>
              </a:spcBef>
              <a:buChar char="–"/>
              <a:defRPr kumimoji="1" sz="2000">
                <a:solidFill>
                  <a:schemeClr val="tx1"/>
                </a:solidFill>
                <a:latin typeface="Times" panose="02020603050405020304" pitchFamily="18" charset="0"/>
                <a:ea typeface="Osaka" charset="-128"/>
              </a:defRPr>
            </a:lvl4pPr>
            <a:lvl5pPr marL="2057400" indent="-228600" eaLnBrk="0" hangingPunct="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285750" marR="0" lvl="1" indent="-285750" algn="l"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患者向け資材を服薬指導に利用</a:t>
            </a:r>
            <a:endParaRPr kumimoji="1" lang="en-US" altLang="ja-JP" sz="2000" b="1" i="0" u="none" strike="noStrike" kern="1200" cap="none" spc="0" normalizeH="0" baseline="3000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285750" marR="0" lvl="1" indent="-285750" algn="l"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医療従事者向け資材を薬剤部や他の医療従事者への情報共有･提供に利用</a:t>
            </a:r>
          </a:p>
        </p:txBody>
      </p:sp>
      <p:sp>
        <p:nvSpPr>
          <p:cNvPr id="6" name="正方形/長方形 5">
            <a:extLst>
              <a:ext uri="{FF2B5EF4-FFF2-40B4-BE49-F238E27FC236}">
                <a16:creationId xmlns:a16="http://schemas.microsoft.com/office/drawing/2014/main" id="{71B49E15-ED8B-4F2A-ABEE-A7DD472AE376}"/>
              </a:ext>
            </a:extLst>
          </p:cNvPr>
          <p:cNvSpPr/>
          <p:nvPr/>
        </p:nvSpPr>
        <p:spPr>
          <a:xfrm>
            <a:off x="396000" y="1548000"/>
            <a:ext cx="8316000" cy="468312"/>
          </a:xfrm>
          <a:prstGeom prst="rect">
            <a:avLst/>
          </a:prstGeom>
          <a:solidFill>
            <a:srgbClr val="FFEFFF"/>
          </a:solidFill>
          <a:ln>
            <a:solidFill>
              <a:schemeClr val="accent2">
                <a:lumMod val="75000"/>
              </a:schemeClr>
            </a:solidFill>
          </a:ln>
        </p:spPr>
        <p:style>
          <a:lnRef idx="1">
            <a:schemeClr val="accent4"/>
          </a:lnRef>
          <a:fillRef idx="2">
            <a:schemeClr val="accent4"/>
          </a:fillRef>
          <a:effectRef idx="1">
            <a:schemeClr val="accent4"/>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　</a:t>
            </a:r>
            <a:r>
              <a:rPr kumimoji="1" lang="ja-JP" altLang="en-US"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資材（患者向け･医療従事者向け）を利用した情報提供</a:t>
            </a:r>
          </a:p>
        </p:txBody>
      </p:sp>
      <p:sp>
        <p:nvSpPr>
          <p:cNvPr id="15" name="タイトル 1">
            <a:extLst>
              <a:ext uri="{FF2B5EF4-FFF2-40B4-BE49-F238E27FC236}">
                <a16:creationId xmlns:a16="http://schemas.microsoft.com/office/drawing/2014/main" id="{1B1A284E-6221-4724-930F-EDFCC85BBA1A}"/>
              </a:ext>
            </a:extLst>
          </p:cNvPr>
          <p:cNvSpPr txBox="1">
            <a:spLocks/>
          </p:cNvSpPr>
          <p:nvPr/>
        </p:nvSpPr>
        <p:spPr bwMode="auto">
          <a:xfrm>
            <a:off x="432000" y="360000"/>
            <a:ext cx="7920000" cy="576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kumimoji="1" sz="3200" kern="1200">
                <a:solidFill>
                  <a:schemeClr val="tx1"/>
                </a:solidFill>
                <a:latin typeface="メイリオ" pitchFamily="50" charset="-128"/>
                <a:ea typeface="メイリオ" pitchFamily="50" charset="-128"/>
                <a:cs typeface="+mj-cs"/>
              </a:defRPr>
            </a:lvl1pPr>
            <a:lvl2pPr algn="l" rtl="0" fontAlgn="base">
              <a:spcBef>
                <a:spcPct val="0"/>
              </a:spcBef>
              <a:spcAft>
                <a:spcPct val="0"/>
              </a:spcAft>
              <a:defRPr kumimoji="1" sz="3200">
                <a:solidFill>
                  <a:schemeClr val="tx1"/>
                </a:solidFill>
                <a:latin typeface="Calibri" pitchFamily="34" charset="0"/>
                <a:ea typeface="ＭＳ Ｐゴシック" charset="-128"/>
              </a:defRPr>
            </a:lvl2pPr>
            <a:lvl3pPr algn="l" rtl="0" fontAlgn="base">
              <a:spcBef>
                <a:spcPct val="0"/>
              </a:spcBef>
              <a:spcAft>
                <a:spcPct val="0"/>
              </a:spcAft>
              <a:defRPr kumimoji="1" sz="3200">
                <a:solidFill>
                  <a:schemeClr val="tx1"/>
                </a:solidFill>
                <a:latin typeface="Calibri" pitchFamily="34" charset="0"/>
                <a:ea typeface="ＭＳ Ｐゴシック" charset="-128"/>
              </a:defRPr>
            </a:lvl3pPr>
            <a:lvl4pPr algn="l" rtl="0" fontAlgn="base">
              <a:spcBef>
                <a:spcPct val="0"/>
              </a:spcBef>
              <a:spcAft>
                <a:spcPct val="0"/>
              </a:spcAft>
              <a:defRPr kumimoji="1" sz="3200">
                <a:solidFill>
                  <a:schemeClr val="tx1"/>
                </a:solidFill>
                <a:latin typeface="Calibri" pitchFamily="34" charset="0"/>
                <a:ea typeface="ＭＳ Ｐゴシック" charset="-128"/>
              </a:defRPr>
            </a:lvl4pPr>
            <a:lvl5pPr algn="l" rtl="0" fontAlgn="base">
              <a:spcBef>
                <a:spcPct val="0"/>
              </a:spcBef>
              <a:spcAft>
                <a:spcPct val="0"/>
              </a:spcAft>
              <a:defRPr kumimoji="1" sz="3200">
                <a:solidFill>
                  <a:schemeClr val="tx1"/>
                </a:solidFill>
                <a:latin typeface="Calibri" pitchFamily="34" charset="0"/>
                <a:ea typeface="ＭＳ Ｐゴシック" charset="-128"/>
              </a:defRPr>
            </a:lvl5pPr>
            <a:lvl6pPr marL="457200" algn="l" rtl="0" fontAlgn="base">
              <a:spcBef>
                <a:spcPct val="0"/>
              </a:spcBef>
              <a:spcAft>
                <a:spcPct val="0"/>
              </a:spcAft>
              <a:defRPr kumimoji="1" sz="3200">
                <a:solidFill>
                  <a:schemeClr val="tx1"/>
                </a:solidFill>
                <a:latin typeface="Calibri" pitchFamily="34" charset="0"/>
                <a:ea typeface="ＭＳ Ｐゴシック" charset="-128"/>
              </a:defRPr>
            </a:lvl6pPr>
            <a:lvl7pPr marL="914400" algn="l" rtl="0" fontAlgn="base">
              <a:spcBef>
                <a:spcPct val="0"/>
              </a:spcBef>
              <a:spcAft>
                <a:spcPct val="0"/>
              </a:spcAft>
              <a:defRPr kumimoji="1" sz="3200">
                <a:solidFill>
                  <a:schemeClr val="tx1"/>
                </a:solidFill>
                <a:latin typeface="Calibri" pitchFamily="34" charset="0"/>
                <a:ea typeface="ＭＳ Ｐゴシック" charset="-128"/>
              </a:defRPr>
            </a:lvl7pPr>
            <a:lvl8pPr marL="1371600" algn="l" rtl="0" fontAlgn="base">
              <a:spcBef>
                <a:spcPct val="0"/>
              </a:spcBef>
              <a:spcAft>
                <a:spcPct val="0"/>
              </a:spcAft>
              <a:defRPr kumimoji="1" sz="3200">
                <a:solidFill>
                  <a:schemeClr val="tx1"/>
                </a:solidFill>
                <a:latin typeface="Calibri" pitchFamily="34" charset="0"/>
                <a:ea typeface="ＭＳ Ｐゴシック" charset="-128"/>
              </a:defRPr>
            </a:lvl8pPr>
            <a:lvl9pPr marL="1828800" algn="l" rtl="0" fontAlgn="base">
              <a:spcBef>
                <a:spcPct val="0"/>
              </a:spcBef>
              <a:spcAft>
                <a:spcPct val="0"/>
              </a:spcAft>
              <a:defRPr kumimoji="1" sz="3200">
                <a:solidFill>
                  <a:schemeClr val="tx1"/>
                </a:solidFill>
                <a:latin typeface="Calibri" pitchFamily="34"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32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j-cs"/>
              </a:rPr>
              <a:t>RMP</a:t>
            </a:r>
            <a:r>
              <a:rPr kumimoji="1" lang="ja-JP" altLang="en-US" sz="32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j-cs"/>
              </a:rPr>
              <a:t>の活用事例（</a:t>
            </a:r>
            <a:r>
              <a:rPr kumimoji="1" lang="en-US" altLang="ja-JP" sz="32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j-cs"/>
              </a:rPr>
              <a:t>3</a:t>
            </a:r>
            <a:r>
              <a:rPr kumimoji="1" lang="ja-JP" altLang="en-US" sz="32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j-cs"/>
              </a:rPr>
              <a:t>）</a:t>
            </a:r>
          </a:p>
        </p:txBody>
      </p:sp>
      <p:sp>
        <p:nvSpPr>
          <p:cNvPr id="50" name="コンテンツ プレースホルダー 2">
            <a:extLst>
              <a:ext uri="{FF2B5EF4-FFF2-40B4-BE49-F238E27FC236}">
                <a16:creationId xmlns:a16="http://schemas.microsoft.com/office/drawing/2014/main" id="{B98BA4C8-72E5-4C39-96BB-1872C65FA099}"/>
              </a:ext>
            </a:extLst>
          </p:cNvPr>
          <p:cNvSpPr txBox="1">
            <a:spLocks/>
          </p:cNvSpPr>
          <p:nvPr/>
        </p:nvSpPr>
        <p:spPr>
          <a:xfrm>
            <a:off x="271463" y="864000"/>
            <a:ext cx="8640000" cy="612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lIns="108000" tIns="72000" rIns="108000" bIns="72000" anchor="b"/>
          <a:lstStyle>
            <a:lvl1pPr defTabSz="685800" eaLnBrk="0" hangingPunct="0">
              <a:spcBef>
                <a:spcPct val="20000"/>
              </a:spcBef>
              <a:buChar char="•"/>
              <a:defRPr kumimoji="1" sz="3200">
                <a:solidFill>
                  <a:schemeClr val="tx1"/>
                </a:solidFill>
                <a:latin typeface="Times" charset="0"/>
                <a:ea typeface="Osaka" charset="-128"/>
              </a:defRPr>
            </a:lvl1pPr>
            <a:lvl2pPr marL="514350" indent="-171450" defTabSz="685800" eaLnBrk="0" hangingPunct="0">
              <a:spcBef>
                <a:spcPct val="20000"/>
              </a:spcBef>
              <a:buChar char="–"/>
              <a:defRPr kumimoji="1" sz="2800">
                <a:solidFill>
                  <a:schemeClr val="tx1"/>
                </a:solidFill>
                <a:latin typeface="Times" charset="0"/>
                <a:ea typeface="Osaka" charset="-128"/>
              </a:defRPr>
            </a:lvl2pPr>
            <a:lvl3pPr marL="857250" indent="-171450" defTabSz="685800" eaLnBrk="0" hangingPunct="0">
              <a:spcBef>
                <a:spcPct val="20000"/>
              </a:spcBef>
              <a:buChar char="•"/>
              <a:defRPr kumimoji="1" sz="2400">
                <a:solidFill>
                  <a:schemeClr val="tx1"/>
                </a:solidFill>
                <a:latin typeface="Times" charset="0"/>
                <a:ea typeface="Osaka" charset="-128"/>
              </a:defRPr>
            </a:lvl3pPr>
            <a:lvl4pPr marL="1200150" indent="-171450" defTabSz="685800" eaLnBrk="0" hangingPunct="0">
              <a:spcBef>
                <a:spcPct val="20000"/>
              </a:spcBef>
              <a:buChar char="–"/>
              <a:defRPr kumimoji="1" sz="2000">
                <a:solidFill>
                  <a:schemeClr val="tx1"/>
                </a:solidFill>
                <a:latin typeface="Times" charset="0"/>
                <a:ea typeface="Osaka" charset="-128"/>
              </a:defRPr>
            </a:lvl4pPr>
            <a:lvl5pPr marL="1543050" indent="-171450" defTabSz="685800" eaLnBrk="0" hangingPunct="0">
              <a:spcBef>
                <a:spcPct val="20000"/>
              </a:spcBef>
              <a:buChar char="»"/>
              <a:defRPr kumimoji="1" sz="2000">
                <a:solidFill>
                  <a:schemeClr val="tx1"/>
                </a:solidFill>
                <a:latin typeface="Times" charset="0"/>
                <a:ea typeface="Osaka" charset="-128"/>
              </a:defRPr>
            </a:lvl5pPr>
            <a:lvl6pPr marL="2000250" indent="-171450" defTabSz="685800" eaLnBrk="0" fontAlgn="base" hangingPunct="0">
              <a:spcBef>
                <a:spcPct val="20000"/>
              </a:spcBef>
              <a:spcAft>
                <a:spcPct val="0"/>
              </a:spcAft>
              <a:buChar char="»"/>
              <a:defRPr kumimoji="1" sz="2000">
                <a:solidFill>
                  <a:schemeClr val="tx1"/>
                </a:solidFill>
                <a:latin typeface="Times" charset="0"/>
                <a:ea typeface="Osaka" charset="-128"/>
              </a:defRPr>
            </a:lvl6pPr>
            <a:lvl7pPr marL="2457450" indent="-171450" defTabSz="685800" eaLnBrk="0" fontAlgn="base" hangingPunct="0">
              <a:spcBef>
                <a:spcPct val="20000"/>
              </a:spcBef>
              <a:spcAft>
                <a:spcPct val="0"/>
              </a:spcAft>
              <a:buChar char="»"/>
              <a:defRPr kumimoji="1" sz="2000">
                <a:solidFill>
                  <a:schemeClr val="tx1"/>
                </a:solidFill>
                <a:latin typeface="Times" charset="0"/>
                <a:ea typeface="Osaka" charset="-128"/>
              </a:defRPr>
            </a:lvl7pPr>
            <a:lvl8pPr marL="2914650" indent="-171450" defTabSz="685800" eaLnBrk="0" fontAlgn="base" hangingPunct="0">
              <a:spcBef>
                <a:spcPct val="20000"/>
              </a:spcBef>
              <a:spcAft>
                <a:spcPct val="0"/>
              </a:spcAft>
              <a:buChar char="»"/>
              <a:defRPr kumimoji="1" sz="2000">
                <a:solidFill>
                  <a:schemeClr val="tx1"/>
                </a:solidFill>
                <a:latin typeface="Times" charset="0"/>
                <a:ea typeface="Osaka" charset="-128"/>
              </a:defRPr>
            </a:lvl8pPr>
            <a:lvl9pPr marL="3371850" indent="-171450" defTabSz="685800" eaLnBrk="0" fontAlgn="base" hangingPunct="0">
              <a:spcBef>
                <a:spcPct val="20000"/>
              </a:spcBef>
              <a:spcAft>
                <a:spcPct val="0"/>
              </a:spcAft>
              <a:buChar char="»"/>
              <a:defRPr kumimoji="1" sz="2000">
                <a:solidFill>
                  <a:schemeClr val="tx1"/>
                </a:solidFill>
                <a:latin typeface="Times" charset="0"/>
                <a:ea typeface="Osaka" charset="-128"/>
              </a:defRPr>
            </a:lvl9pPr>
          </a:lstStyle>
          <a:p>
            <a:pPr marL="0" marR="0" lvl="0" indent="0" algn="ctr" defTabSz="685800" rtl="0" eaLnBrk="1" fontAlgn="auto" latinLnBrk="0" hangingPunct="1">
              <a:lnSpc>
                <a:spcPct val="90000"/>
              </a:lnSpc>
              <a:spcBef>
                <a:spcPts val="750"/>
              </a:spcBef>
              <a:spcAft>
                <a:spcPts val="0"/>
              </a:spcAft>
              <a:buClrTx/>
              <a:buSzTx/>
              <a:buFontTx/>
              <a:buNone/>
              <a:tabLst/>
              <a:defRPr/>
            </a:pPr>
            <a:r>
              <a:rPr kumimoji="1" lang="en-US" altLang="ja-JP" sz="28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mn-cs"/>
              </a:rPr>
              <a:t>―RMP</a:t>
            </a:r>
            <a:r>
              <a:rPr kumimoji="1" lang="ja-JP" altLang="en-US" sz="28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mn-cs"/>
              </a:rPr>
              <a:t>資材の活用</a:t>
            </a:r>
            <a:r>
              <a:rPr kumimoji="1" lang="en-US" altLang="ja-JP" sz="28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mn-cs"/>
              </a:rPr>
              <a:t>―</a:t>
            </a:r>
            <a:endParaRPr kumimoji="1" lang="en-US" altLang="ja-JP" sz="10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mn-cs"/>
            </a:endParaRPr>
          </a:p>
        </p:txBody>
      </p:sp>
      <p:pic>
        <p:nvPicPr>
          <p:cNvPr id="14" name="Picture 4" descr="mep51">
            <a:extLst>
              <a:ext uri="{FF2B5EF4-FFF2-40B4-BE49-F238E27FC236}">
                <a16:creationId xmlns:a16="http://schemas.microsoft.com/office/drawing/2014/main" id="{0C6F0049-29E3-4D99-8740-BADCC0598F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246" y="3235568"/>
            <a:ext cx="1488918" cy="187304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mep49">
            <a:extLst>
              <a:ext uri="{FF2B5EF4-FFF2-40B4-BE49-F238E27FC236}">
                <a16:creationId xmlns:a16="http://schemas.microsoft.com/office/drawing/2014/main" id="{A0949717-903D-48AD-A0A6-4826325B83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2423" y="3231079"/>
            <a:ext cx="1588478" cy="1940690"/>
          </a:xfrm>
          <a:prstGeom prst="rect">
            <a:avLst/>
          </a:prstGeom>
          <a:noFill/>
          <a:extLst>
            <a:ext uri="{909E8E84-426E-40DD-AFC4-6F175D3DCCD1}">
              <a14:hiddenFill xmlns:a14="http://schemas.microsoft.com/office/drawing/2010/main">
                <a:solidFill>
                  <a:srgbClr val="FFFFFF"/>
                </a:solidFill>
              </a14:hiddenFill>
            </a:ext>
          </a:extLst>
        </p:spPr>
      </p:pic>
      <p:sp>
        <p:nvSpPr>
          <p:cNvPr id="30" name="角丸四角形吹き出し 29">
            <a:extLst>
              <a:ext uri="{FF2B5EF4-FFF2-40B4-BE49-F238E27FC236}">
                <a16:creationId xmlns:a16="http://schemas.microsoft.com/office/drawing/2014/main" id="{34F0F517-463B-4A2B-B5F4-3FEDC7C74D4E}"/>
              </a:ext>
            </a:extLst>
          </p:cNvPr>
          <p:cNvSpPr/>
          <p:nvPr/>
        </p:nvSpPr>
        <p:spPr>
          <a:xfrm>
            <a:off x="4397128" y="3134208"/>
            <a:ext cx="2879725" cy="961603"/>
          </a:xfrm>
          <a:prstGeom prst="wedgeRoundRectCallout">
            <a:avLst>
              <a:gd name="adj1" fmla="val 44173"/>
              <a:gd name="adj2" fmla="val 67259"/>
              <a:gd name="adj3" fmla="val 16667"/>
            </a:avLst>
          </a:prstGeom>
          <a:ln/>
        </p:spPr>
        <p:style>
          <a:lnRef idx="2">
            <a:schemeClr val="accent1"/>
          </a:lnRef>
          <a:fillRef idx="1">
            <a:schemeClr val="lt1"/>
          </a:fillRef>
          <a:effectRef idx="0">
            <a:schemeClr val="accent1"/>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3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医療従事者向け資材</a:t>
            </a:r>
            <a:r>
              <a:rPr kumimoji="1" lang="en-US" altLang="ja-JP" sz="13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○○の注意すべきリスクは・・</a:t>
            </a:r>
            <a:endParaRPr kumimoji="1" lang="en-US" altLang="ja-JP" sz="13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処方時の留意点は・・</a:t>
            </a:r>
            <a:endParaRPr kumimoji="1" lang="en-US" altLang="ja-JP" sz="13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適正使用のために・・</a:t>
            </a:r>
            <a:endParaRPr kumimoji="1" lang="en-US" altLang="ja-JP" sz="13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5124" name="Picture 4" descr="pa2">
            <a:extLst>
              <a:ext uri="{FF2B5EF4-FFF2-40B4-BE49-F238E27FC236}">
                <a16:creationId xmlns:a16="http://schemas.microsoft.com/office/drawing/2014/main" id="{505FE1FF-7B93-4F83-986F-AFF2EB5940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4749" y="3928344"/>
            <a:ext cx="863634" cy="213391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pa3">
            <a:extLst>
              <a:ext uri="{FF2B5EF4-FFF2-40B4-BE49-F238E27FC236}">
                <a16:creationId xmlns:a16="http://schemas.microsoft.com/office/drawing/2014/main" id="{6BFC0CC2-7B42-46E5-949C-003850A9BE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8686" y="3928344"/>
            <a:ext cx="770686" cy="2133911"/>
          </a:xfrm>
          <a:prstGeom prst="rect">
            <a:avLst/>
          </a:prstGeom>
          <a:noFill/>
          <a:extLst>
            <a:ext uri="{909E8E84-426E-40DD-AFC4-6F175D3DCCD1}">
              <a14:hiddenFill xmlns:a14="http://schemas.microsoft.com/office/drawing/2010/main">
                <a:solidFill>
                  <a:srgbClr val="FFFFFF"/>
                </a:solidFill>
              </a14:hiddenFill>
            </a:ext>
          </a:extLst>
        </p:spPr>
      </p:pic>
      <p:sp>
        <p:nvSpPr>
          <p:cNvPr id="17" name="角丸四角形吹き出し 16">
            <a:extLst>
              <a:ext uri="{FF2B5EF4-FFF2-40B4-BE49-F238E27FC236}">
                <a16:creationId xmlns:a16="http://schemas.microsoft.com/office/drawing/2014/main" id="{44D40376-EA23-4D65-A65B-96FF36C5AC5C}"/>
              </a:ext>
            </a:extLst>
          </p:cNvPr>
          <p:cNvSpPr/>
          <p:nvPr/>
        </p:nvSpPr>
        <p:spPr>
          <a:xfrm>
            <a:off x="480646" y="5236934"/>
            <a:ext cx="8170985" cy="1325478"/>
          </a:xfrm>
          <a:prstGeom prst="wedgeRoundRectCallout">
            <a:avLst>
              <a:gd name="adj1" fmla="val -40400"/>
              <a:gd name="adj2" fmla="val -46162"/>
              <a:gd name="adj3" fmla="val 16667"/>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RMP</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の参照箇所　　→　</a:t>
            </a:r>
            <a:r>
              <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追加のリスク最小化活動</a:t>
            </a:r>
            <a:r>
              <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重要な特定されたリスクを最小化するために「患者向け資材」の利活用は有用であると期待されます</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「医療従事者向け資材」として適正使用ガイド等が作成されることがあり、</a:t>
            </a:r>
            <a:r>
              <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RMP</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本体と合わせて利活用が推奨されます</a:t>
            </a:r>
          </a:p>
        </p:txBody>
      </p:sp>
      <p:sp>
        <p:nvSpPr>
          <p:cNvPr id="29" name="角丸四角形吹き出し 28">
            <a:extLst>
              <a:ext uri="{FF2B5EF4-FFF2-40B4-BE49-F238E27FC236}">
                <a16:creationId xmlns:a16="http://schemas.microsoft.com/office/drawing/2014/main" id="{9FEE066B-1F30-4DE2-8C4D-592149B4D3CF}"/>
              </a:ext>
            </a:extLst>
          </p:cNvPr>
          <p:cNvSpPr/>
          <p:nvPr/>
        </p:nvSpPr>
        <p:spPr>
          <a:xfrm>
            <a:off x="1642242" y="3235569"/>
            <a:ext cx="2249819" cy="637441"/>
          </a:xfrm>
          <a:prstGeom prst="wedgeRoundRectCallout">
            <a:avLst>
              <a:gd name="adj1" fmla="val -50715"/>
              <a:gd name="adj2" fmla="val 80843"/>
              <a:gd name="adj3" fmla="val 16667"/>
            </a:avLst>
          </a:prstGeom>
          <a:ln/>
        </p:spPr>
        <p:style>
          <a:lnRef idx="2">
            <a:schemeClr val="accent1"/>
          </a:lnRef>
          <a:fillRef idx="1">
            <a:schemeClr val="lt1"/>
          </a:fillRef>
          <a:effectRef idx="0">
            <a:schemeClr val="accent1"/>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3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患者向け資材</a:t>
            </a:r>
            <a:r>
              <a:rPr kumimoji="1" lang="en-US" altLang="ja-JP" sz="13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気を付けるべき症状など</a:t>
            </a:r>
          </a:p>
        </p:txBody>
      </p:sp>
      <p:pic>
        <p:nvPicPr>
          <p:cNvPr id="20" name="Picture 8" descr="mep5">
            <a:extLst>
              <a:ext uri="{FF2B5EF4-FFF2-40B4-BE49-F238E27FC236}">
                <a16:creationId xmlns:a16="http://schemas.microsoft.com/office/drawing/2014/main" id="{1974A9F7-3C08-4BCA-8D50-2D7B2513D9F1}"/>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600" b="99600" l="10000" r="90000">
                        <a14:foregroundMark x1="54400" y1="7600" x2="48000" y2="1600"/>
                        <a14:foregroundMark x1="45000" y1="19800" x2="44400" y2="52800"/>
                        <a14:foregroundMark x1="61200" y1="24000" x2="55800" y2="41400"/>
                        <a14:foregroundMark x1="43800" y1="25200" x2="38200" y2="42800"/>
                        <a14:foregroundMark x1="32000" y1="60200" x2="27000" y2="90400"/>
                        <a14:foregroundMark x1="33400" y1="84000" x2="67600" y2="89600"/>
                        <a14:foregroundMark x1="78800" y1="75800" x2="15400" y2="98600"/>
                        <a14:foregroundMark x1="35400" y1="70600" x2="64000" y2="99600"/>
                        <a14:foregroundMark x1="68200" y1="58800" x2="69200" y2="95000"/>
                        <a14:foregroundMark x1="34000" y1="66400" x2="47800" y2="71200"/>
                        <a14:foregroundMark x1="56600" y1="70800" x2="59000" y2="86600"/>
                        <a14:foregroundMark x1="72000" y1="88200" x2="85200" y2="98600"/>
                        <a14:foregroundMark x1="59200" y1="54800" x2="60400" y2="76400"/>
                        <a14:foregroundMark x1="35400" y1="56200" x2="44600" y2="49000"/>
                        <a14:foregroundMark x1="60600" y1="42200" x2="60600" y2="42200"/>
                      </a14:backgroundRemoval>
                    </a14:imgEffect>
                  </a14:imgLayer>
                </a14:imgProps>
              </a:ext>
              <a:ext uri="{28A0092B-C50C-407E-A947-70E740481C1C}">
                <a14:useLocalDpi xmlns:a14="http://schemas.microsoft.com/office/drawing/2010/main" val="0"/>
              </a:ext>
            </a:extLst>
          </a:blip>
          <a:srcRect/>
          <a:stretch>
            <a:fillRect/>
          </a:stretch>
        </p:blipFill>
        <p:spPr bwMode="auto">
          <a:xfrm>
            <a:off x="5124253" y="4199684"/>
            <a:ext cx="975751" cy="97575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mep2">
            <a:extLst>
              <a:ext uri="{FF2B5EF4-FFF2-40B4-BE49-F238E27FC236}">
                <a16:creationId xmlns:a16="http://schemas.microsoft.com/office/drawing/2014/main" id="{955FD52E-D897-4BCA-9D27-3A8DD3F9993C}"/>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200" b="99800" l="3200" r="90000">
                        <a14:foregroundMark x1="41800" y1="5400" x2="66600" y2="5400"/>
                        <a14:foregroundMark x1="59000" y1="4800" x2="52000" y2="1400"/>
                        <a14:foregroundMark x1="40200" y1="31800" x2="57800" y2="34200"/>
                        <a14:foregroundMark x1="37400" y1="29200" x2="46400" y2="46200"/>
                        <a14:foregroundMark x1="52600" y1="62000" x2="3200" y2="99000"/>
                        <a14:foregroundMark x1="60400" y1="75600" x2="85400" y2="92200"/>
                        <a14:foregroundMark x1="50600" y1="74200" x2="38800" y2="97000"/>
                        <a14:foregroundMark x1="27600" y1="68400" x2="38200" y2="94200"/>
                        <a14:foregroundMark x1="66200" y1="66200" x2="54800" y2="98600"/>
                        <a14:foregroundMark x1="9600" y1="89200" x2="68000" y2="73200"/>
                        <a14:foregroundMark x1="68000" y1="73200" x2="16400" y2="81400"/>
                        <a14:foregroundMark x1="40400" y1="68200" x2="69800" y2="96400"/>
                        <a14:foregroundMark x1="24800" y1="59200" x2="19200" y2="97600"/>
                        <a14:foregroundMark x1="41000" y1="60200" x2="40200" y2="96200"/>
                        <a14:foregroundMark x1="66800" y1="60200" x2="68000" y2="90200"/>
                        <a14:foregroundMark x1="33200" y1="59800" x2="29200" y2="85600"/>
                        <a14:foregroundMark x1="27400" y1="95000" x2="34400" y2="99600"/>
                        <a14:foregroundMark x1="62000" y1="92200" x2="79200" y2="99800"/>
                        <a14:foregroundMark x1="71600" y1="74200" x2="79200" y2="94200"/>
                        <a14:foregroundMark x1="61400" y1="96800" x2="52800" y2="90200"/>
                        <a14:foregroundMark x1="62400" y1="68400" x2="48800" y2="71800"/>
                        <a14:foregroundMark x1="58400" y1="66800" x2="55800" y2="55800"/>
                        <a14:foregroundMark x1="60000" y1="28000" x2="51600" y2="41000"/>
                      </a14:backgroundRemoval>
                    </a14:imgEffect>
                  </a14:imgLayer>
                </a14:imgProps>
              </a:ext>
              <a:ext uri="{28A0092B-C50C-407E-A947-70E740481C1C}">
                <a14:useLocalDpi xmlns:a14="http://schemas.microsoft.com/office/drawing/2010/main" val="0"/>
              </a:ext>
            </a:extLst>
          </a:blip>
          <a:srcRect/>
          <a:stretch>
            <a:fillRect/>
          </a:stretch>
        </p:blipFill>
        <p:spPr bwMode="auto">
          <a:xfrm>
            <a:off x="5829848" y="4183163"/>
            <a:ext cx="1008793" cy="100879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mep55">
            <a:extLst>
              <a:ext uri="{FF2B5EF4-FFF2-40B4-BE49-F238E27FC236}">
                <a16:creationId xmlns:a16="http://schemas.microsoft.com/office/drawing/2014/main" id="{20A1705B-1EFE-4021-B7A5-14C3BC4B46CC}"/>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5082" b="99819" l="7143" r="91935">
                        <a14:foregroundMark x1="57834" y1="11978" x2="36636" y2="5082"/>
                        <a14:foregroundMark x1="47926" y1="61706" x2="49539" y2="99819"/>
                        <a14:foregroundMark x1="22350" y1="88385" x2="46313" y2="83122"/>
                        <a14:foregroundMark x1="42627" y1="72777" x2="42627" y2="95644"/>
                        <a14:foregroundMark x1="60138" y1="51543" x2="78802" y2="52269"/>
                        <a14:foregroundMark x1="26959" y1="63521" x2="14055" y2="86025"/>
                        <a14:foregroundMark x1="7143" y1="80218" x2="8525" y2="88566"/>
                        <a14:foregroundMark x1="85945" y1="87659" x2="85945" y2="73684"/>
                        <a14:foregroundMark x1="87097" y1="72958" x2="91935" y2="86751"/>
                      </a14:backgroundRemoval>
                    </a14:imgEffect>
                  </a14:imgLayer>
                </a14:imgProps>
              </a:ext>
              <a:ext uri="{28A0092B-C50C-407E-A947-70E740481C1C}">
                <a14:useLocalDpi xmlns:a14="http://schemas.microsoft.com/office/drawing/2010/main" val="0"/>
              </a:ext>
            </a:extLst>
          </a:blip>
          <a:srcRect/>
          <a:stretch>
            <a:fillRect/>
          </a:stretch>
        </p:blipFill>
        <p:spPr bwMode="auto">
          <a:xfrm>
            <a:off x="4483464" y="4183676"/>
            <a:ext cx="793776" cy="1007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469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mep32">
            <a:extLst>
              <a:ext uri="{FF2B5EF4-FFF2-40B4-BE49-F238E27FC236}">
                <a16:creationId xmlns:a16="http://schemas.microsoft.com/office/drawing/2014/main" id="{8D0D4128-155D-4F35-9CFE-7C557D707A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4121"/>
          <a:stretch/>
        </p:blipFill>
        <p:spPr bwMode="auto">
          <a:xfrm>
            <a:off x="0" y="3387714"/>
            <a:ext cx="1555372" cy="1116089"/>
          </a:xfrm>
          <a:prstGeom prst="rect">
            <a:avLst/>
          </a:prstGeom>
          <a:noFill/>
          <a:extLst>
            <a:ext uri="{909E8E84-426E-40DD-AFC4-6F175D3DCCD1}">
              <a14:hiddenFill xmlns:a14="http://schemas.microsoft.com/office/drawing/2010/main">
                <a:solidFill>
                  <a:srgbClr val="FFFFFF"/>
                </a:solidFill>
              </a14:hiddenFill>
            </a:ext>
          </a:extLst>
        </p:spPr>
      </p:pic>
      <p:sp>
        <p:nvSpPr>
          <p:cNvPr id="18" name="テキスト ボックス 17">
            <a:extLst>
              <a:ext uri="{FF2B5EF4-FFF2-40B4-BE49-F238E27FC236}">
                <a16:creationId xmlns:a16="http://schemas.microsoft.com/office/drawing/2014/main" id="{B1C7BBEA-C035-4C45-9D5E-B776DF18EC6F}"/>
              </a:ext>
            </a:extLst>
          </p:cNvPr>
          <p:cNvSpPr txBox="1"/>
          <p:nvPr/>
        </p:nvSpPr>
        <p:spPr>
          <a:xfrm>
            <a:off x="7218686" y="3172433"/>
            <a:ext cx="185501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医療機関・</a:t>
            </a:r>
            <a:endPar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薬剤部</a:t>
            </a:r>
          </a:p>
        </p:txBody>
      </p:sp>
      <p:sp>
        <p:nvSpPr>
          <p:cNvPr id="19" name="テキスト ボックス 18">
            <a:extLst>
              <a:ext uri="{FF2B5EF4-FFF2-40B4-BE49-F238E27FC236}">
                <a16:creationId xmlns:a16="http://schemas.microsoft.com/office/drawing/2014/main" id="{CF174D69-5E41-4FB4-A6DC-FFE519BF392A}"/>
              </a:ext>
            </a:extLst>
          </p:cNvPr>
          <p:cNvSpPr txBox="1"/>
          <p:nvPr/>
        </p:nvSpPr>
        <p:spPr>
          <a:xfrm>
            <a:off x="7746086" y="5888334"/>
            <a:ext cx="800219"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医師</a:t>
            </a:r>
            <a:endPar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146" name="Picture 2" descr="mep24">
            <a:extLst>
              <a:ext uri="{FF2B5EF4-FFF2-40B4-BE49-F238E27FC236}">
                <a16:creationId xmlns:a16="http://schemas.microsoft.com/office/drawing/2014/main" id="{D8B14B9A-CF49-43B9-94CE-874F4C2EE7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0368" y="1458190"/>
            <a:ext cx="1791654" cy="179165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mep66">
            <a:extLst>
              <a:ext uri="{FF2B5EF4-FFF2-40B4-BE49-F238E27FC236}">
                <a16:creationId xmlns:a16="http://schemas.microsoft.com/office/drawing/2014/main" id="{38AB7D62-0851-4823-90C1-87047528EC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0368" y="4040053"/>
            <a:ext cx="1791654" cy="1791654"/>
          </a:xfrm>
          <a:prstGeom prst="rect">
            <a:avLst/>
          </a:prstGeom>
          <a:noFill/>
          <a:extLst>
            <a:ext uri="{909E8E84-426E-40DD-AFC4-6F175D3DCCD1}">
              <a14:hiddenFill xmlns:a14="http://schemas.microsoft.com/office/drawing/2010/main">
                <a:solidFill>
                  <a:srgbClr val="FFFFFF"/>
                </a:solidFill>
              </a14:hiddenFill>
            </a:ext>
          </a:extLst>
        </p:spPr>
      </p:pic>
      <p:sp>
        <p:nvSpPr>
          <p:cNvPr id="10" name="タイトル 1">
            <a:extLst>
              <a:ext uri="{FF2B5EF4-FFF2-40B4-BE49-F238E27FC236}">
                <a16:creationId xmlns:a16="http://schemas.microsoft.com/office/drawing/2014/main" id="{8AA490FC-70D4-43B4-8950-414BD0C9C2C0}"/>
              </a:ext>
            </a:extLst>
          </p:cNvPr>
          <p:cNvSpPr txBox="1">
            <a:spLocks/>
          </p:cNvSpPr>
          <p:nvPr/>
        </p:nvSpPr>
        <p:spPr bwMode="auto">
          <a:xfrm>
            <a:off x="380319" y="361391"/>
            <a:ext cx="8147050" cy="5826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kumimoji="1" sz="3200" kern="1200">
                <a:solidFill>
                  <a:schemeClr val="tx1"/>
                </a:solidFill>
                <a:latin typeface="メイリオ" pitchFamily="50" charset="-128"/>
                <a:ea typeface="メイリオ" pitchFamily="50" charset="-128"/>
                <a:cs typeface="+mj-cs"/>
              </a:defRPr>
            </a:lvl1pPr>
            <a:lvl2pPr algn="l" rtl="0" fontAlgn="base">
              <a:spcBef>
                <a:spcPct val="0"/>
              </a:spcBef>
              <a:spcAft>
                <a:spcPct val="0"/>
              </a:spcAft>
              <a:defRPr kumimoji="1" sz="3200">
                <a:solidFill>
                  <a:schemeClr val="tx1"/>
                </a:solidFill>
                <a:latin typeface="Calibri" pitchFamily="34" charset="0"/>
                <a:ea typeface="ＭＳ Ｐゴシック" charset="-128"/>
              </a:defRPr>
            </a:lvl2pPr>
            <a:lvl3pPr algn="l" rtl="0" fontAlgn="base">
              <a:spcBef>
                <a:spcPct val="0"/>
              </a:spcBef>
              <a:spcAft>
                <a:spcPct val="0"/>
              </a:spcAft>
              <a:defRPr kumimoji="1" sz="3200">
                <a:solidFill>
                  <a:schemeClr val="tx1"/>
                </a:solidFill>
                <a:latin typeface="Calibri" pitchFamily="34" charset="0"/>
                <a:ea typeface="ＭＳ Ｐゴシック" charset="-128"/>
              </a:defRPr>
            </a:lvl3pPr>
            <a:lvl4pPr algn="l" rtl="0" fontAlgn="base">
              <a:spcBef>
                <a:spcPct val="0"/>
              </a:spcBef>
              <a:spcAft>
                <a:spcPct val="0"/>
              </a:spcAft>
              <a:defRPr kumimoji="1" sz="3200">
                <a:solidFill>
                  <a:schemeClr val="tx1"/>
                </a:solidFill>
                <a:latin typeface="Calibri" pitchFamily="34" charset="0"/>
                <a:ea typeface="ＭＳ Ｐゴシック" charset="-128"/>
              </a:defRPr>
            </a:lvl4pPr>
            <a:lvl5pPr algn="l" rtl="0" fontAlgn="base">
              <a:spcBef>
                <a:spcPct val="0"/>
              </a:spcBef>
              <a:spcAft>
                <a:spcPct val="0"/>
              </a:spcAft>
              <a:defRPr kumimoji="1" sz="3200">
                <a:solidFill>
                  <a:schemeClr val="tx1"/>
                </a:solidFill>
                <a:latin typeface="Calibri" pitchFamily="34" charset="0"/>
                <a:ea typeface="ＭＳ Ｐゴシック" charset="-128"/>
              </a:defRPr>
            </a:lvl5pPr>
            <a:lvl6pPr marL="457200" algn="l" rtl="0" fontAlgn="base">
              <a:spcBef>
                <a:spcPct val="0"/>
              </a:spcBef>
              <a:spcAft>
                <a:spcPct val="0"/>
              </a:spcAft>
              <a:defRPr kumimoji="1" sz="3200">
                <a:solidFill>
                  <a:schemeClr val="tx1"/>
                </a:solidFill>
                <a:latin typeface="Calibri" pitchFamily="34" charset="0"/>
                <a:ea typeface="ＭＳ Ｐゴシック" charset="-128"/>
              </a:defRPr>
            </a:lvl6pPr>
            <a:lvl7pPr marL="914400" algn="l" rtl="0" fontAlgn="base">
              <a:spcBef>
                <a:spcPct val="0"/>
              </a:spcBef>
              <a:spcAft>
                <a:spcPct val="0"/>
              </a:spcAft>
              <a:defRPr kumimoji="1" sz="3200">
                <a:solidFill>
                  <a:schemeClr val="tx1"/>
                </a:solidFill>
                <a:latin typeface="Calibri" pitchFamily="34" charset="0"/>
                <a:ea typeface="ＭＳ Ｐゴシック" charset="-128"/>
              </a:defRPr>
            </a:lvl7pPr>
            <a:lvl8pPr marL="1371600" algn="l" rtl="0" fontAlgn="base">
              <a:spcBef>
                <a:spcPct val="0"/>
              </a:spcBef>
              <a:spcAft>
                <a:spcPct val="0"/>
              </a:spcAft>
              <a:defRPr kumimoji="1" sz="3200">
                <a:solidFill>
                  <a:schemeClr val="tx1"/>
                </a:solidFill>
                <a:latin typeface="Calibri" pitchFamily="34" charset="0"/>
                <a:ea typeface="ＭＳ Ｐゴシック" charset="-128"/>
              </a:defRPr>
            </a:lvl8pPr>
            <a:lvl9pPr marL="1828800" algn="l" rtl="0" fontAlgn="base">
              <a:spcBef>
                <a:spcPct val="0"/>
              </a:spcBef>
              <a:spcAft>
                <a:spcPct val="0"/>
              </a:spcAft>
              <a:defRPr kumimoji="1" sz="3200">
                <a:solidFill>
                  <a:schemeClr val="tx1"/>
                </a:solidFill>
                <a:latin typeface="Calibri" pitchFamily="34"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j-cs"/>
              </a:rPr>
              <a:t>活動開始時の説明と協力依頼は重要な役目</a:t>
            </a:r>
          </a:p>
        </p:txBody>
      </p:sp>
      <p:sp>
        <p:nvSpPr>
          <p:cNvPr id="11" name="テキスト ボックス 10">
            <a:extLst>
              <a:ext uri="{FF2B5EF4-FFF2-40B4-BE49-F238E27FC236}">
                <a16:creationId xmlns:a16="http://schemas.microsoft.com/office/drawing/2014/main" id="{6714FAE6-3BE1-4413-85E2-BF43E1B35F7B}"/>
              </a:ext>
            </a:extLst>
          </p:cNvPr>
          <p:cNvSpPr txBox="1"/>
          <p:nvPr/>
        </p:nvSpPr>
        <p:spPr>
          <a:xfrm>
            <a:off x="342401" y="4594430"/>
            <a:ext cx="694422"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MR</a:t>
            </a:r>
            <a:endPar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矢印: 左右 15">
            <a:extLst>
              <a:ext uri="{FF2B5EF4-FFF2-40B4-BE49-F238E27FC236}">
                <a16:creationId xmlns:a16="http://schemas.microsoft.com/office/drawing/2014/main" id="{24349ED3-4AB0-4D81-B3D1-6C13F2D201AB}"/>
              </a:ext>
            </a:extLst>
          </p:cNvPr>
          <p:cNvSpPr/>
          <p:nvPr/>
        </p:nvSpPr>
        <p:spPr>
          <a:xfrm>
            <a:off x="1322702" y="1455208"/>
            <a:ext cx="6083719" cy="4894791"/>
          </a:xfrm>
          <a:prstGeom prst="leftRightArrow">
            <a:avLst>
              <a:gd name="adj1" fmla="val 71228"/>
              <a:gd name="adj2" fmla="val 20995"/>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endParaRPr kumimoji="1" lang="en-US" altLang="ja-JP" sz="3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342900" marR="0" lvl="0"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1" lang="en-US" altLang="ja-JP" sz="3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RMP</a:t>
            </a:r>
            <a:r>
              <a:rPr kumimoji="1" lang="ja-JP" altLang="en-US" sz="3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説明、協力依頼</a:t>
            </a:r>
            <a:endParaRPr kumimoji="1" lang="en-US" altLang="ja-JP" sz="3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342900" marR="0" lvl="0"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1" lang="ja-JP" altLang="en-US" sz="3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調査依頼、調査票収集</a:t>
            </a:r>
            <a:endParaRPr kumimoji="1" lang="en-US" altLang="ja-JP" sz="3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342900" marR="0" lvl="0"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1" lang="ja-JP" altLang="en-US" sz="3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適正使用情報提供</a:t>
            </a:r>
            <a:endParaRPr kumimoji="1" lang="en-US" altLang="ja-JP" sz="3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342900" marR="0" lvl="0"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1" lang="ja-JP" altLang="en-US" sz="3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副作用情報収集</a:t>
            </a:r>
            <a:endParaRPr kumimoji="1" lang="en-US" altLang="ja-JP" sz="3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メモ 2">
            <a:extLst>
              <a:ext uri="{FF2B5EF4-FFF2-40B4-BE49-F238E27FC236}">
                <a16:creationId xmlns:a16="http://schemas.microsoft.com/office/drawing/2014/main" id="{C96EAE0B-F8C9-490E-80F3-D627A16EC8A9}"/>
              </a:ext>
            </a:extLst>
          </p:cNvPr>
          <p:cNvSpPr/>
          <p:nvPr/>
        </p:nvSpPr>
        <p:spPr>
          <a:xfrm>
            <a:off x="3844995" y="1631694"/>
            <a:ext cx="1039131" cy="1188768"/>
          </a:xfrm>
          <a:prstGeom prst="foldedCorner">
            <a:avLst/>
          </a:prstGeom>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RMP</a:t>
            </a:r>
          </a:p>
        </p:txBody>
      </p:sp>
    </p:spTree>
    <p:extLst>
      <p:ext uri="{BB962C8B-B14F-4D97-AF65-F5344CB8AC3E}">
        <p14:creationId xmlns:p14="http://schemas.microsoft.com/office/powerpoint/2010/main" val="99674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27CCF573-949A-40E1-A7FA-79ABE93BA2E4}"/>
              </a:ext>
            </a:extLst>
          </p:cNvPr>
          <p:cNvSpPr txBox="1">
            <a:spLocks/>
          </p:cNvSpPr>
          <p:nvPr/>
        </p:nvSpPr>
        <p:spPr bwMode="auto">
          <a:xfrm>
            <a:off x="380319" y="361391"/>
            <a:ext cx="8147050" cy="5826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85000" lnSpcReduction="10000"/>
          </a:bodyPr>
          <a:lstStyle>
            <a:lvl1pPr algn="l" rtl="0" fontAlgn="base">
              <a:spcBef>
                <a:spcPct val="0"/>
              </a:spcBef>
              <a:spcAft>
                <a:spcPct val="0"/>
              </a:spcAft>
              <a:defRPr kumimoji="1" sz="3200" kern="1200">
                <a:solidFill>
                  <a:schemeClr val="tx1"/>
                </a:solidFill>
                <a:latin typeface="メイリオ" pitchFamily="50" charset="-128"/>
                <a:ea typeface="メイリオ" pitchFamily="50" charset="-128"/>
                <a:cs typeface="+mj-cs"/>
              </a:defRPr>
            </a:lvl1pPr>
            <a:lvl2pPr algn="l" rtl="0" fontAlgn="base">
              <a:spcBef>
                <a:spcPct val="0"/>
              </a:spcBef>
              <a:spcAft>
                <a:spcPct val="0"/>
              </a:spcAft>
              <a:defRPr kumimoji="1" sz="3200">
                <a:solidFill>
                  <a:schemeClr val="tx1"/>
                </a:solidFill>
                <a:latin typeface="Calibri" pitchFamily="34" charset="0"/>
                <a:ea typeface="ＭＳ Ｐゴシック" charset="-128"/>
              </a:defRPr>
            </a:lvl2pPr>
            <a:lvl3pPr algn="l" rtl="0" fontAlgn="base">
              <a:spcBef>
                <a:spcPct val="0"/>
              </a:spcBef>
              <a:spcAft>
                <a:spcPct val="0"/>
              </a:spcAft>
              <a:defRPr kumimoji="1" sz="3200">
                <a:solidFill>
                  <a:schemeClr val="tx1"/>
                </a:solidFill>
                <a:latin typeface="Calibri" pitchFamily="34" charset="0"/>
                <a:ea typeface="ＭＳ Ｐゴシック" charset="-128"/>
              </a:defRPr>
            </a:lvl3pPr>
            <a:lvl4pPr algn="l" rtl="0" fontAlgn="base">
              <a:spcBef>
                <a:spcPct val="0"/>
              </a:spcBef>
              <a:spcAft>
                <a:spcPct val="0"/>
              </a:spcAft>
              <a:defRPr kumimoji="1" sz="3200">
                <a:solidFill>
                  <a:schemeClr val="tx1"/>
                </a:solidFill>
                <a:latin typeface="Calibri" pitchFamily="34" charset="0"/>
                <a:ea typeface="ＭＳ Ｐゴシック" charset="-128"/>
              </a:defRPr>
            </a:lvl4pPr>
            <a:lvl5pPr algn="l" rtl="0" fontAlgn="base">
              <a:spcBef>
                <a:spcPct val="0"/>
              </a:spcBef>
              <a:spcAft>
                <a:spcPct val="0"/>
              </a:spcAft>
              <a:defRPr kumimoji="1" sz="3200">
                <a:solidFill>
                  <a:schemeClr val="tx1"/>
                </a:solidFill>
                <a:latin typeface="Calibri" pitchFamily="34" charset="0"/>
                <a:ea typeface="ＭＳ Ｐゴシック" charset="-128"/>
              </a:defRPr>
            </a:lvl5pPr>
            <a:lvl6pPr marL="457200" algn="l" rtl="0" fontAlgn="base">
              <a:spcBef>
                <a:spcPct val="0"/>
              </a:spcBef>
              <a:spcAft>
                <a:spcPct val="0"/>
              </a:spcAft>
              <a:defRPr kumimoji="1" sz="3200">
                <a:solidFill>
                  <a:schemeClr val="tx1"/>
                </a:solidFill>
                <a:latin typeface="Calibri" pitchFamily="34" charset="0"/>
                <a:ea typeface="ＭＳ Ｐゴシック" charset="-128"/>
              </a:defRPr>
            </a:lvl6pPr>
            <a:lvl7pPr marL="914400" algn="l" rtl="0" fontAlgn="base">
              <a:spcBef>
                <a:spcPct val="0"/>
              </a:spcBef>
              <a:spcAft>
                <a:spcPct val="0"/>
              </a:spcAft>
              <a:defRPr kumimoji="1" sz="3200">
                <a:solidFill>
                  <a:schemeClr val="tx1"/>
                </a:solidFill>
                <a:latin typeface="Calibri" pitchFamily="34" charset="0"/>
                <a:ea typeface="ＭＳ Ｐゴシック" charset="-128"/>
              </a:defRPr>
            </a:lvl7pPr>
            <a:lvl8pPr marL="1371600" algn="l" rtl="0" fontAlgn="base">
              <a:spcBef>
                <a:spcPct val="0"/>
              </a:spcBef>
              <a:spcAft>
                <a:spcPct val="0"/>
              </a:spcAft>
              <a:defRPr kumimoji="1" sz="3200">
                <a:solidFill>
                  <a:schemeClr val="tx1"/>
                </a:solidFill>
                <a:latin typeface="Calibri" pitchFamily="34" charset="0"/>
                <a:ea typeface="ＭＳ Ｐゴシック" charset="-128"/>
              </a:defRPr>
            </a:lvl8pPr>
            <a:lvl9pPr marL="1828800" algn="l" rtl="0" fontAlgn="base">
              <a:spcBef>
                <a:spcPct val="0"/>
              </a:spcBef>
              <a:spcAft>
                <a:spcPct val="0"/>
              </a:spcAft>
              <a:defRPr kumimoji="1" sz="3200">
                <a:solidFill>
                  <a:schemeClr val="tx1"/>
                </a:solidFill>
                <a:latin typeface="Calibri" pitchFamily="34"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j-cs"/>
              </a:rPr>
              <a:t>臨床現場の状況を踏まえた適切な情報提供が必要</a:t>
            </a:r>
          </a:p>
        </p:txBody>
      </p:sp>
      <p:sp>
        <p:nvSpPr>
          <p:cNvPr id="11" name="テキスト ボックス 10">
            <a:extLst>
              <a:ext uri="{FF2B5EF4-FFF2-40B4-BE49-F238E27FC236}">
                <a16:creationId xmlns:a16="http://schemas.microsoft.com/office/drawing/2014/main" id="{8568EA8B-A432-4809-911F-082BB48D0434}"/>
              </a:ext>
            </a:extLst>
          </p:cNvPr>
          <p:cNvSpPr txBox="1"/>
          <p:nvPr/>
        </p:nvSpPr>
        <p:spPr>
          <a:xfrm>
            <a:off x="6870162" y="6021809"/>
            <a:ext cx="2237710" cy="75125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病棟業務</a:t>
            </a:r>
            <a:endParaRPr kumimoji="1" lang="en-US"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（チーム医療）</a:t>
            </a:r>
            <a:endParaRPr kumimoji="1" lang="en-US"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テキスト ボックス 20">
            <a:extLst>
              <a:ext uri="{FF2B5EF4-FFF2-40B4-BE49-F238E27FC236}">
                <a16:creationId xmlns:a16="http://schemas.microsoft.com/office/drawing/2014/main" id="{DC8489AC-CB14-4230-BF92-F100F1D5BE77}"/>
              </a:ext>
            </a:extLst>
          </p:cNvPr>
          <p:cNvSpPr txBox="1"/>
          <p:nvPr/>
        </p:nvSpPr>
        <p:spPr>
          <a:xfrm>
            <a:off x="2032000" y="1210861"/>
            <a:ext cx="4731658" cy="1584000"/>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医薬品情報室との</a:t>
            </a:r>
            <a:endParaRPr kumimoji="1" lang="en-US" altLang="ja-JP" sz="3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連携を密に</a:t>
            </a:r>
            <a:endParaRPr kumimoji="1" lang="en-US" altLang="ja-JP" sz="3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テキスト ボックス 21">
            <a:extLst>
              <a:ext uri="{FF2B5EF4-FFF2-40B4-BE49-F238E27FC236}">
                <a16:creationId xmlns:a16="http://schemas.microsoft.com/office/drawing/2014/main" id="{091A7EC2-8A4C-48AD-B141-3BF7F4761E68}"/>
              </a:ext>
            </a:extLst>
          </p:cNvPr>
          <p:cNvSpPr txBox="1"/>
          <p:nvPr/>
        </p:nvSpPr>
        <p:spPr>
          <a:xfrm>
            <a:off x="2031999" y="3056181"/>
            <a:ext cx="4731659" cy="1584000"/>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施設・診療科に応じた</a:t>
            </a:r>
            <a:endParaRPr kumimoji="1" lang="en-US" altLang="ja-JP" sz="3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情報活動</a:t>
            </a:r>
            <a:endParaRPr kumimoji="1" lang="en-US" altLang="ja-JP" sz="3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テキスト ボックス 22">
            <a:extLst>
              <a:ext uri="{FF2B5EF4-FFF2-40B4-BE49-F238E27FC236}">
                <a16:creationId xmlns:a16="http://schemas.microsoft.com/office/drawing/2014/main" id="{9412DEB7-3B49-4DB5-B18D-8612350CBA67}"/>
              </a:ext>
            </a:extLst>
          </p:cNvPr>
          <p:cNvSpPr txBox="1"/>
          <p:nvPr/>
        </p:nvSpPr>
        <p:spPr>
          <a:xfrm>
            <a:off x="2103013" y="4901501"/>
            <a:ext cx="4660645" cy="1584000"/>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迅速かつ</a:t>
            </a:r>
            <a:r>
              <a:rPr kumimoji="1" lang="ja-JP" altLang="en-US" sz="3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最新の</a:t>
            </a:r>
            <a:endParaRPr kumimoji="1" lang="en-US" altLang="ja-JP" sz="3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情報提供を</a:t>
            </a:r>
            <a:endParaRPr kumimoji="1" lang="en-US" altLang="ja-JP" sz="3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a:extLst>
              <a:ext uri="{FF2B5EF4-FFF2-40B4-BE49-F238E27FC236}">
                <a16:creationId xmlns:a16="http://schemas.microsoft.com/office/drawing/2014/main" id="{E5B4E02B-6483-41DA-8554-28B7328E7872}"/>
              </a:ext>
            </a:extLst>
          </p:cNvPr>
          <p:cNvSpPr txBox="1"/>
          <p:nvPr/>
        </p:nvSpPr>
        <p:spPr>
          <a:xfrm>
            <a:off x="6922217" y="2540505"/>
            <a:ext cx="2133600" cy="44195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医薬品情報室</a:t>
            </a:r>
            <a:endParaRPr kumimoji="1" lang="en-US"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32" name="グループ化 31">
            <a:extLst>
              <a:ext uri="{FF2B5EF4-FFF2-40B4-BE49-F238E27FC236}">
                <a16:creationId xmlns:a16="http://schemas.microsoft.com/office/drawing/2014/main" id="{308AEB12-AED6-4E1C-9967-72B7668E50F8}"/>
              </a:ext>
            </a:extLst>
          </p:cNvPr>
          <p:cNvGrpSpPr/>
          <p:nvPr/>
        </p:nvGrpSpPr>
        <p:grpSpPr>
          <a:xfrm>
            <a:off x="-44994" y="3266204"/>
            <a:ext cx="2008030" cy="2788364"/>
            <a:chOff x="217460" y="3438443"/>
            <a:chExt cx="1461215" cy="2237206"/>
          </a:xfrm>
        </p:grpSpPr>
        <p:sp>
          <p:nvSpPr>
            <p:cNvPr id="7" name="テキスト ボックス 6">
              <a:extLst>
                <a:ext uri="{FF2B5EF4-FFF2-40B4-BE49-F238E27FC236}">
                  <a16:creationId xmlns:a16="http://schemas.microsoft.com/office/drawing/2014/main" id="{0F719C5B-CB75-4757-A2DD-6994C2CEF2F9}"/>
                </a:ext>
              </a:extLst>
            </p:cNvPr>
            <p:cNvSpPr txBox="1"/>
            <p:nvPr/>
          </p:nvSpPr>
          <p:spPr>
            <a:xfrm>
              <a:off x="656771" y="3438443"/>
              <a:ext cx="567784"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MR</a:t>
              </a:r>
              <a:endPar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6" name="グラフィックス 25" descr="建物">
              <a:extLst>
                <a:ext uri="{FF2B5EF4-FFF2-40B4-BE49-F238E27FC236}">
                  <a16:creationId xmlns:a16="http://schemas.microsoft.com/office/drawing/2014/main" id="{145784DF-EDAB-493E-8B21-C9F5DCC822C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7460" y="4105889"/>
              <a:ext cx="914400" cy="914400"/>
            </a:xfrm>
            <a:prstGeom prst="rect">
              <a:avLst/>
            </a:prstGeom>
          </p:spPr>
        </p:pic>
        <p:pic>
          <p:nvPicPr>
            <p:cNvPr id="27" name="グラフィックス 26" descr="建物">
              <a:extLst>
                <a:ext uri="{FF2B5EF4-FFF2-40B4-BE49-F238E27FC236}">
                  <a16:creationId xmlns:a16="http://schemas.microsoft.com/office/drawing/2014/main" id="{2D512A60-82BA-486D-9ADA-9A1DC05B737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4275" y="4375675"/>
              <a:ext cx="914400" cy="914400"/>
            </a:xfrm>
            <a:prstGeom prst="rect">
              <a:avLst/>
            </a:prstGeom>
          </p:spPr>
        </p:pic>
        <p:sp>
          <p:nvSpPr>
            <p:cNvPr id="28" name="テキスト ボックス 27">
              <a:extLst>
                <a:ext uri="{FF2B5EF4-FFF2-40B4-BE49-F238E27FC236}">
                  <a16:creationId xmlns:a16="http://schemas.microsoft.com/office/drawing/2014/main" id="{3BC9D016-B603-4931-89A1-FE004C2C609A}"/>
                </a:ext>
              </a:extLst>
            </p:cNvPr>
            <p:cNvSpPr txBox="1"/>
            <p:nvPr/>
          </p:nvSpPr>
          <p:spPr>
            <a:xfrm>
              <a:off x="346618" y="5306317"/>
              <a:ext cx="1107996"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製薬企業</a:t>
              </a:r>
            </a:p>
          </p:txBody>
        </p:sp>
      </p:grpSp>
      <p:sp>
        <p:nvSpPr>
          <p:cNvPr id="31" name="矢印: 左右 30">
            <a:extLst>
              <a:ext uri="{FF2B5EF4-FFF2-40B4-BE49-F238E27FC236}">
                <a16:creationId xmlns:a16="http://schemas.microsoft.com/office/drawing/2014/main" id="{21361610-0637-43D4-BBAF-A85D59637EDD}"/>
              </a:ext>
            </a:extLst>
          </p:cNvPr>
          <p:cNvSpPr/>
          <p:nvPr/>
        </p:nvSpPr>
        <p:spPr>
          <a:xfrm rot="5400000">
            <a:off x="7179235" y="3109965"/>
            <a:ext cx="1619565" cy="1158176"/>
          </a:xfrm>
          <a:prstGeom prst="leftRightArrow">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pSp>
        <p:nvGrpSpPr>
          <p:cNvPr id="34" name="グループ化 33">
            <a:extLst>
              <a:ext uri="{FF2B5EF4-FFF2-40B4-BE49-F238E27FC236}">
                <a16:creationId xmlns:a16="http://schemas.microsoft.com/office/drawing/2014/main" id="{0D709B27-B843-4638-AA3D-A865615C2C38}"/>
              </a:ext>
            </a:extLst>
          </p:cNvPr>
          <p:cNvGrpSpPr/>
          <p:nvPr/>
        </p:nvGrpSpPr>
        <p:grpSpPr>
          <a:xfrm>
            <a:off x="3124268" y="6096608"/>
            <a:ext cx="3916719" cy="426737"/>
            <a:chOff x="5349155" y="2623734"/>
            <a:chExt cx="5257647" cy="903693"/>
          </a:xfrm>
        </p:grpSpPr>
        <p:sp>
          <p:nvSpPr>
            <p:cNvPr id="36" name="正方形/長方形 35">
              <a:extLst>
                <a:ext uri="{FF2B5EF4-FFF2-40B4-BE49-F238E27FC236}">
                  <a16:creationId xmlns:a16="http://schemas.microsoft.com/office/drawing/2014/main" id="{118DEB88-4C35-4578-BC65-ECFFB4AFC7FF}"/>
                </a:ext>
              </a:extLst>
            </p:cNvPr>
            <p:cNvSpPr/>
            <p:nvPr/>
          </p:nvSpPr>
          <p:spPr bwMode="auto">
            <a:xfrm>
              <a:off x="6303605" y="2764657"/>
              <a:ext cx="4303197" cy="744621"/>
            </a:xfrm>
            <a:prstGeom prst="rect">
              <a:avLst/>
            </a:prstGeom>
            <a:solidFill>
              <a:srgbClr val="FF0000"/>
            </a:solidFill>
            <a:ln w="12700" cap="rnd"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RMP</a:t>
              </a:r>
              <a:r>
                <a:rPr kumimoji="1" lang="ja-JP" altLang="en-US" sz="2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も改訂されます！！</a:t>
              </a:r>
            </a:p>
          </p:txBody>
        </p:sp>
        <p:grpSp>
          <p:nvGrpSpPr>
            <p:cNvPr id="37" name="Group 186">
              <a:extLst>
                <a:ext uri="{FF2B5EF4-FFF2-40B4-BE49-F238E27FC236}">
                  <a16:creationId xmlns:a16="http://schemas.microsoft.com/office/drawing/2014/main" id="{B08AEF57-2ADF-4D45-BB08-EC813D94EA60}"/>
                </a:ext>
              </a:extLst>
            </p:cNvPr>
            <p:cNvGrpSpPr>
              <a:grpSpLocks/>
            </p:cNvGrpSpPr>
            <p:nvPr/>
          </p:nvGrpSpPr>
          <p:grpSpPr bwMode="auto">
            <a:xfrm>
              <a:off x="5349155" y="2623734"/>
              <a:ext cx="880802" cy="903693"/>
              <a:chOff x="1771" y="1752"/>
              <a:chExt cx="928" cy="952"/>
            </a:xfrm>
            <a:solidFill>
              <a:srgbClr val="FFFF00"/>
            </a:solidFill>
          </p:grpSpPr>
          <p:grpSp>
            <p:nvGrpSpPr>
              <p:cNvPr id="38" name="Group 187">
                <a:extLst>
                  <a:ext uri="{FF2B5EF4-FFF2-40B4-BE49-F238E27FC236}">
                    <a16:creationId xmlns:a16="http://schemas.microsoft.com/office/drawing/2014/main" id="{28F152FE-F3DB-4CD4-9465-B2AA529D9552}"/>
                  </a:ext>
                </a:extLst>
              </p:cNvPr>
              <p:cNvGrpSpPr>
                <a:grpSpLocks/>
              </p:cNvGrpSpPr>
              <p:nvPr/>
            </p:nvGrpSpPr>
            <p:grpSpPr bwMode="auto">
              <a:xfrm>
                <a:off x="2013" y="2027"/>
                <a:ext cx="443" cy="677"/>
                <a:chOff x="1997" y="2027"/>
                <a:chExt cx="443" cy="677"/>
              </a:xfrm>
              <a:grpFill/>
            </p:grpSpPr>
            <p:sp>
              <p:nvSpPr>
                <p:cNvPr id="51" name="Oval 188">
                  <a:extLst>
                    <a:ext uri="{FF2B5EF4-FFF2-40B4-BE49-F238E27FC236}">
                      <a16:creationId xmlns:a16="http://schemas.microsoft.com/office/drawing/2014/main" id="{B03F02EB-A03A-4C50-A595-70421C3F7CA6}"/>
                    </a:ext>
                  </a:extLst>
                </p:cNvPr>
                <p:cNvSpPr>
                  <a:spLocks noChangeArrowheads="1"/>
                </p:cNvSpPr>
                <p:nvPr/>
              </p:nvSpPr>
              <p:spPr bwMode="auto">
                <a:xfrm>
                  <a:off x="1997" y="2027"/>
                  <a:ext cx="443" cy="444"/>
                </a:xfrm>
                <a:prstGeom prst="ellipse">
                  <a:avLst/>
                </a:prstGeom>
                <a:grpFill/>
                <a:ln w="101600">
                  <a:solidFill>
                    <a:srgbClr val="FFC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 name="AutoShape 189">
                  <a:extLst>
                    <a:ext uri="{FF2B5EF4-FFF2-40B4-BE49-F238E27FC236}">
                      <a16:creationId xmlns:a16="http://schemas.microsoft.com/office/drawing/2014/main" id="{CDA4E22D-7231-4261-B201-22CB53655483}"/>
                    </a:ext>
                  </a:extLst>
                </p:cNvPr>
                <p:cNvSpPr>
                  <a:spLocks noChangeArrowheads="1"/>
                </p:cNvSpPr>
                <p:nvPr/>
              </p:nvSpPr>
              <p:spPr bwMode="auto">
                <a:xfrm rot="10800000">
                  <a:off x="2230" y="2027"/>
                  <a:ext cx="210" cy="443"/>
                </a:xfrm>
                <a:prstGeom prst="moon">
                  <a:avLst>
                    <a:gd name="adj" fmla="val 50000"/>
                  </a:avLst>
                </a:prstGeom>
                <a:grp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 name="Oval 190">
                  <a:extLst>
                    <a:ext uri="{FF2B5EF4-FFF2-40B4-BE49-F238E27FC236}">
                      <a16:creationId xmlns:a16="http://schemas.microsoft.com/office/drawing/2014/main" id="{7DB42AAE-D95E-42AA-A704-949635E097DD}"/>
                    </a:ext>
                  </a:extLst>
                </p:cNvPr>
                <p:cNvSpPr>
                  <a:spLocks noChangeArrowheads="1"/>
                </p:cNvSpPr>
                <p:nvPr/>
              </p:nvSpPr>
              <p:spPr bwMode="auto">
                <a:xfrm>
                  <a:off x="1997" y="2027"/>
                  <a:ext cx="443" cy="444"/>
                </a:xfrm>
                <a:prstGeom prst="ellipse">
                  <a:avLst/>
                </a:prstGeom>
                <a:grpFill/>
                <a:ln w="19050">
                  <a:solidFill>
                    <a:srgbClr val="FFC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ja-JP" sz="18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54" name="Group 191">
                  <a:extLst>
                    <a:ext uri="{FF2B5EF4-FFF2-40B4-BE49-F238E27FC236}">
                      <a16:creationId xmlns:a16="http://schemas.microsoft.com/office/drawing/2014/main" id="{BF63C88A-53E4-4E3B-A8AE-36B299862533}"/>
                    </a:ext>
                  </a:extLst>
                </p:cNvPr>
                <p:cNvGrpSpPr>
                  <a:grpSpLocks/>
                </p:cNvGrpSpPr>
                <p:nvPr/>
              </p:nvGrpSpPr>
              <p:grpSpPr bwMode="auto">
                <a:xfrm>
                  <a:off x="2090" y="2447"/>
                  <a:ext cx="257" cy="257"/>
                  <a:chOff x="2031" y="2931"/>
                  <a:chExt cx="590" cy="590"/>
                </a:xfrm>
                <a:grpFill/>
              </p:grpSpPr>
              <p:grpSp>
                <p:nvGrpSpPr>
                  <p:cNvPr id="55" name="Group 192">
                    <a:extLst>
                      <a:ext uri="{FF2B5EF4-FFF2-40B4-BE49-F238E27FC236}">
                        <a16:creationId xmlns:a16="http://schemas.microsoft.com/office/drawing/2014/main" id="{808C253D-0AEA-48D1-AC2E-F1C6996E01B2}"/>
                      </a:ext>
                    </a:extLst>
                  </p:cNvPr>
                  <p:cNvGrpSpPr>
                    <a:grpSpLocks/>
                  </p:cNvGrpSpPr>
                  <p:nvPr/>
                </p:nvGrpSpPr>
                <p:grpSpPr bwMode="auto">
                  <a:xfrm>
                    <a:off x="2031" y="2931"/>
                    <a:ext cx="590" cy="590"/>
                    <a:chOff x="2167" y="3067"/>
                    <a:chExt cx="590" cy="590"/>
                  </a:xfrm>
                  <a:grpFill/>
                </p:grpSpPr>
                <p:sp>
                  <p:nvSpPr>
                    <p:cNvPr id="63" name="Oval 193">
                      <a:extLst>
                        <a:ext uri="{FF2B5EF4-FFF2-40B4-BE49-F238E27FC236}">
                          <a16:creationId xmlns:a16="http://schemas.microsoft.com/office/drawing/2014/main" id="{66425227-0B89-4890-B852-3F9FA2542A3F}"/>
                        </a:ext>
                      </a:extLst>
                    </p:cNvPr>
                    <p:cNvSpPr>
                      <a:spLocks noChangeArrowheads="1"/>
                    </p:cNvSpPr>
                    <p:nvPr/>
                  </p:nvSpPr>
                  <p:spPr bwMode="auto">
                    <a:xfrm>
                      <a:off x="2349" y="3521"/>
                      <a:ext cx="227" cy="136"/>
                    </a:xfrm>
                    <a:prstGeom prst="ellipse">
                      <a:avLst/>
                    </a:prstGeom>
                    <a:grpFill/>
                    <a:ln w="38100">
                      <a:solidFill>
                        <a:srgbClr val="FFC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4" name="AutoShape 194">
                      <a:extLst>
                        <a:ext uri="{FF2B5EF4-FFF2-40B4-BE49-F238E27FC236}">
                          <a16:creationId xmlns:a16="http://schemas.microsoft.com/office/drawing/2014/main" id="{72EC5701-EFDD-4E29-A117-56B7403BF639}"/>
                        </a:ext>
                      </a:extLst>
                    </p:cNvPr>
                    <p:cNvSpPr>
                      <a:spLocks noChangeArrowheads="1"/>
                    </p:cNvSpPr>
                    <p:nvPr/>
                  </p:nvSpPr>
                  <p:spPr bwMode="auto">
                    <a:xfrm>
                      <a:off x="2258" y="3521"/>
                      <a:ext cx="408" cy="9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pFill/>
                    <a:ln w="38100">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5" name="Rectangle 195">
                      <a:extLst>
                        <a:ext uri="{FF2B5EF4-FFF2-40B4-BE49-F238E27FC236}">
                          <a16:creationId xmlns:a16="http://schemas.microsoft.com/office/drawing/2014/main" id="{C0DF61C9-0042-47BC-80A5-2F4BC1C67046}"/>
                        </a:ext>
                      </a:extLst>
                    </p:cNvPr>
                    <p:cNvSpPr>
                      <a:spLocks noChangeArrowheads="1"/>
                    </p:cNvSpPr>
                    <p:nvPr/>
                  </p:nvSpPr>
                  <p:spPr bwMode="auto">
                    <a:xfrm>
                      <a:off x="2213" y="3067"/>
                      <a:ext cx="499" cy="454"/>
                    </a:xfrm>
                    <a:prstGeom prst="rect">
                      <a:avLst/>
                    </a:prstGeom>
                    <a:grpFill/>
                    <a:ln w="38100">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6" name="AutoShape 196">
                      <a:extLst>
                        <a:ext uri="{FF2B5EF4-FFF2-40B4-BE49-F238E27FC236}">
                          <a16:creationId xmlns:a16="http://schemas.microsoft.com/office/drawing/2014/main" id="{3CF39ABA-BF1B-41D1-8EBB-DFF8F6288801}"/>
                        </a:ext>
                      </a:extLst>
                    </p:cNvPr>
                    <p:cNvSpPr>
                      <a:spLocks noChangeArrowheads="1"/>
                    </p:cNvSpPr>
                    <p:nvPr/>
                  </p:nvSpPr>
                  <p:spPr bwMode="auto">
                    <a:xfrm rot="-520606">
                      <a:off x="2167" y="3112"/>
                      <a:ext cx="590" cy="91"/>
                    </a:xfrm>
                    <a:prstGeom prst="roundRect">
                      <a:avLst>
                        <a:gd name="adj" fmla="val 50000"/>
                      </a:avLst>
                    </a:prstGeom>
                    <a:grpFill/>
                    <a:ln w="38100">
                      <a:solidFill>
                        <a:srgbClr val="FFC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7" name="AutoShape 197">
                      <a:extLst>
                        <a:ext uri="{FF2B5EF4-FFF2-40B4-BE49-F238E27FC236}">
                          <a16:creationId xmlns:a16="http://schemas.microsoft.com/office/drawing/2014/main" id="{998FB04B-DDC2-4441-B95F-3683720328D8}"/>
                        </a:ext>
                      </a:extLst>
                    </p:cNvPr>
                    <p:cNvSpPr>
                      <a:spLocks noChangeArrowheads="1"/>
                    </p:cNvSpPr>
                    <p:nvPr/>
                  </p:nvSpPr>
                  <p:spPr bwMode="auto">
                    <a:xfrm rot="-520606">
                      <a:off x="2167" y="3203"/>
                      <a:ext cx="590" cy="91"/>
                    </a:xfrm>
                    <a:prstGeom prst="roundRect">
                      <a:avLst>
                        <a:gd name="adj" fmla="val 50000"/>
                      </a:avLst>
                    </a:prstGeom>
                    <a:grpFill/>
                    <a:ln w="38100">
                      <a:solidFill>
                        <a:srgbClr val="FFC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8" name="AutoShape 198">
                      <a:extLst>
                        <a:ext uri="{FF2B5EF4-FFF2-40B4-BE49-F238E27FC236}">
                          <a16:creationId xmlns:a16="http://schemas.microsoft.com/office/drawing/2014/main" id="{24B3DCC1-D8FB-42DF-A9B9-B5E4DDA44B4C}"/>
                        </a:ext>
                      </a:extLst>
                    </p:cNvPr>
                    <p:cNvSpPr>
                      <a:spLocks noChangeArrowheads="1"/>
                    </p:cNvSpPr>
                    <p:nvPr/>
                  </p:nvSpPr>
                  <p:spPr bwMode="auto">
                    <a:xfrm rot="-520606">
                      <a:off x="2167" y="3294"/>
                      <a:ext cx="590" cy="91"/>
                    </a:xfrm>
                    <a:prstGeom prst="roundRect">
                      <a:avLst>
                        <a:gd name="adj" fmla="val 50000"/>
                      </a:avLst>
                    </a:prstGeom>
                    <a:grpFill/>
                    <a:ln w="38100">
                      <a:solidFill>
                        <a:srgbClr val="FFC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9" name="AutoShape 199">
                      <a:extLst>
                        <a:ext uri="{FF2B5EF4-FFF2-40B4-BE49-F238E27FC236}">
                          <a16:creationId xmlns:a16="http://schemas.microsoft.com/office/drawing/2014/main" id="{4EFDC69D-DD9F-4BB9-8E71-F26DF8BCA095}"/>
                        </a:ext>
                      </a:extLst>
                    </p:cNvPr>
                    <p:cNvSpPr>
                      <a:spLocks noChangeArrowheads="1"/>
                    </p:cNvSpPr>
                    <p:nvPr/>
                  </p:nvSpPr>
                  <p:spPr bwMode="auto">
                    <a:xfrm rot="-520606">
                      <a:off x="2167" y="3384"/>
                      <a:ext cx="590" cy="91"/>
                    </a:xfrm>
                    <a:prstGeom prst="roundRect">
                      <a:avLst>
                        <a:gd name="adj" fmla="val 50000"/>
                      </a:avLst>
                    </a:prstGeom>
                    <a:grpFill/>
                    <a:ln w="38100">
                      <a:solidFill>
                        <a:srgbClr val="FFC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56" name="Oval 200">
                    <a:extLst>
                      <a:ext uri="{FF2B5EF4-FFF2-40B4-BE49-F238E27FC236}">
                        <a16:creationId xmlns:a16="http://schemas.microsoft.com/office/drawing/2014/main" id="{34EB27D7-9A38-4A9B-B475-70041883FFFC}"/>
                      </a:ext>
                    </a:extLst>
                  </p:cNvPr>
                  <p:cNvSpPr>
                    <a:spLocks noChangeArrowheads="1"/>
                  </p:cNvSpPr>
                  <p:nvPr/>
                </p:nvSpPr>
                <p:spPr bwMode="auto">
                  <a:xfrm>
                    <a:off x="2213" y="3385"/>
                    <a:ext cx="227" cy="136"/>
                  </a:xfrm>
                  <a:prstGeom prst="ellipse">
                    <a:avLst/>
                  </a:prstGeom>
                  <a:grpFill/>
                  <a:ln w="9525">
                    <a:solidFill>
                      <a:srgbClr val="FFC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AutoShape 201">
                    <a:extLst>
                      <a:ext uri="{FF2B5EF4-FFF2-40B4-BE49-F238E27FC236}">
                        <a16:creationId xmlns:a16="http://schemas.microsoft.com/office/drawing/2014/main" id="{B6C16982-C665-403F-A587-B972DC7772CE}"/>
                      </a:ext>
                    </a:extLst>
                  </p:cNvPr>
                  <p:cNvSpPr>
                    <a:spLocks noChangeArrowheads="1"/>
                  </p:cNvSpPr>
                  <p:nvPr/>
                </p:nvSpPr>
                <p:spPr bwMode="auto">
                  <a:xfrm>
                    <a:off x="2122" y="3385"/>
                    <a:ext cx="408" cy="9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p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Rectangle 202">
                    <a:extLst>
                      <a:ext uri="{FF2B5EF4-FFF2-40B4-BE49-F238E27FC236}">
                        <a16:creationId xmlns:a16="http://schemas.microsoft.com/office/drawing/2014/main" id="{CF3A4076-B4D2-4982-AD14-D03178239389}"/>
                      </a:ext>
                    </a:extLst>
                  </p:cNvPr>
                  <p:cNvSpPr>
                    <a:spLocks noChangeArrowheads="1"/>
                  </p:cNvSpPr>
                  <p:nvPr/>
                </p:nvSpPr>
                <p:spPr bwMode="auto">
                  <a:xfrm>
                    <a:off x="2077" y="2931"/>
                    <a:ext cx="499" cy="454"/>
                  </a:xfrm>
                  <a:prstGeom prst="rect">
                    <a:avLst/>
                  </a:prstGeom>
                  <a:grp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 name="AutoShape 203">
                    <a:extLst>
                      <a:ext uri="{FF2B5EF4-FFF2-40B4-BE49-F238E27FC236}">
                        <a16:creationId xmlns:a16="http://schemas.microsoft.com/office/drawing/2014/main" id="{B02E7AD5-A2B1-43C1-9C52-CD1F145590C4}"/>
                      </a:ext>
                    </a:extLst>
                  </p:cNvPr>
                  <p:cNvSpPr>
                    <a:spLocks noChangeArrowheads="1"/>
                  </p:cNvSpPr>
                  <p:nvPr/>
                </p:nvSpPr>
                <p:spPr bwMode="auto">
                  <a:xfrm rot="-520606">
                    <a:off x="2031" y="2976"/>
                    <a:ext cx="590" cy="91"/>
                  </a:xfrm>
                  <a:prstGeom prst="roundRect">
                    <a:avLst>
                      <a:gd name="adj" fmla="val 50000"/>
                    </a:avLst>
                  </a:prstGeom>
                  <a:grpFill/>
                  <a:ln w="9525">
                    <a:solidFill>
                      <a:srgbClr val="FFC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 name="AutoShape 204">
                    <a:extLst>
                      <a:ext uri="{FF2B5EF4-FFF2-40B4-BE49-F238E27FC236}">
                        <a16:creationId xmlns:a16="http://schemas.microsoft.com/office/drawing/2014/main" id="{255F3C58-7BBE-407E-9584-D36D9F0B1697}"/>
                      </a:ext>
                    </a:extLst>
                  </p:cNvPr>
                  <p:cNvSpPr>
                    <a:spLocks noChangeArrowheads="1"/>
                  </p:cNvSpPr>
                  <p:nvPr/>
                </p:nvSpPr>
                <p:spPr bwMode="auto">
                  <a:xfrm rot="-520606">
                    <a:off x="2031" y="3067"/>
                    <a:ext cx="590" cy="91"/>
                  </a:xfrm>
                  <a:prstGeom prst="roundRect">
                    <a:avLst>
                      <a:gd name="adj" fmla="val 50000"/>
                    </a:avLst>
                  </a:prstGeom>
                  <a:grpFill/>
                  <a:ln w="9525">
                    <a:solidFill>
                      <a:srgbClr val="FFC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1" name="AutoShape 205">
                    <a:extLst>
                      <a:ext uri="{FF2B5EF4-FFF2-40B4-BE49-F238E27FC236}">
                        <a16:creationId xmlns:a16="http://schemas.microsoft.com/office/drawing/2014/main" id="{422C99B4-DF04-407C-978A-24D7757779F2}"/>
                      </a:ext>
                    </a:extLst>
                  </p:cNvPr>
                  <p:cNvSpPr>
                    <a:spLocks noChangeArrowheads="1"/>
                  </p:cNvSpPr>
                  <p:nvPr/>
                </p:nvSpPr>
                <p:spPr bwMode="auto">
                  <a:xfrm rot="-520606">
                    <a:off x="2031" y="3158"/>
                    <a:ext cx="590" cy="91"/>
                  </a:xfrm>
                  <a:prstGeom prst="roundRect">
                    <a:avLst>
                      <a:gd name="adj" fmla="val 50000"/>
                    </a:avLst>
                  </a:prstGeom>
                  <a:grpFill/>
                  <a:ln w="9525">
                    <a:solidFill>
                      <a:srgbClr val="FFC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2" name="AutoShape 206">
                    <a:extLst>
                      <a:ext uri="{FF2B5EF4-FFF2-40B4-BE49-F238E27FC236}">
                        <a16:creationId xmlns:a16="http://schemas.microsoft.com/office/drawing/2014/main" id="{57D3D29B-B999-4F1C-BDA0-BE8BCB782CD8}"/>
                      </a:ext>
                    </a:extLst>
                  </p:cNvPr>
                  <p:cNvSpPr>
                    <a:spLocks noChangeArrowheads="1"/>
                  </p:cNvSpPr>
                  <p:nvPr/>
                </p:nvSpPr>
                <p:spPr bwMode="auto">
                  <a:xfrm rot="-520606">
                    <a:off x="2031" y="3248"/>
                    <a:ext cx="590" cy="91"/>
                  </a:xfrm>
                  <a:prstGeom prst="roundRect">
                    <a:avLst>
                      <a:gd name="adj" fmla="val 50000"/>
                    </a:avLst>
                  </a:prstGeom>
                  <a:grpFill/>
                  <a:ln w="9525">
                    <a:solidFill>
                      <a:srgbClr val="FFC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grpSp>
          <p:grpSp>
            <p:nvGrpSpPr>
              <p:cNvPr id="39" name="Group 207">
                <a:extLst>
                  <a:ext uri="{FF2B5EF4-FFF2-40B4-BE49-F238E27FC236}">
                    <a16:creationId xmlns:a16="http://schemas.microsoft.com/office/drawing/2014/main" id="{6FF842AE-643B-4AD3-A417-01D5A0397AED}"/>
                  </a:ext>
                </a:extLst>
              </p:cNvPr>
              <p:cNvGrpSpPr>
                <a:grpSpLocks/>
              </p:cNvGrpSpPr>
              <p:nvPr/>
            </p:nvGrpSpPr>
            <p:grpSpPr bwMode="auto">
              <a:xfrm>
                <a:off x="1771" y="1752"/>
                <a:ext cx="928" cy="405"/>
                <a:chOff x="1771" y="1752"/>
                <a:chExt cx="928" cy="405"/>
              </a:xfrm>
              <a:grpFill/>
            </p:grpSpPr>
            <p:sp>
              <p:nvSpPr>
                <p:cNvPr id="40" name="Rectangle 208">
                  <a:extLst>
                    <a:ext uri="{FF2B5EF4-FFF2-40B4-BE49-F238E27FC236}">
                      <a16:creationId xmlns:a16="http://schemas.microsoft.com/office/drawing/2014/main" id="{40F22EE3-5F37-47D0-9555-8219120B40B4}"/>
                    </a:ext>
                  </a:extLst>
                </p:cNvPr>
                <p:cNvSpPr>
                  <a:spLocks noChangeArrowheads="1"/>
                </p:cNvSpPr>
                <p:nvPr/>
              </p:nvSpPr>
              <p:spPr bwMode="auto">
                <a:xfrm>
                  <a:off x="2213" y="1752"/>
                  <a:ext cx="46" cy="182"/>
                </a:xfrm>
                <a:prstGeom prst="rect">
                  <a:avLst/>
                </a:prstGeom>
                <a:grp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Rectangle 209">
                  <a:extLst>
                    <a:ext uri="{FF2B5EF4-FFF2-40B4-BE49-F238E27FC236}">
                      <a16:creationId xmlns:a16="http://schemas.microsoft.com/office/drawing/2014/main" id="{3F53AE48-4CF4-47E1-8912-6C9BE399A05F}"/>
                    </a:ext>
                  </a:extLst>
                </p:cNvPr>
                <p:cNvSpPr>
                  <a:spLocks noChangeArrowheads="1"/>
                </p:cNvSpPr>
                <p:nvPr/>
              </p:nvSpPr>
              <p:spPr bwMode="auto">
                <a:xfrm rot="2700000">
                  <a:off x="2484" y="1865"/>
                  <a:ext cx="46" cy="182"/>
                </a:xfrm>
                <a:prstGeom prst="rect">
                  <a:avLst/>
                </a:prstGeom>
                <a:grp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Rectangle 210">
                  <a:extLst>
                    <a:ext uri="{FF2B5EF4-FFF2-40B4-BE49-F238E27FC236}">
                      <a16:creationId xmlns:a16="http://schemas.microsoft.com/office/drawing/2014/main" id="{42BAC4C0-C31D-4DA9-81E1-1DE08182C3C9}"/>
                    </a:ext>
                  </a:extLst>
                </p:cNvPr>
                <p:cNvSpPr>
                  <a:spLocks noChangeArrowheads="1"/>
                </p:cNvSpPr>
                <p:nvPr/>
              </p:nvSpPr>
              <p:spPr bwMode="auto">
                <a:xfrm rot="8100000">
                  <a:off x="1940" y="1865"/>
                  <a:ext cx="46" cy="182"/>
                </a:xfrm>
                <a:prstGeom prst="rect">
                  <a:avLst/>
                </a:prstGeom>
                <a:grp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 name="Rectangle 211">
                  <a:extLst>
                    <a:ext uri="{FF2B5EF4-FFF2-40B4-BE49-F238E27FC236}">
                      <a16:creationId xmlns:a16="http://schemas.microsoft.com/office/drawing/2014/main" id="{C44176C4-22F7-4822-8A9C-62D1897BD34E}"/>
                    </a:ext>
                  </a:extLst>
                </p:cNvPr>
                <p:cNvSpPr>
                  <a:spLocks noChangeArrowheads="1"/>
                </p:cNvSpPr>
                <p:nvPr/>
              </p:nvSpPr>
              <p:spPr bwMode="auto">
                <a:xfrm rot="849554">
                  <a:off x="2308" y="1763"/>
                  <a:ext cx="46" cy="182"/>
                </a:xfrm>
                <a:prstGeom prst="rect">
                  <a:avLst/>
                </a:prstGeom>
                <a:grp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Rectangle 212">
                  <a:extLst>
                    <a:ext uri="{FF2B5EF4-FFF2-40B4-BE49-F238E27FC236}">
                      <a16:creationId xmlns:a16="http://schemas.microsoft.com/office/drawing/2014/main" id="{C38E705A-4BED-4AEF-B60E-F978612B164F}"/>
                    </a:ext>
                  </a:extLst>
                </p:cNvPr>
                <p:cNvSpPr>
                  <a:spLocks noChangeArrowheads="1"/>
                </p:cNvSpPr>
                <p:nvPr/>
              </p:nvSpPr>
              <p:spPr bwMode="auto">
                <a:xfrm rot="6249554">
                  <a:off x="1839" y="2043"/>
                  <a:ext cx="46" cy="182"/>
                </a:xfrm>
                <a:prstGeom prst="rect">
                  <a:avLst/>
                </a:prstGeom>
                <a:grp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Rectangle 213">
                  <a:extLst>
                    <a:ext uri="{FF2B5EF4-FFF2-40B4-BE49-F238E27FC236}">
                      <a16:creationId xmlns:a16="http://schemas.microsoft.com/office/drawing/2014/main" id="{56D83AFF-9ABC-4439-B957-2438509CF1AA}"/>
                    </a:ext>
                  </a:extLst>
                </p:cNvPr>
                <p:cNvSpPr>
                  <a:spLocks noChangeArrowheads="1"/>
                </p:cNvSpPr>
                <p:nvPr/>
              </p:nvSpPr>
              <p:spPr bwMode="auto">
                <a:xfrm rot="3549554">
                  <a:off x="2544" y="1939"/>
                  <a:ext cx="46" cy="182"/>
                </a:xfrm>
                <a:prstGeom prst="rect">
                  <a:avLst/>
                </a:prstGeom>
                <a:grp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Rectangle 214">
                  <a:extLst>
                    <a:ext uri="{FF2B5EF4-FFF2-40B4-BE49-F238E27FC236}">
                      <a16:creationId xmlns:a16="http://schemas.microsoft.com/office/drawing/2014/main" id="{87DEDFCB-F06F-415A-9AE5-4AD002894016}"/>
                    </a:ext>
                  </a:extLst>
                </p:cNvPr>
                <p:cNvSpPr>
                  <a:spLocks noChangeArrowheads="1"/>
                </p:cNvSpPr>
                <p:nvPr/>
              </p:nvSpPr>
              <p:spPr bwMode="auto">
                <a:xfrm rot="8949554">
                  <a:off x="2016" y="1806"/>
                  <a:ext cx="46" cy="182"/>
                </a:xfrm>
                <a:prstGeom prst="rect">
                  <a:avLst/>
                </a:prstGeom>
                <a:grp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Rectangle 215">
                  <a:extLst>
                    <a:ext uri="{FF2B5EF4-FFF2-40B4-BE49-F238E27FC236}">
                      <a16:creationId xmlns:a16="http://schemas.microsoft.com/office/drawing/2014/main" id="{778E049D-A5FC-4D9F-80CD-92068D5F6AEF}"/>
                    </a:ext>
                  </a:extLst>
                </p:cNvPr>
                <p:cNvSpPr>
                  <a:spLocks noChangeArrowheads="1"/>
                </p:cNvSpPr>
                <p:nvPr/>
              </p:nvSpPr>
              <p:spPr bwMode="auto">
                <a:xfrm rot="1800000">
                  <a:off x="2407" y="1803"/>
                  <a:ext cx="46" cy="182"/>
                </a:xfrm>
                <a:prstGeom prst="rect">
                  <a:avLst/>
                </a:prstGeom>
                <a:grp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Rectangle 216">
                  <a:extLst>
                    <a:ext uri="{FF2B5EF4-FFF2-40B4-BE49-F238E27FC236}">
                      <a16:creationId xmlns:a16="http://schemas.microsoft.com/office/drawing/2014/main" id="{F2055025-BA40-46EC-B0DC-966CE73AC6BE}"/>
                    </a:ext>
                  </a:extLst>
                </p:cNvPr>
                <p:cNvSpPr>
                  <a:spLocks noChangeArrowheads="1"/>
                </p:cNvSpPr>
                <p:nvPr/>
              </p:nvSpPr>
              <p:spPr bwMode="auto">
                <a:xfrm rot="7200000">
                  <a:off x="1879" y="1945"/>
                  <a:ext cx="46" cy="182"/>
                </a:xfrm>
                <a:prstGeom prst="rect">
                  <a:avLst/>
                </a:prstGeom>
                <a:grp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9" name="Rectangle 217">
                  <a:extLst>
                    <a:ext uri="{FF2B5EF4-FFF2-40B4-BE49-F238E27FC236}">
                      <a16:creationId xmlns:a16="http://schemas.microsoft.com/office/drawing/2014/main" id="{AF751882-D4EC-4366-A52F-A713A8C2CBFE}"/>
                    </a:ext>
                  </a:extLst>
                </p:cNvPr>
                <p:cNvSpPr>
                  <a:spLocks noChangeArrowheads="1"/>
                </p:cNvSpPr>
                <p:nvPr/>
              </p:nvSpPr>
              <p:spPr bwMode="auto">
                <a:xfrm rot="4500000">
                  <a:off x="2585" y="2037"/>
                  <a:ext cx="46" cy="182"/>
                </a:xfrm>
                <a:prstGeom prst="rect">
                  <a:avLst/>
                </a:prstGeom>
                <a:grp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0" name="Rectangle 218">
                  <a:extLst>
                    <a:ext uri="{FF2B5EF4-FFF2-40B4-BE49-F238E27FC236}">
                      <a16:creationId xmlns:a16="http://schemas.microsoft.com/office/drawing/2014/main" id="{47A6FFC9-3D19-4944-A1C0-6F218B3C44D5}"/>
                    </a:ext>
                  </a:extLst>
                </p:cNvPr>
                <p:cNvSpPr>
                  <a:spLocks noChangeArrowheads="1"/>
                </p:cNvSpPr>
                <p:nvPr/>
              </p:nvSpPr>
              <p:spPr bwMode="auto">
                <a:xfrm rot="9900000">
                  <a:off x="2114" y="1765"/>
                  <a:ext cx="46" cy="182"/>
                </a:xfrm>
                <a:prstGeom prst="rect">
                  <a:avLst/>
                </a:prstGeom>
                <a:grp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grpSp>
      </p:grpSp>
      <p:pic>
        <p:nvPicPr>
          <p:cNvPr id="71" name="Picture 4" descr="mep51">
            <a:extLst>
              <a:ext uri="{FF2B5EF4-FFF2-40B4-BE49-F238E27FC236}">
                <a16:creationId xmlns:a16="http://schemas.microsoft.com/office/drawing/2014/main" id="{16643845-9947-44D7-AA2E-364B4D9905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1127" y="1015274"/>
            <a:ext cx="1155780" cy="1453960"/>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8" descr="pa9">
            <a:extLst>
              <a:ext uri="{FF2B5EF4-FFF2-40B4-BE49-F238E27FC236}">
                <a16:creationId xmlns:a16="http://schemas.microsoft.com/office/drawing/2014/main" id="{52943A4D-8434-4718-969C-A38333E3B6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7070578" y="4552307"/>
            <a:ext cx="1836878" cy="1469502"/>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2" descr="mep33">
            <a:extLst>
              <a:ext uri="{FF2B5EF4-FFF2-40B4-BE49-F238E27FC236}">
                <a16:creationId xmlns:a16="http://schemas.microsoft.com/office/drawing/2014/main" id="{AE181523-A6A2-4403-AFF8-9F2B8CCF849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47888"/>
          <a:stretch/>
        </p:blipFill>
        <p:spPr bwMode="auto">
          <a:xfrm>
            <a:off x="380319" y="1983906"/>
            <a:ext cx="1433454" cy="1280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24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0525" y="301586"/>
            <a:ext cx="7686675" cy="582612"/>
          </a:xfrm>
        </p:spPr>
        <p:txBody>
          <a:bodyPr/>
          <a:lstStyle/>
          <a:p>
            <a:r>
              <a:rPr lang="en-US" altLang="ja-JP" b="1" dirty="0"/>
              <a:t>MR</a:t>
            </a:r>
            <a:r>
              <a:rPr lang="ja-JP" altLang="en-US" b="1" dirty="0"/>
              <a:t>に求められる役割とは</a:t>
            </a:r>
            <a:endParaRPr kumimoji="1" lang="ja-JP" altLang="en-US" b="1" dirty="0"/>
          </a:p>
        </p:txBody>
      </p:sp>
      <p:sp>
        <p:nvSpPr>
          <p:cNvPr id="14" name="四角形: 角を丸くする 13">
            <a:extLst>
              <a:ext uri="{FF2B5EF4-FFF2-40B4-BE49-F238E27FC236}">
                <a16:creationId xmlns:a16="http://schemas.microsoft.com/office/drawing/2014/main" id="{F24948DD-35FB-4BF7-BE0E-8C2BEDEBC94F}"/>
              </a:ext>
            </a:extLst>
          </p:cNvPr>
          <p:cNvSpPr/>
          <p:nvPr/>
        </p:nvSpPr>
        <p:spPr>
          <a:xfrm>
            <a:off x="285417" y="5580431"/>
            <a:ext cx="8573165" cy="1237108"/>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製薬企業と医療機関を結ぶ重要な役割を担っており、</a:t>
            </a:r>
            <a:endParaRPr kumimoji="1" lang="en-US" altLang="ja-JP" sz="2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RMP</a:t>
            </a:r>
            <a:r>
              <a:rPr kumimoji="1" lang="ja-JP" altLang="en-US" sz="2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の最新情報の提供を迅速かつ適切に行うことで、</a:t>
            </a:r>
            <a:endParaRPr kumimoji="1" lang="en-US" altLang="ja-JP" sz="2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sng"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市販直後からの安全対策の強化に寄与できます</a:t>
            </a:r>
            <a:r>
              <a:rPr kumimoji="1" lang="ja-JP" altLang="en-US" sz="2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2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 name="図 3">
            <a:extLst>
              <a:ext uri="{FF2B5EF4-FFF2-40B4-BE49-F238E27FC236}">
                <a16:creationId xmlns:a16="http://schemas.microsoft.com/office/drawing/2014/main" id="{E414129C-7D0A-4A2A-AC2D-B5970A72A410}"/>
              </a:ext>
            </a:extLst>
          </p:cNvPr>
          <p:cNvPicPr>
            <a:picLocks noChangeAspect="1"/>
          </p:cNvPicPr>
          <p:nvPr/>
        </p:nvPicPr>
        <p:blipFill>
          <a:blip r:embed="rId3"/>
          <a:stretch>
            <a:fillRect/>
          </a:stretch>
        </p:blipFill>
        <p:spPr>
          <a:xfrm>
            <a:off x="5440909" y="2311889"/>
            <a:ext cx="1171360" cy="1273798"/>
          </a:xfrm>
          <a:prstGeom prst="rect">
            <a:avLst/>
          </a:prstGeom>
        </p:spPr>
      </p:pic>
      <p:sp>
        <p:nvSpPr>
          <p:cNvPr id="54" name="テキスト ボックス 53">
            <a:extLst>
              <a:ext uri="{FF2B5EF4-FFF2-40B4-BE49-F238E27FC236}">
                <a16:creationId xmlns:a16="http://schemas.microsoft.com/office/drawing/2014/main" id="{7CA772E8-4612-4E8C-A8B6-02C5B1FCB3C1}"/>
              </a:ext>
            </a:extLst>
          </p:cNvPr>
          <p:cNvSpPr txBox="1"/>
          <p:nvPr/>
        </p:nvSpPr>
        <p:spPr>
          <a:xfrm>
            <a:off x="6063221" y="3208222"/>
            <a:ext cx="90637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薬剤師</a:t>
            </a:r>
          </a:p>
        </p:txBody>
      </p:sp>
      <p:sp>
        <p:nvSpPr>
          <p:cNvPr id="36" name="角丸四角形吹き出し 35"/>
          <p:cNvSpPr/>
          <p:nvPr/>
        </p:nvSpPr>
        <p:spPr>
          <a:xfrm>
            <a:off x="4857450" y="1489810"/>
            <a:ext cx="3453589" cy="355503"/>
          </a:xfrm>
          <a:prstGeom prst="wedgeRoundRectCallout">
            <a:avLst>
              <a:gd name="adj1" fmla="val 962"/>
              <a:gd name="adj2" fmla="val 6632"/>
              <a:gd name="adj3" fmla="val 16667"/>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医療機関</a:t>
            </a:r>
          </a:p>
        </p:txBody>
      </p:sp>
      <p:grpSp>
        <p:nvGrpSpPr>
          <p:cNvPr id="5" name="Group 7"/>
          <p:cNvGrpSpPr>
            <a:grpSpLocks/>
          </p:cNvGrpSpPr>
          <p:nvPr/>
        </p:nvGrpSpPr>
        <p:grpSpPr bwMode="gray">
          <a:xfrm>
            <a:off x="3881574" y="2879314"/>
            <a:ext cx="1823247" cy="1836987"/>
            <a:chOff x="2244" y="1767"/>
            <a:chExt cx="2029" cy="2029"/>
          </a:xfrm>
          <a:solidFill>
            <a:srgbClr val="8C8C8C"/>
          </a:solidFill>
        </p:grpSpPr>
        <p:sp>
          <p:nvSpPr>
            <p:cNvPr id="6" name="Freeform 8"/>
            <p:cNvSpPr>
              <a:spLocks/>
            </p:cNvSpPr>
            <p:nvPr/>
          </p:nvSpPr>
          <p:spPr bwMode="gray">
            <a:xfrm>
              <a:off x="2366" y="1767"/>
              <a:ext cx="1057" cy="900"/>
            </a:xfrm>
            <a:custGeom>
              <a:avLst/>
              <a:gdLst>
                <a:gd name="T0" fmla="*/ 455 w 1057"/>
                <a:gd name="T1" fmla="*/ 879 h 900"/>
                <a:gd name="T2" fmla="*/ 471 w 1057"/>
                <a:gd name="T3" fmla="*/ 838 h 900"/>
                <a:gd name="T4" fmla="*/ 490 w 1057"/>
                <a:gd name="T5" fmla="*/ 799 h 900"/>
                <a:gd name="T6" fmla="*/ 514 w 1057"/>
                <a:gd name="T7" fmla="*/ 762 h 900"/>
                <a:gd name="T8" fmla="*/ 541 w 1057"/>
                <a:gd name="T9" fmla="*/ 728 h 900"/>
                <a:gd name="T10" fmla="*/ 570 w 1057"/>
                <a:gd name="T11" fmla="*/ 696 h 900"/>
                <a:gd name="T12" fmla="*/ 603 w 1057"/>
                <a:gd name="T13" fmla="*/ 667 h 900"/>
                <a:gd name="T14" fmla="*/ 639 w 1057"/>
                <a:gd name="T15" fmla="*/ 642 h 900"/>
                <a:gd name="T16" fmla="*/ 676 w 1057"/>
                <a:gd name="T17" fmla="*/ 621 h 900"/>
                <a:gd name="T18" fmla="*/ 713 w 1057"/>
                <a:gd name="T19" fmla="*/ 605 h 900"/>
                <a:gd name="T20" fmla="*/ 753 w 1057"/>
                <a:gd name="T21" fmla="*/ 591 h 900"/>
                <a:gd name="T22" fmla="*/ 793 w 1057"/>
                <a:gd name="T23" fmla="*/ 581 h 900"/>
                <a:gd name="T24" fmla="*/ 834 w 1057"/>
                <a:gd name="T25" fmla="*/ 575 h 900"/>
                <a:gd name="T26" fmla="*/ 833 w 1057"/>
                <a:gd name="T27" fmla="*/ 711 h 900"/>
                <a:gd name="T28" fmla="*/ 1056 w 1057"/>
                <a:gd name="T29" fmla="*/ 374 h 900"/>
                <a:gd name="T30" fmla="*/ 818 w 1057"/>
                <a:gd name="T31" fmla="*/ 0 h 900"/>
                <a:gd name="T32" fmla="*/ 819 w 1057"/>
                <a:gd name="T33" fmla="*/ 137 h 900"/>
                <a:gd name="T34" fmla="*/ 757 w 1057"/>
                <a:gd name="T35" fmla="*/ 143 h 900"/>
                <a:gd name="T36" fmla="*/ 694 w 1057"/>
                <a:gd name="T37" fmla="*/ 154 h 900"/>
                <a:gd name="T38" fmla="*/ 634 w 1057"/>
                <a:gd name="T39" fmla="*/ 168 h 900"/>
                <a:gd name="T40" fmla="*/ 574 w 1057"/>
                <a:gd name="T41" fmla="*/ 188 h 900"/>
                <a:gd name="T42" fmla="*/ 516 w 1057"/>
                <a:gd name="T43" fmla="*/ 211 h 900"/>
                <a:gd name="T44" fmla="*/ 460 w 1057"/>
                <a:gd name="T45" fmla="*/ 238 h 900"/>
                <a:gd name="T46" fmla="*/ 405 w 1057"/>
                <a:gd name="T47" fmla="*/ 270 h 900"/>
                <a:gd name="T48" fmla="*/ 352 w 1057"/>
                <a:gd name="T49" fmla="*/ 306 h 900"/>
                <a:gd name="T50" fmla="*/ 302 w 1057"/>
                <a:gd name="T51" fmla="*/ 346 h 900"/>
                <a:gd name="T52" fmla="*/ 255 w 1057"/>
                <a:gd name="T53" fmla="*/ 390 h 900"/>
                <a:gd name="T54" fmla="*/ 211 w 1057"/>
                <a:gd name="T55" fmla="*/ 437 h 900"/>
                <a:gd name="T56" fmla="*/ 170 w 1057"/>
                <a:gd name="T57" fmla="*/ 486 h 900"/>
                <a:gd name="T58" fmla="*/ 134 w 1057"/>
                <a:gd name="T59" fmla="*/ 539 h 900"/>
                <a:gd name="T60" fmla="*/ 101 w 1057"/>
                <a:gd name="T61" fmla="*/ 595 h 900"/>
                <a:gd name="T62" fmla="*/ 72 w 1057"/>
                <a:gd name="T63" fmla="*/ 653 h 900"/>
                <a:gd name="T64" fmla="*/ 47 w 1057"/>
                <a:gd name="T65" fmla="*/ 711 h 900"/>
                <a:gd name="T66" fmla="*/ 27 w 1057"/>
                <a:gd name="T67" fmla="*/ 773 h 900"/>
                <a:gd name="T68" fmla="*/ 11 w 1057"/>
                <a:gd name="T69" fmla="*/ 835 h 900"/>
                <a:gd name="T70" fmla="*/ 0 w 1057"/>
                <a:gd name="T71" fmla="*/ 899 h 900"/>
                <a:gd name="T72" fmla="*/ 238 w 1057"/>
                <a:gd name="T73" fmla="*/ 741 h 900"/>
                <a:gd name="T74" fmla="*/ 455 w 1057"/>
                <a:gd name="T75" fmla="*/ 879 h 9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7"/>
                <a:gd name="T115" fmla="*/ 0 h 900"/>
                <a:gd name="T116" fmla="*/ 1057 w 1057"/>
                <a:gd name="T117" fmla="*/ 900 h 9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7" h="900">
                  <a:moveTo>
                    <a:pt x="455" y="879"/>
                  </a:moveTo>
                  <a:lnTo>
                    <a:pt x="471" y="838"/>
                  </a:lnTo>
                  <a:lnTo>
                    <a:pt x="490" y="799"/>
                  </a:lnTo>
                  <a:lnTo>
                    <a:pt x="514" y="762"/>
                  </a:lnTo>
                  <a:lnTo>
                    <a:pt x="541" y="728"/>
                  </a:lnTo>
                  <a:lnTo>
                    <a:pt x="570" y="696"/>
                  </a:lnTo>
                  <a:lnTo>
                    <a:pt x="603" y="667"/>
                  </a:lnTo>
                  <a:lnTo>
                    <a:pt x="639" y="642"/>
                  </a:lnTo>
                  <a:lnTo>
                    <a:pt x="676" y="621"/>
                  </a:lnTo>
                  <a:lnTo>
                    <a:pt x="713" y="605"/>
                  </a:lnTo>
                  <a:lnTo>
                    <a:pt x="753" y="591"/>
                  </a:lnTo>
                  <a:lnTo>
                    <a:pt x="793" y="581"/>
                  </a:lnTo>
                  <a:lnTo>
                    <a:pt x="834" y="575"/>
                  </a:lnTo>
                  <a:lnTo>
                    <a:pt x="833" y="711"/>
                  </a:lnTo>
                  <a:lnTo>
                    <a:pt x="1056" y="374"/>
                  </a:lnTo>
                  <a:lnTo>
                    <a:pt x="818" y="0"/>
                  </a:lnTo>
                  <a:lnTo>
                    <a:pt x="819" y="137"/>
                  </a:lnTo>
                  <a:lnTo>
                    <a:pt x="757" y="143"/>
                  </a:lnTo>
                  <a:lnTo>
                    <a:pt x="694" y="154"/>
                  </a:lnTo>
                  <a:lnTo>
                    <a:pt x="634" y="168"/>
                  </a:lnTo>
                  <a:lnTo>
                    <a:pt x="574" y="188"/>
                  </a:lnTo>
                  <a:lnTo>
                    <a:pt x="516" y="211"/>
                  </a:lnTo>
                  <a:lnTo>
                    <a:pt x="460" y="238"/>
                  </a:lnTo>
                  <a:lnTo>
                    <a:pt x="405" y="270"/>
                  </a:lnTo>
                  <a:lnTo>
                    <a:pt x="352" y="306"/>
                  </a:lnTo>
                  <a:lnTo>
                    <a:pt x="302" y="346"/>
                  </a:lnTo>
                  <a:lnTo>
                    <a:pt x="255" y="390"/>
                  </a:lnTo>
                  <a:lnTo>
                    <a:pt x="211" y="437"/>
                  </a:lnTo>
                  <a:lnTo>
                    <a:pt x="170" y="486"/>
                  </a:lnTo>
                  <a:lnTo>
                    <a:pt x="134" y="539"/>
                  </a:lnTo>
                  <a:lnTo>
                    <a:pt x="101" y="595"/>
                  </a:lnTo>
                  <a:lnTo>
                    <a:pt x="72" y="653"/>
                  </a:lnTo>
                  <a:lnTo>
                    <a:pt x="47" y="711"/>
                  </a:lnTo>
                  <a:lnTo>
                    <a:pt x="27" y="773"/>
                  </a:lnTo>
                  <a:lnTo>
                    <a:pt x="11" y="835"/>
                  </a:lnTo>
                  <a:lnTo>
                    <a:pt x="0" y="899"/>
                  </a:lnTo>
                  <a:lnTo>
                    <a:pt x="238" y="741"/>
                  </a:lnTo>
                  <a:lnTo>
                    <a:pt x="455" y="879"/>
                  </a:lnTo>
                </a:path>
              </a:pathLst>
            </a:custGeom>
            <a:solidFill>
              <a:schemeClr val="accent6">
                <a:lumMod val="60000"/>
                <a:lumOff val="40000"/>
              </a:schemeClr>
            </a:solidFill>
            <a:ln w="12700" cap="rnd">
              <a:solidFill>
                <a:srgbClr val="8C8C8C"/>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 name="Freeform 9"/>
            <p:cNvSpPr>
              <a:spLocks/>
            </p:cNvSpPr>
            <p:nvPr/>
          </p:nvSpPr>
          <p:spPr bwMode="gray">
            <a:xfrm>
              <a:off x="3073" y="2892"/>
              <a:ext cx="1033" cy="904"/>
            </a:xfrm>
            <a:custGeom>
              <a:avLst/>
              <a:gdLst>
                <a:gd name="T0" fmla="*/ 585 w 1033"/>
                <a:gd name="T1" fmla="*/ 1 h 904"/>
                <a:gd name="T2" fmla="*/ 573 w 1033"/>
                <a:gd name="T3" fmla="*/ 41 h 904"/>
                <a:gd name="T4" fmla="*/ 556 w 1033"/>
                <a:gd name="T5" fmla="*/ 78 h 904"/>
                <a:gd name="T6" fmla="*/ 537 w 1033"/>
                <a:gd name="T7" fmla="*/ 116 h 904"/>
                <a:gd name="T8" fmla="*/ 514 w 1033"/>
                <a:gd name="T9" fmla="*/ 150 h 904"/>
                <a:gd name="T10" fmla="*/ 488 w 1033"/>
                <a:gd name="T11" fmla="*/ 182 h 904"/>
                <a:gd name="T12" fmla="*/ 459 w 1033"/>
                <a:gd name="T13" fmla="*/ 212 h 904"/>
                <a:gd name="T14" fmla="*/ 427 w 1033"/>
                <a:gd name="T15" fmla="*/ 239 h 904"/>
                <a:gd name="T16" fmla="*/ 393 w 1033"/>
                <a:gd name="T17" fmla="*/ 262 h 904"/>
                <a:gd name="T18" fmla="*/ 356 w 1033"/>
                <a:gd name="T19" fmla="*/ 283 h 904"/>
                <a:gd name="T20" fmla="*/ 317 w 1033"/>
                <a:gd name="T21" fmla="*/ 301 h 904"/>
                <a:gd name="T22" fmla="*/ 277 w 1033"/>
                <a:gd name="T23" fmla="*/ 314 h 904"/>
                <a:gd name="T24" fmla="*/ 236 w 1033"/>
                <a:gd name="T25" fmla="*/ 323 h 904"/>
                <a:gd name="T26" fmla="*/ 235 w 1033"/>
                <a:gd name="T27" fmla="*/ 187 h 904"/>
                <a:gd name="T28" fmla="*/ 159 w 1033"/>
                <a:gd name="T29" fmla="*/ 298 h 904"/>
                <a:gd name="T30" fmla="*/ 80 w 1033"/>
                <a:gd name="T31" fmla="*/ 409 h 904"/>
                <a:gd name="T32" fmla="*/ 0 w 1033"/>
                <a:gd name="T33" fmla="*/ 517 h 904"/>
                <a:gd name="T34" fmla="*/ 236 w 1033"/>
                <a:gd name="T35" fmla="*/ 903 h 904"/>
                <a:gd name="T36" fmla="*/ 236 w 1033"/>
                <a:gd name="T37" fmla="*/ 766 h 904"/>
                <a:gd name="T38" fmla="*/ 295 w 1033"/>
                <a:gd name="T39" fmla="*/ 759 h 904"/>
                <a:gd name="T40" fmla="*/ 353 w 1033"/>
                <a:gd name="T41" fmla="*/ 747 h 904"/>
                <a:gd name="T42" fmla="*/ 411 w 1033"/>
                <a:gd name="T43" fmla="*/ 733 h 904"/>
                <a:gd name="T44" fmla="*/ 467 w 1033"/>
                <a:gd name="T45" fmla="*/ 713 h 904"/>
                <a:gd name="T46" fmla="*/ 522 w 1033"/>
                <a:gd name="T47" fmla="*/ 691 h 904"/>
                <a:gd name="T48" fmla="*/ 575 w 1033"/>
                <a:gd name="T49" fmla="*/ 665 h 904"/>
                <a:gd name="T50" fmla="*/ 626 w 1033"/>
                <a:gd name="T51" fmla="*/ 635 h 904"/>
                <a:gd name="T52" fmla="*/ 676 w 1033"/>
                <a:gd name="T53" fmla="*/ 601 h 904"/>
                <a:gd name="T54" fmla="*/ 724 w 1033"/>
                <a:gd name="T55" fmla="*/ 564 h 904"/>
                <a:gd name="T56" fmla="*/ 768 w 1033"/>
                <a:gd name="T57" fmla="*/ 525 h 904"/>
                <a:gd name="T58" fmla="*/ 811 w 1033"/>
                <a:gd name="T59" fmla="*/ 481 h 904"/>
                <a:gd name="T60" fmla="*/ 849 w 1033"/>
                <a:gd name="T61" fmla="*/ 435 h 904"/>
                <a:gd name="T62" fmla="*/ 884 w 1033"/>
                <a:gd name="T63" fmla="*/ 387 h 904"/>
                <a:gd name="T64" fmla="*/ 916 w 1033"/>
                <a:gd name="T65" fmla="*/ 337 h 904"/>
                <a:gd name="T66" fmla="*/ 945 w 1033"/>
                <a:gd name="T67" fmla="*/ 284 h 904"/>
                <a:gd name="T68" fmla="*/ 970 w 1033"/>
                <a:gd name="T69" fmla="*/ 231 h 904"/>
                <a:gd name="T70" fmla="*/ 991 w 1033"/>
                <a:gd name="T71" fmla="*/ 174 h 904"/>
                <a:gd name="T72" fmla="*/ 1009 w 1033"/>
                <a:gd name="T73" fmla="*/ 117 h 904"/>
                <a:gd name="T74" fmla="*/ 1023 w 1033"/>
                <a:gd name="T75" fmla="*/ 58 h 904"/>
                <a:gd name="T76" fmla="*/ 1032 w 1033"/>
                <a:gd name="T77" fmla="*/ 0 h 904"/>
                <a:gd name="T78" fmla="*/ 812 w 1033"/>
                <a:gd name="T79" fmla="*/ 132 h 904"/>
                <a:gd name="T80" fmla="*/ 585 w 1033"/>
                <a:gd name="T81" fmla="*/ 1 h 9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3"/>
                <a:gd name="T124" fmla="*/ 0 h 904"/>
                <a:gd name="T125" fmla="*/ 1033 w 1033"/>
                <a:gd name="T126" fmla="*/ 904 h 9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3" h="904">
                  <a:moveTo>
                    <a:pt x="585" y="1"/>
                  </a:moveTo>
                  <a:lnTo>
                    <a:pt x="573" y="41"/>
                  </a:lnTo>
                  <a:lnTo>
                    <a:pt x="556" y="78"/>
                  </a:lnTo>
                  <a:lnTo>
                    <a:pt x="537" y="116"/>
                  </a:lnTo>
                  <a:lnTo>
                    <a:pt x="514" y="150"/>
                  </a:lnTo>
                  <a:lnTo>
                    <a:pt x="488" y="182"/>
                  </a:lnTo>
                  <a:lnTo>
                    <a:pt x="459" y="212"/>
                  </a:lnTo>
                  <a:lnTo>
                    <a:pt x="427" y="239"/>
                  </a:lnTo>
                  <a:lnTo>
                    <a:pt x="393" y="262"/>
                  </a:lnTo>
                  <a:lnTo>
                    <a:pt x="356" y="283"/>
                  </a:lnTo>
                  <a:lnTo>
                    <a:pt x="317" y="301"/>
                  </a:lnTo>
                  <a:lnTo>
                    <a:pt x="277" y="314"/>
                  </a:lnTo>
                  <a:lnTo>
                    <a:pt x="236" y="323"/>
                  </a:lnTo>
                  <a:lnTo>
                    <a:pt x="235" y="187"/>
                  </a:lnTo>
                  <a:lnTo>
                    <a:pt x="159" y="298"/>
                  </a:lnTo>
                  <a:lnTo>
                    <a:pt x="80" y="409"/>
                  </a:lnTo>
                  <a:lnTo>
                    <a:pt x="0" y="517"/>
                  </a:lnTo>
                  <a:lnTo>
                    <a:pt x="236" y="903"/>
                  </a:lnTo>
                  <a:lnTo>
                    <a:pt x="236" y="766"/>
                  </a:lnTo>
                  <a:lnTo>
                    <a:pt x="295" y="759"/>
                  </a:lnTo>
                  <a:lnTo>
                    <a:pt x="353" y="747"/>
                  </a:lnTo>
                  <a:lnTo>
                    <a:pt x="411" y="733"/>
                  </a:lnTo>
                  <a:lnTo>
                    <a:pt x="467" y="713"/>
                  </a:lnTo>
                  <a:lnTo>
                    <a:pt x="522" y="691"/>
                  </a:lnTo>
                  <a:lnTo>
                    <a:pt x="575" y="665"/>
                  </a:lnTo>
                  <a:lnTo>
                    <a:pt x="626" y="635"/>
                  </a:lnTo>
                  <a:lnTo>
                    <a:pt x="676" y="601"/>
                  </a:lnTo>
                  <a:lnTo>
                    <a:pt x="724" y="564"/>
                  </a:lnTo>
                  <a:lnTo>
                    <a:pt x="768" y="525"/>
                  </a:lnTo>
                  <a:lnTo>
                    <a:pt x="811" y="481"/>
                  </a:lnTo>
                  <a:lnTo>
                    <a:pt x="849" y="435"/>
                  </a:lnTo>
                  <a:lnTo>
                    <a:pt x="884" y="387"/>
                  </a:lnTo>
                  <a:lnTo>
                    <a:pt x="916" y="337"/>
                  </a:lnTo>
                  <a:lnTo>
                    <a:pt x="945" y="284"/>
                  </a:lnTo>
                  <a:lnTo>
                    <a:pt x="970" y="231"/>
                  </a:lnTo>
                  <a:lnTo>
                    <a:pt x="991" y="174"/>
                  </a:lnTo>
                  <a:lnTo>
                    <a:pt x="1009" y="117"/>
                  </a:lnTo>
                  <a:lnTo>
                    <a:pt x="1023" y="58"/>
                  </a:lnTo>
                  <a:lnTo>
                    <a:pt x="1032" y="0"/>
                  </a:lnTo>
                  <a:lnTo>
                    <a:pt x="812" y="132"/>
                  </a:lnTo>
                  <a:lnTo>
                    <a:pt x="585" y="1"/>
                  </a:lnTo>
                </a:path>
              </a:pathLst>
            </a:custGeom>
            <a:solidFill>
              <a:schemeClr val="tx2">
                <a:lumMod val="60000"/>
                <a:lumOff val="40000"/>
              </a:schemeClr>
            </a:solidFill>
            <a:ln w="12700" cap="rnd">
              <a:solidFill>
                <a:srgbClr val="8C8C8C"/>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 name="Freeform 10"/>
            <p:cNvSpPr>
              <a:spLocks/>
            </p:cNvSpPr>
            <p:nvPr/>
          </p:nvSpPr>
          <p:spPr bwMode="gray">
            <a:xfrm>
              <a:off x="2244" y="2563"/>
              <a:ext cx="930" cy="1075"/>
            </a:xfrm>
            <a:custGeom>
              <a:avLst/>
              <a:gdLst>
                <a:gd name="T0" fmla="*/ 929 w 930"/>
                <a:gd name="T1" fmla="*/ 645 h 1075"/>
                <a:gd name="T2" fmla="*/ 887 w 930"/>
                <a:gd name="T3" fmla="*/ 634 h 1075"/>
                <a:gd name="T4" fmla="*/ 847 w 930"/>
                <a:gd name="T5" fmla="*/ 620 h 1075"/>
                <a:gd name="T6" fmla="*/ 807 w 930"/>
                <a:gd name="T7" fmla="*/ 603 h 1075"/>
                <a:gd name="T8" fmla="*/ 771 w 930"/>
                <a:gd name="T9" fmla="*/ 582 h 1075"/>
                <a:gd name="T10" fmla="*/ 735 w 930"/>
                <a:gd name="T11" fmla="*/ 557 h 1075"/>
                <a:gd name="T12" fmla="*/ 703 w 930"/>
                <a:gd name="T13" fmla="*/ 529 h 1075"/>
                <a:gd name="T14" fmla="*/ 673 w 930"/>
                <a:gd name="T15" fmla="*/ 497 h 1075"/>
                <a:gd name="T16" fmla="*/ 648 w 930"/>
                <a:gd name="T17" fmla="*/ 465 h 1075"/>
                <a:gd name="T18" fmla="*/ 624 w 930"/>
                <a:gd name="T19" fmla="*/ 428 h 1075"/>
                <a:gd name="T20" fmla="*/ 607 w 930"/>
                <a:gd name="T21" fmla="*/ 398 h 1075"/>
                <a:gd name="T22" fmla="*/ 594 w 930"/>
                <a:gd name="T23" fmla="*/ 366 h 1075"/>
                <a:gd name="T24" fmla="*/ 583 w 930"/>
                <a:gd name="T25" fmla="*/ 332 h 1075"/>
                <a:gd name="T26" fmla="*/ 577 w 930"/>
                <a:gd name="T27" fmla="*/ 298 h 1075"/>
                <a:gd name="T28" fmla="*/ 575 w 930"/>
                <a:gd name="T29" fmla="*/ 264 h 1075"/>
                <a:gd name="T30" fmla="*/ 576 w 930"/>
                <a:gd name="T31" fmla="*/ 229 h 1075"/>
                <a:gd name="T32" fmla="*/ 748 w 930"/>
                <a:gd name="T33" fmla="*/ 229 h 1075"/>
                <a:gd name="T34" fmla="*/ 360 w 930"/>
                <a:gd name="T35" fmla="*/ 0 h 1075"/>
                <a:gd name="T36" fmla="*/ 0 w 930"/>
                <a:gd name="T37" fmla="*/ 236 h 1075"/>
                <a:gd name="T38" fmla="*/ 136 w 930"/>
                <a:gd name="T39" fmla="*/ 237 h 1075"/>
                <a:gd name="T40" fmla="*/ 141 w 930"/>
                <a:gd name="T41" fmla="*/ 299 h 1075"/>
                <a:gd name="T42" fmla="*/ 150 w 930"/>
                <a:gd name="T43" fmla="*/ 362 h 1075"/>
                <a:gd name="T44" fmla="*/ 165 w 930"/>
                <a:gd name="T45" fmla="*/ 422 h 1075"/>
                <a:gd name="T46" fmla="*/ 182 w 930"/>
                <a:gd name="T47" fmla="*/ 483 h 1075"/>
                <a:gd name="T48" fmla="*/ 204 w 930"/>
                <a:gd name="T49" fmla="*/ 541 h 1075"/>
                <a:gd name="T50" fmla="*/ 231 w 930"/>
                <a:gd name="T51" fmla="*/ 598 h 1075"/>
                <a:gd name="T52" fmla="*/ 262 w 930"/>
                <a:gd name="T53" fmla="*/ 653 h 1075"/>
                <a:gd name="T54" fmla="*/ 296 w 930"/>
                <a:gd name="T55" fmla="*/ 704 h 1075"/>
                <a:gd name="T56" fmla="*/ 333 w 930"/>
                <a:gd name="T57" fmla="*/ 752 h 1075"/>
                <a:gd name="T58" fmla="*/ 374 w 930"/>
                <a:gd name="T59" fmla="*/ 797 h 1075"/>
                <a:gd name="T60" fmla="*/ 419 w 930"/>
                <a:gd name="T61" fmla="*/ 841 h 1075"/>
                <a:gd name="T62" fmla="*/ 465 w 930"/>
                <a:gd name="T63" fmla="*/ 880 h 1075"/>
                <a:gd name="T64" fmla="*/ 514 w 930"/>
                <a:gd name="T65" fmla="*/ 917 h 1075"/>
                <a:gd name="T66" fmla="*/ 566 w 930"/>
                <a:gd name="T67" fmla="*/ 951 h 1075"/>
                <a:gd name="T68" fmla="*/ 620 w 930"/>
                <a:gd name="T69" fmla="*/ 980 h 1075"/>
                <a:gd name="T70" fmla="*/ 675 w 930"/>
                <a:gd name="T71" fmla="*/ 1007 h 1075"/>
                <a:gd name="T72" fmla="*/ 732 w 930"/>
                <a:gd name="T73" fmla="*/ 1029 h 1075"/>
                <a:gd name="T74" fmla="*/ 790 w 930"/>
                <a:gd name="T75" fmla="*/ 1048 h 1075"/>
                <a:gd name="T76" fmla="*/ 849 w 930"/>
                <a:gd name="T77" fmla="*/ 1062 h 1075"/>
                <a:gd name="T78" fmla="*/ 910 w 930"/>
                <a:gd name="T79" fmla="*/ 1074 h 1075"/>
                <a:gd name="T80" fmla="*/ 772 w 930"/>
                <a:gd name="T81" fmla="*/ 845 h 1075"/>
                <a:gd name="T82" fmla="*/ 929 w 930"/>
                <a:gd name="T83" fmla="*/ 645 h 10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075"/>
                <a:gd name="T128" fmla="*/ 930 w 930"/>
                <a:gd name="T129" fmla="*/ 1075 h 10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075">
                  <a:moveTo>
                    <a:pt x="929" y="645"/>
                  </a:moveTo>
                  <a:lnTo>
                    <a:pt x="887" y="634"/>
                  </a:lnTo>
                  <a:lnTo>
                    <a:pt x="847" y="620"/>
                  </a:lnTo>
                  <a:lnTo>
                    <a:pt x="807" y="603"/>
                  </a:lnTo>
                  <a:lnTo>
                    <a:pt x="771" y="582"/>
                  </a:lnTo>
                  <a:lnTo>
                    <a:pt x="735" y="557"/>
                  </a:lnTo>
                  <a:lnTo>
                    <a:pt x="703" y="529"/>
                  </a:lnTo>
                  <a:lnTo>
                    <a:pt x="673" y="497"/>
                  </a:lnTo>
                  <a:lnTo>
                    <a:pt x="648" y="465"/>
                  </a:lnTo>
                  <a:lnTo>
                    <a:pt x="624" y="428"/>
                  </a:lnTo>
                  <a:lnTo>
                    <a:pt x="607" y="398"/>
                  </a:lnTo>
                  <a:lnTo>
                    <a:pt x="594" y="366"/>
                  </a:lnTo>
                  <a:lnTo>
                    <a:pt x="583" y="332"/>
                  </a:lnTo>
                  <a:lnTo>
                    <a:pt x="577" y="298"/>
                  </a:lnTo>
                  <a:lnTo>
                    <a:pt x="575" y="264"/>
                  </a:lnTo>
                  <a:lnTo>
                    <a:pt x="576" y="229"/>
                  </a:lnTo>
                  <a:lnTo>
                    <a:pt x="748" y="229"/>
                  </a:lnTo>
                  <a:lnTo>
                    <a:pt x="360" y="0"/>
                  </a:lnTo>
                  <a:lnTo>
                    <a:pt x="0" y="236"/>
                  </a:lnTo>
                  <a:lnTo>
                    <a:pt x="136" y="237"/>
                  </a:lnTo>
                  <a:lnTo>
                    <a:pt x="141" y="299"/>
                  </a:lnTo>
                  <a:lnTo>
                    <a:pt x="150" y="362"/>
                  </a:lnTo>
                  <a:lnTo>
                    <a:pt x="165" y="422"/>
                  </a:lnTo>
                  <a:lnTo>
                    <a:pt x="182" y="483"/>
                  </a:lnTo>
                  <a:lnTo>
                    <a:pt x="204" y="541"/>
                  </a:lnTo>
                  <a:lnTo>
                    <a:pt x="231" y="598"/>
                  </a:lnTo>
                  <a:lnTo>
                    <a:pt x="262" y="653"/>
                  </a:lnTo>
                  <a:lnTo>
                    <a:pt x="296" y="704"/>
                  </a:lnTo>
                  <a:lnTo>
                    <a:pt x="333" y="752"/>
                  </a:lnTo>
                  <a:lnTo>
                    <a:pt x="374" y="797"/>
                  </a:lnTo>
                  <a:lnTo>
                    <a:pt x="419" y="841"/>
                  </a:lnTo>
                  <a:lnTo>
                    <a:pt x="465" y="880"/>
                  </a:lnTo>
                  <a:lnTo>
                    <a:pt x="514" y="917"/>
                  </a:lnTo>
                  <a:lnTo>
                    <a:pt x="566" y="951"/>
                  </a:lnTo>
                  <a:lnTo>
                    <a:pt x="620" y="980"/>
                  </a:lnTo>
                  <a:lnTo>
                    <a:pt x="675" y="1007"/>
                  </a:lnTo>
                  <a:lnTo>
                    <a:pt x="732" y="1029"/>
                  </a:lnTo>
                  <a:lnTo>
                    <a:pt x="790" y="1048"/>
                  </a:lnTo>
                  <a:lnTo>
                    <a:pt x="849" y="1062"/>
                  </a:lnTo>
                  <a:lnTo>
                    <a:pt x="910" y="1074"/>
                  </a:lnTo>
                  <a:lnTo>
                    <a:pt x="772" y="845"/>
                  </a:lnTo>
                  <a:lnTo>
                    <a:pt x="929" y="645"/>
                  </a:lnTo>
                </a:path>
              </a:pathLst>
            </a:custGeom>
            <a:solidFill>
              <a:schemeClr val="accent4">
                <a:lumMod val="60000"/>
                <a:lumOff val="40000"/>
              </a:schemeClr>
            </a:solidFill>
            <a:ln w="12700" cap="rnd">
              <a:solidFill>
                <a:srgbClr val="8C8C8C"/>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9" name="Freeform 11"/>
            <p:cNvSpPr>
              <a:spLocks/>
            </p:cNvSpPr>
            <p:nvPr/>
          </p:nvSpPr>
          <p:spPr bwMode="gray">
            <a:xfrm>
              <a:off x="3330" y="1909"/>
              <a:ext cx="943" cy="1065"/>
            </a:xfrm>
            <a:custGeom>
              <a:avLst/>
              <a:gdLst>
                <a:gd name="T0" fmla="*/ 554 w 943"/>
                <a:gd name="T1" fmla="*/ 1064 h 1065"/>
                <a:gd name="T2" fmla="*/ 942 w 943"/>
                <a:gd name="T3" fmla="*/ 840 h 1065"/>
                <a:gd name="T4" fmla="*/ 781 w 943"/>
                <a:gd name="T5" fmla="*/ 840 h 1065"/>
                <a:gd name="T6" fmla="*/ 776 w 943"/>
                <a:gd name="T7" fmla="*/ 778 h 1065"/>
                <a:gd name="T8" fmla="*/ 767 w 943"/>
                <a:gd name="T9" fmla="*/ 716 h 1065"/>
                <a:gd name="T10" fmla="*/ 754 w 943"/>
                <a:gd name="T11" fmla="*/ 655 h 1065"/>
                <a:gd name="T12" fmla="*/ 737 w 943"/>
                <a:gd name="T13" fmla="*/ 595 h 1065"/>
                <a:gd name="T14" fmla="*/ 714 w 943"/>
                <a:gd name="T15" fmla="*/ 536 h 1065"/>
                <a:gd name="T16" fmla="*/ 688 w 943"/>
                <a:gd name="T17" fmla="*/ 480 h 1065"/>
                <a:gd name="T18" fmla="*/ 658 w 943"/>
                <a:gd name="T19" fmla="*/ 425 h 1065"/>
                <a:gd name="T20" fmla="*/ 624 w 943"/>
                <a:gd name="T21" fmla="*/ 372 h 1065"/>
                <a:gd name="T22" fmla="*/ 586 w 943"/>
                <a:gd name="T23" fmla="*/ 323 h 1065"/>
                <a:gd name="T24" fmla="*/ 547 w 943"/>
                <a:gd name="T25" fmla="*/ 275 h 1065"/>
                <a:gd name="T26" fmla="*/ 502 w 943"/>
                <a:gd name="T27" fmla="*/ 232 h 1065"/>
                <a:gd name="T28" fmla="*/ 455 w 943"/>
                <a:gd name="T29" fmla="*/ 191 h 1065"/>
                <a:gd name="T30" fmla="*/ 405 w 943"/>
                <a:gd name="T31" fmla="*/ 153 h 1065"/>
                <a:gd name="T32" fmla="*/ 352 w 943"/>
                <a:gd name="T33" fmla="*/ 120 h 1065"/>
                <a:gd name="T34" fmla="*/ 298 w 943"/>
                <a:gd name="T35" fmla="*/ 89 h 1065"/>
                <a:gd name="T36" fmla="*/ 241 w 943"/>
                <a:gd name="T37" fmla="*/ 63 h 1065"/>
                <a:gd name="T38" fmla="*/ 182 w 943"/>
                <a:gd name="T39" fmla="*/ 41 h 1065"/>
                <a:gd name="T40" fmla="*/ 122 w 943"/>
                <a:gd name="T41" fmla="*/ 23 h 1065"/>
                <a:gd name="T42" fmla="*/ 61 w 943"/>
                <a:gd name="T43" fmla="*/ 9 h 1065"/>
                <a:gd name="T44" fmla="*/ 0 w 943"/>
                <a:gd name="T45" fmla="*/ 0 h 1065"/>
                <a:gd name="T46" fmla="*/ 137 w 943"/>
                <a:gd name="T47" fmla="*/ 226 h 1065"/>
                <a:gd name="T48" fmla="*/ 5 w 943"/>
                <a:gd name="T49" fmla="*/ 451 h 1065"/>
                <a:gd name="T50" fmla="*/ 48 w 943"/>
                <a:gd name="T51" fmla="*/ 465 h 1065"/>
                <a:gd name="T52" fmla="*/ 90 w 943"/>
                <a:gd name="T53" fmla="*/ 483 h 1065"/>
                <a:gd name="T54" fmla="*/ 130 w 943"/>
                <a:gd name="T55" fmla="*/ 505 h 1065"/>
                <a:gd name="T56" fmla="*/ 168 w 943"/>
                <a:gd name="T57" fmla="*/ 531 h 1065"/>
                <a:gd name="T58" fmla="*/ 202 w 943"/>
                <a:gd name="T59" fmla="*/ 561 h 1065"/>
                <a:gd name="T60" fmla="*/ 233 w 943"/>
                <a:gd name="T61" fmla="*/ 594 h 1065"/>
                <a:gd name="T62" fmla="*/ 262 w 943"/>
                <a:gd name="T63" fmla="*/ 629 h 1065"/>
                <a:gd name="T64" fmla="*/ 285 w 943"/>
                <a:gd name="T65" fmla="*/ 668 h 1065"/>
                <a:gd name="T66" fmla="*/ 305 w 943"/>
                <a:gd name="T67" fmla="*/ 709 h 1065"/>
                <a:gd name="T68" fmla="*/ 321 w 943"/>
                <a:gd name="T69" fmla="*/ 751 h 1065"/>
                <a:gd name="T70" fmla="*/ 333 w 943"/>
                <a:gd name="T71" fmla="*/ 795 h 1065"/>
                <a:gd name="T72" fmla="*/ 340 w 943"/>
                <a:gd name="T73" fmla="*/ 840 h 1065"/>
                <a:gd name="T74" fmla="*/ 188 w 943"/>
                <a:gd name="T75" fmla="*/ 841 h 1065"/>
                <a:gd name="T76" fmla="*/ 554 w 943"/>
                <a:gd name="T77" fmla="*/ 1064 h 10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3"/>
                <a:gd name="T118" fmla="*/ 0 h 1065"/>
                <a:gd name="T119" fmla="*/ 943 w 943"/>
                <a:gd name="T120" fmla="*/ 1065 h 10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3" h="1065">
                  <a:moveTo>
                    <a:pt x="554" y="1064"/>
                  </a:moveTo>
                  <a:lnTo>
                    <a:pt x="942" y="840"/>
                  </a:lnTo>
                  <a:lnTo>
                    <a:pt x="781" y="840"/>
                  </a:lnTo>
                  <a:lnTo>
                    <a:pt x="776" y="778"/>
                  </a:lnTo>
                  <a:lnTo>
                    <a:pt x="767" y="716"/>
                  </a:lnTo>
                  <a:lnTo>
                    <a:pt x="754" y="655"/>
                  </a:lnTo>
                  <a:lnTo>
                    <a:pt x="737" y="595"/>
                  </a:lnTo>
                  <a:lnTo>
                    <a:pt x="714" y="536"/>
                  </a:lnTo>
                  <a:lnTo>
                    <a:pt x="688" y="480"/>
                  </a:lnTo>
                  <a:lnTo>
                    <a:pt x="658" y="425"/>
                  </a:lnTo>
                  <a:lnTo>
                    <a:pt x="624" y="372"/>
                  </a:lnTo>
                  <a:lnTo>
                    <a:pt x="586" y="323"/>
                  </a:lnTo>
                  <a:lnTo>
                    <a:pt x="547" y="275"/>
                  </a:lnTo>
                  <a:lnTo>
                    <a:pt x="502" y="232"/>
                  </a:lnTo>
                  <a:lnTo>
                    <a:pt x="455" y="191"/>
                  </a:lnTo>
                  <a:lnTo>
                    <a:pt x="405" y="153"/>
                  </a:lnTo>
                  <a:lnTo>
                    <a:pt x="352" y="120"/>
                  </a:lnTo>
                  <a:lnTo>
                    <a:pt x="298" y="89"/>
                  </a:lnTo>
                  <a:lnTo>
                    <a:pt x="241" y="63"/>
                  </a:lnTo>
                  <a:lnTo>
                    <a:pt x="182" y="41"/>
                  </a:lnTo>
                  <a:lnTo>
                    <a:pt x="122" y="23"/>
                  </a:lnTo>
                  <a:lnTo>
                    <a:pt x="61" y="9"/>
                  </a:lnTo>
                  <a:lnTo>
                    <a:pt x="0" y="0"/>
                  </a:lnTo>
                  <a:lnTo>
                    <a:pt x="137" y="226"/>
                  </a:lnTo>
                  <a:lnTo>
                    <a:pt x="5" y="451"/>
                  </a:lnTo>
                  <a:lnTo>
                    <a:pt x="48" y="465"/>
                  </a:lnTo>
                  <a:lnTo>
                    <a:pt x="90" y="483"/>
                  </a:lnTo>
                  <a:lnTo>
                    <a:pt x="130" y="505"/>
                  </a:lnTo>
                  <a:lnTo>
                    <a:pt x="168" y="531"/>
                  </a:lnTo>
                  <a:lnTo>
                    <a:pt x="202" y="561"/>
                  </a:lnTo>
                  <a:lnTo>
                    <a:pt x="233" y="594"/>
                  </a:lnTo>
                  <a:lnTo>
                    <a:pt x="262" y="629"/>
                  </a:lnTo>
                  <a:lnTo>
                    <a:pt x="285" y="668"/>
                  </a:lnTo>
                  <a:lnTo>
                    <a:pt x="305" y="709"/>
                  </a:lnTo>
                  <a:lnTo>
                    <a:pt x="321" y="751"/>
                  </a:lnTo>
                  <a:lnTo>
                    <a:pt x="333" y="795"/>
                  </a:lnTo>
                  <a:lnTo>
                    <a:pt x="340" y="840"/>
                  </a:lnTo>
                  <a:lnTo>
                    <a:pt x="188" y="841"/>
                  </a:lnTo>
                  <a:lnTo>
                    <a:pt x="554" y="1064"/>
                  </a:lnTo>
                </a:path>
              </a:pathLst>
            </a:custGeom>
            <a:solidFill>
              <a:schemeClr val="accent2">
                <a:lumMod val="60000"/>
                <a:lumOff val="40000"/>
              </a:schemeClr>
            </a:solidFill>
            <a:ln w="12700" cap="rnd">
              <a:solidFill>
                <a:srgbClr val="8C8C8C"/>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sp>
        <p:nvSpPr>
          <p:cNvPr id="11" name="Rectangle 17"/>
          <p:cNvSpPr>
            <a:spLocks noChangeArrowheads="1"/>
          </p:cNvSpPr>
          <p:nvPr/>
        </p:nvSpPr>
        <p:spPr bwMode="gray">
          <a:xfrm>
            <a:off x="5171371" y="2018100"/>
            <a:ext cx="3193125" cy="1639613"/>
          </a:xfrm>
          <a:prstGeom prst="rect">
            <a:avLst/>
          </a:prstGeom>
          <a:solidFill>
            <a:schemeClr val="bg1"/>
          </a:solidFill>
          <a:ln w="28575" algn="ctr">
            <a:solidFill>
              <a:schemeClr val="bg1">
                <a:lumMod val="50000"/>
              </a:schemeClr>
            </a:solidFill>
            <a:miter lim="800000"/>
            <a:headEnd/>
            <a:tailEnd/>
          </a:ln>
        </p:spPr>
        <p:txBody>
          <a:bodyPr lIns="72000" tIns="72000" rIns="72000" bIns="72000"/>
          <a:lstStyle/>
          <a:p>
            <a:pPr marL="0" marR="0" lvl="0" indent="0" algn="ctr" defTabSz="914418" rtl="0" eaLnBrk="1" fontAlgn="auto" latinLnBrk="0" hangingPunct="1">
              <a:lnSpc>
                <a:spcPct val="100000"/>
              </a:lnSpc>
              <a:spcBef>
                <a:spcPts val="0"/>
              </a:spcBef>
              <a:spcAft>
                <a:spcPts val="0"/>
              </a:spcAft>
              <a:buClrTx/>
              <a:buSzTx/>
              <a:buFontTx/>
              <a:buNone/>
              <a:tabLst/>
              <a:defRPr/>
            </a:pPr>
            <a:endParaRPr kumimoji="0" lang="en-US" altLang="ja-JP" sz="3000" b="1" i="0" u="sng" strike="noStrike" kern="0" cap="none" spc="0" normalizeH="0" baseline="0" noProof="0" dirty="0">
              <a:ln>
                <a:noFill/>
              </a:ln>
              <a:solidFill>
                <a:srgbClr val="000066"/>
              </a:solidFill>
              <a:effectLst/>
              <a:uLnTx/>
              <a:uFillTx/>
              <a:latin typeface="メイリオ" pitchFamily="50" charset="-128"/>
              <a:ea typeface="メイリオ" pitchFamily="50" charset="-128"/>
              <a:cs typeface="+mn-cs"/>
            </a:endParaRPr>
          </a:p>
          <a:p>
            <a:pPr marL="0" marR="0" lvl="0" indent="0" algn="ctr" defTabSz="914418"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0" cap="none" spc="0" normalizeH="0" baseline="0" noProof="0" dirty="0">
              <a:ln>
                <a:noFill/>
              </a:ln>
              <a:solidFill>
                <a:srgbClr val="000066"/>
              </a:solidFill>
              <a:effectLst/>
              <a:uLnTx/>
              <a:uFillTx/>
              <a:latin typeface="メイリオ" pitchFamily="50" charset="-128"/>
              <a:ea typeface="メイリオ" pitchFamily="50" charset="-128"/>
              <a:cs typeface="+mn-cs"/>
            </a:endParaRPr>
          </a:p>
          <a:p>
            <a:pPr marL="0" marR="0" lvl="0" indent="0" algn="l" defTabSz="914418"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0" cap="none" spc="0" normalizeH="0" baseline="0" noProof="0" dirty="0">
              <a:ln>
                <a:noFill/>
              </a:ln>
              <a:solidFill>
                <a:srgbClr val="000066"/>
              </a:solidFill>
              <a:effectLst/>
              <a:uLnTx/>
              <a:uFillTx/>
              <a:latin typeface="メイリオ" pitchFamily="50" charset="-128"/>
              <a:ea typeface="メイリオ" pitchFamily="50" charset="-128"/>
              <a:cs typeface="+mn-cs"/>
            </a:endParaRPr>
          </a:p>
        </p:txBody>
      </p:sp>
      <p:sp>
        <p:nvSpPr>
          <p:cNvPr id="12" name="Rectangle 16"/>
          <p:cNvSpPr>
            <a:spLocks noChangeArrowheads="1"/>
          </p:cNvSpPr>
          <p:nvPr/>
        </p:nvSpPr>
        <p:spPr bwMode="gray">
          <a:xfrm>
            <a:off x="5171370" y="4011706"/>
            <a:ext cx="3193127" cy="1594566"/>
          </a:xfrm>
          <a:prstGeom prst="rect">
            <a:avLst/>
          </a:prstGeom>
          <a:solidFill>
            <a:schemeClr val="bg1"/>
          </a:solidFill>
          <a:ln w="28575" algn="ctr">
            <a:solidFill>
              <a:schemeClr val="bg1">
                <a:lumMod val="50000"/>
              </a:schemeClr>
            </a:solidFill>
            <a:miter lim="800000"/>
            <a:headEnd/>
            <a:tailEnd/>
          </a:ln>
        </p:spPr>
        <p:txBody>
          <a:bodyPr lIns="72000" tIns="72000" rIns="72000" bIns="72000"/>
          <a:lstStyle/>
          <a:p>
            <a:pPr marL="0" marR="0" lvl="0" indent="0" algn="ctr" defTabSz="914418" rtl="0" eaLnBrk="1" fontAlgn="auto" latinLnBrk="0" hangingPunct="1">
              <a:lnSpc>
                <a:spcPct val="100000"/>
              </a:lnSpc>
              <a:spcBef>
                <a:spcPts val="0"/>
              </a:spcBef>
              <a:spcAft>
                <a:spcPts val="0"/>
              </a:spcAft>
              <a:buClrTx/>
              <a:buSzTx/>
              <a:buFontTx/>
              <a:buNone/>
              <a:tabLst/>
              <a:defRPr/>
            </a:pPr>
            <a:endParaRPr kumimoji="0" lang="en-US" altLang="ja-JP" sz="3000" b="1" i="0" u="sng" strike="noStrike" kern="0" cap="none" spc="0" normalizeH="0" baseline="0" noProof="0" dirty="0">
              <a:ln>
                <a:noFill/>
              </a:ln>
              <a:solidFill>
                <a:srgbClr val="000066"/>
              </a:solidFill>
              <a:effectLst/>
              <a:uLnTx/>
              <a:uFillTx/>
              <a:latin typeface="メイリオ" pitchFamily="50" charset="-128"/>
              <a:ea typeface="メイリオ" pitchFamily="50" charset="-128"/>
              <a:cs typeface="+mn-cs"/>
            </a:endParaRPr>
          </a:p>
          <a:p>
            <a:pPr marL="0" marR="0" lvl="0" indent="0" algn="ctr" defTabSz="914418"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0" cap="none" spc="0" normalizeH="0" baseline="0" noProof="0" dirty="0">
              <a:ln>
                <a:noFill/>
              </a:ln>
              <a:solidFill>
                <a:srgbClr val="000066"/>
              </a:solidFill>
              <a:effectLst/>
              <a:uLnTx/>
              <a:uFillTx/>
              <a:latin typeface="メイリオ" pitchFamily="50" charset="-128"/>
              <a:ea typeface="メイリオ" pitchFamily="50" charset="-128"/>
              <a:cs typeface="+mn-cs"/>
            </a:endParaRPr>
          </a:p>
        </p:txBody>
      </p:sp>
      <p:sp>
        <p:nvSpPr>
          <p:cNvPr id="13" name="Rectangle 15"/>
          <p:cNvSpPr>
            <a:spLocks noChangeArrowheads="1"/>
          </p:cNvSpPr>
          <p:nvPr/>
        </p:nvSpPr>
        <p:spPr bwMode="gray">
          <a:xfrm>
            <a:off x="1304605" y="4033832"/>
            <a:ext cx="3171840" cy="1578379"/>
          </a:xfrm>
          <a:prstGeom prst="rect">
            <a:avLst/>
          </a:prstGeom>
          <a:solidFill>
            <a:schemeClr val="bg1"/>
          </a:solidFill>
          <a:ln w="28575" algn="ctr">
            <a:solidFill>
              <a:schemeClr val="bg1">
                <a:lumMod val="50000"/>
              </a:schemeClr>
            </a:solidFill>
            <a:miter lim="800000"/>
            <a:headEnd/>
            <a:tailEnd/>
          </a:ln>
        </p:spPr>
        <p:txBody>
          <a:bodyPr lIns="72000" tIns="72000" rIns="72000" bIns="72000"/>
          <a:lstStyle/>
          <a:p>
            <a:pPr marL="0" marR="0" lvl="0" indent="0" algn="ctr" defTabSz="914418" rtl="0" eaLnBrk="1" fontAlgn="auto" latinLnBrk="0" hangingPunct="1">
              <a:lnSpc>
                <a:spcPct val="100000"/>
              </a:lnSpc>
              <a:spcBef>
                <a:spcPts val="0"/>
              </a:spcBef>
              <a:spcAft>
                <a:spcPts val="0"/>
              </a:spcAft>
              <a:buClrTx/>
              <a:buSzTx/>
              <a:buFontTx/>
              <a:buNone/>
              <a:tabLst/>
              <a:defRPr/>
            </a:pPr>
            <a:endParaRPr kumimoji="0" lang="en-US" altLang="ja-JP" sz="1680" b="1" i="0" u="sng" strike="noStrike" kern="0" cap="none" spc="0" normalizeH="0" baseline="0" noProof="0" dirty="0">
              <a:ln>
                <a:noFill/>
              </a:ln>
              <a:solidFill>
                <a:srgbClr val="000066"/>
              </a:solidFill>
              <a:effectLst/>
              <a:uLnTx/>
              <a:uFillTx/>
              <a:latin typeface="メイリオ" pitchFamily="50" charset="-128"/>
              <a:ea typeface="メイリオ" pitchFamily="50" charset="-128"/>
              <a:cs typeface="+mn-cs"/>
            </a:endParaRPr>
          </a:p>
          <a:p>
            <a:pPr marL="0" marR="0" lvl="0" indent="0" algn="ctr" defTabSz="914418" rtl="0" eaLnBrk="1" fontAlgn="auto" latinLnBrk="0" hangingPunct="1">
              <a:lnSpc>
                <a:spcPct val="100000"/>
              </a:lnSpc>
              <a:spcBef>
                <a:spcPts val="0"/>
              </a:spcBef>
              <a:spcAft>
                <a:spcPts val="0"/>
              </a:spcAft>
              <a:buClrTx/>
              <a:buSzTx/>
              <a:buFontTx/>
              <a:buNone/>
              <a:tabLst/>
              <a:defRPr/>
            </a:pPr>
            <a:r>
              <a:rPr kumimoji="0" lang="ja-JP" altLang="en-US" sz="1680" b="1" i="0" u="none" strike="noStrike" kern="0" cap="none" spc="0" normalizeH="0" baseline="0" noProof="0" dirty="0">
                <a:ln>
                  <a:noFill/>
                </a:ln>
                <a:solidFill>
                  <a:srgbClr val="000066"/>
                </a:solidFill>
                <a:effectLst/>
                <a:uLnTx/>
                <a:uFillTx/>
                <a:latin typeface="メイリオ" pitchFamily="50" charset="-128"/>
                <a:ea typeface="メイリオ" pitchFamily="50" charset="-128"/>
                <a:cs typeface="+mn-cs"/>
              </a:rPr>
              <a:t>専門的な評価・分析</a:t>
            </a:r>
            <a:endParaRPr kumimoji="0" lang="ja-JP" altLang="en-US" sz="720" b="0" i="0" u="none" strike="noStrike" kern="0" cap="none" spc="0" normalizeH="0" baseline="0" noProof="0" dirty="0">
              <a:ln>
                <a:noFill/>
              </a:ln>
              <a:solidFill>
                <a:srgbClr val="000066"/>
              </a:solidFill>
              <a:effectLst/>
              <a:uLnTx/>
              <a:uFillTx/>
              <a:latin typeface="メイリオ" pitchFamily="50" charset="-128"/>
              <a:ea typeface="メイリオ" pitchFamily="50" charset="-128"/>
              <a:cs typeface="+mn-cs"/>
            </a:endParaRPr>
          </a:p>
          <a:p>
            <a:pPr marL="0" marR="0" lvl="0" indent="0" algn="l" defTabSz="914418" rtl="0" eaLnBrk="1" fontAlgn="auto" latinLnBrk="0" hangingPunct="1">
              <a:lnSpc>
                <a:spcPct val="100000"/>
              </a:lnSpc>
              <a:spcBef>
                <a:spcPts val="0"/>
              </a:spcBef>
              <a:spcAft>
                <a:spcPts val="0"/>
              </a:spcAft>
              <a:buClrTx/>
              <a:buSzTx/>
              <a:buFontTx/>
              <a:buNone/>
              <a:tabLst/>
              <a:defRPr/>
            </a:pPr>
            <a:endParaRPr kumimoji="0" lang="en-US" altLang="ja-JP" sz="720" b="0" i="0" u="none" strike="noStrike" kern="0" cap="none" spc="0" normalizeH="0" baseline="0" noProof="0" dirty="0">
              <a:ln>
                <a:noFill/>
              </a:ln>
              <a:solidFill>
                <a:srgbClr val="000066"/>
              </a:solidFill>
              <a:effectLst/>
              <a:uLnTx/>
              <a:uFillTx/>
              <a:latin typeface="メイリオ" pitchFamily="50" charset="-128"/>
              <a:ea typeface="メイリオ" pitchFamily="50" charset="-128"/>
              <a:cs typeface="+mn-cs"/>
            </a:endParaRPr>
          </a:p>
          <a:p>
            <a:pPr marL="0" marR="0" lvl="0" indent="0" algn="l" defTabSz="914418" rtl="0" eaLnBrk="1" fontAlgn="auto" latinLnBrk="0" hangingPunct="1">
              <a:lnSpc>
                <a:spcPct val="100000"/>
              </a:lnSpc>
              <a:spcBef>
                <a:spcPts val="0"/>
              </a:spcBef>
              <a:spcAft>
                <a:spcPts val="0"/>
              </a:spcAft>
              <a:buClrTx/>
              <a:buSzTx/>
              <a:buFontTx/>
              <a:buNone/>
              <a:tabLst/>
              <a:defRPr/>
            </a:pPr>
            <a:endParaRPr kumimoji="0" lang="en-US" altLang="ja-JP" sz="660" b="0" i="0" u="none" strike="noStrike" kern="0" cap="none" spc="0" normalizeH="0" baseline="0" noProof="0" dirty="0">
              <a:ln>
                <a:noFill/>
              </a:ln>
              <a:solidFill>
                <a:srgbClr val="000066"/>
              </a:solidFill>
              <a:effectLst/>
              <a:uLnTx/>
              <a:uFillTx/>
              <a:latin typeface="メイリオ" pitchFamily="50" charset="-128"/>
              <a:ea typeface="メイリオ" pitchFamily="50" charset="-128"/>
              <a:cs typeface="+mn-cs"/>
            </a:endParaRPr>
          </a:p>
        </p:txBody>
      </p:sp>
      <p:sp>
        <p:nvSpPr>
          <p:cNvPr id="22" name="テキスト ボックス 21"/>
          <p:cNvSpPr txBox="1"/>
          <p:nvPr/>
        </p:nvSpPr>
        <p:spPr>
          <a:xfrm>
            <a:off x="5171372" y="1924800"/>
            <a:ext cx="3193126" cy="293789"/>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②</a:t>
            </a:r>
            <a:r>
              <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副作用の早期発見・対処</a:t>
            </a:r>
          </a:p>
        </p:txBody>
      </p:sp>
      <p:sp>
        <p:nvSpPr>
          <p:cNvPr id="24" name="テキスト ボックス 23"/>
          <p:cNvSpPr txBox="1"/>
          <p:nvPr/>
        </p:nvSpPr>
        <p:spPr>
          <a:xfrm>
            <a:off x="1289967" y="3904322"/>
            <a:ext cx="3187841" cy="307777"/>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④</a:t>
            </a: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分析と対応（製薬企業・</a:t>
            </a:r>
            <a:r>
              <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PMDA</a:t>
            </a: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p>
        </p:txBody>
      </p:sp>
      <p:sp>
        <p:nvSpPr>
          <p:cNvPr id="25" name="テキスト ボックス 24"/>
          <p:cNvSpPr txBox="1"/>
          <p:nvPr/>
        </p:nvSpPr>
        <p:spPr>
          <a:xfrm>
            <a:off x="5171371" y="3904322"/>
            <a:ext cx="3187841" cy="293789"/>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③</a:t>
            </a:r>
            <a:r>
              <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副作用報告</a:t>
            </a:r>
          </a:p>
        </p:txBody>
      </p:sp>
      <p:sp>
        <p:nvSpPr>
          <p:cNvPr id="33" name="メモ 32"/>
          <p:cNvSpPr/>
          <p:nvPr/>
        </p:nvSpPr>
        <p:spPr>
          <a:xfrm>
            <a:off x="6970669" y="3061034"/>
            <a:ext cx="1041824" cy="776264"/>
          </a:xfrm>
          <a:prstGeom prst="foldedCorner">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チェック</a:t>
            </a:r>
            <a:br>
              <a:rPr kumimoji="1" lang="en-US" altLang="ja-JP" sz="14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br>
            <a:r>
              <a:rPr kumimoji="1" lang="ja-JP" altLang="en-US" sz="14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リスト（</a:t>
            </a:r>
            <a:r>
              <a:rPr kumimoji="1" lang="en-US" altLang="ja-JP" sz="14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RMP</a:t>
            </a:r>
            <a:r>
              <a:rPr kumimoji="1" lang="ja-JP" altLang="en-US" sz="14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p>
        </p:txBody>
      </p:sp>
      <p:sp>
        <p:nvSpPr>
          <p:cNvPr id="39" name="メモ 38"/>
          <p:cNvSpPr/>
          <p:nvPr/>
        </p:nvSpPr>
        <p:spPr>
          <a:xfrm>
            <a:off x="5609291" y="4789417"/>
            <a:ext cx="865910" cy="727423"/>
          </a:xfrm>
          <a:prstGeom prst="foldedCorner">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FAX</a:t>
            </a:r>
            <a:endPar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0" name="正方形/長方形 39"/>
          <p:cNvSpPr/>
          <p:nvPr/>
        </p:nvSpPr>
        <p:spPr>
          <a:xfrm>
            <a:off x="5584737" y="4394800"/>
            <a:ext cx="866295" cy="29378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000066"/>
                </a:solidFill>
                <a:effectLst/>
                <a:uLnTx/>
                <a:uFillTx/>
                <a:latin typeface="メイリオ" pitchFamily="50" charset="-128"/>
                <a:ea typeface="メイリオ" pitchFamily="50" charset="-128"/>
                <a:cs typeface="+mn-cs"/>
              </a:rPr>
              <a:t>当局報告</a:t>
            </a:r>
          </a:p>
        </p:txBody>
      </p:sp>
      <p:sp>
        <p:nvSpPr>
          <p:cNvPr id="42" name="正方形/長方形 41"/>
          <p:cNvSpPr/>
          <p:nvPr/>
        </p:nvSpPr>
        <p:spPr>
          <a:xfrm>
            <a:off x="7045079" y="4401049"/>
            <a:ext cx="866295" cy="29378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000066"/>
                </a:solidFill>
                <a:effectLst/>
                <a:uLnTx/>
                <a:uFillTx/>
                <a:latin typeface="メイリオ" pitchFamily="50" charset="-128"/>
                <a:ea typeface="メイリオ" pitchFamily="50" charset="-128"/>
                <a:cs typeface="+mn-cs"/>
              </a:rPr>
              <a:t>企業報告</a:t>
            </a:r>
          </a:p>
        </p:txBody>
      </p:sp>
      <p:sp>
        <p:nvSpPr>
          <p:cNvPr id="38" name="角丸四角形吹き出し 37"/>
          <p:cNvSpPr/>
          <p:nvPr/>
        </p:nvSpPr>
        <p:spPr>
          <a:xfrm>
            <a:off x="398544" y="884738"/>
            <a:ext cx="4440290" cy="457503"/>
          </a:xfrm>
          <a:prstGeom prst="wedgeRoundRectCallout">
            <a:avLst>
              <a:gd name="adj1" fmla="val 962"/>
              <a:gd name="adj2" fmla="val 6632"/>
              <a:gd name="adj3" fmla="val 16667"/>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製薬企業・</a:t>
            </a:r>
            <a:r>
              <a:rPr kumimoji="0"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PMDA</a:t>
            </a:r>
            <a:endParaRPr kumimoji="0"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 name="四角形: 角を丸くする 2">
            <a:extLst>
              <a:ext uri="{FF2B5EF4-FFF2-40B4-BE49-F238E27FC236}">
                <a16:creationId xmlns:a16="http://schemas.microsoft.com/office/drawing/2014/main" id="{44FADF97-00BE-4601-B83E-0B6B7306E791}"/>
              </a:ext>
            </a:extLst>
          </p:cNvPr>
          <p:cNvSpPr/>
          <p:nvPr/>
        </p:nvSpPr>
        <p:spPr>
          <a:xfrm>
            <a:off x="398544" y="857971"/>
            <a:ext cx="4576534" cy="2979327"/>
          </a:xfrm>
          <a:prstGeom prst="roundRect">
            <a:avLst/>
          </a:prstGeom>
          <a:solidFill>
            <a:srgbClr val="FFFF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Rectangle 14"/>
          <p:cNvSpPr>
            <a:spLocks noChangeArrowheads="1"/>
          </p:cNvSpPr>
          <p:nvPr/>
        </p:nvSpPr>
        <p:spPr bwMode="gray">
          <a:xfrm>
            <a:off x="706856" y="1598521"/>
            <a:ext cx="3692267" cy="2021736"/>
          </a:xfrm>
          <a:prstGeom prst="rect">
            <a:avLst/>
          </a:prstGeom>
          <a:solidFill>
            <a:schemeClr val="bg1"/>
          </a:solidFill>
          <a:ln w="28575" algn="ctr">
            <a:solidFill>
              <a:schemeClr val="bg1">
                <a:lumMod val="50000"/>
              </a:schemeClr>
            </a:solidFill>
            <a:miter lim="800000"/>
            <a:headEnd/>
            <a:tailEnd/>
          </a:ln>
        </p:spPr>
        <p:txBody>
          <a:bodyPr lIns="72000" tIns="72000" rIns="72000" bIns="72000"/>
          <a:lstStyle/>
          <a:p>
            <a:pPr marL="0" marR="0" lvl="0" indent="0" algn="ctr" defTabSz="914418" rtl="0" eaLnBrk="1" fontAlgn="auto" latinLnBrk="0" hangingPunct="1">
              <a:lnSpc>
                <a:spcPct val="100000"/>
              </a:lnSpc>
              <a:spcBef>
                <a:spcPts val="0"/>
              </a:spcBef>
              <a:spcAft>
                <a:spcPts val="0"/>
              </a:spcAft>
              <a:buClrTx/>
              <a:buSzTx/>
              <a:buFontTx/>
              <a:buNone/>
              <a:tabLst/>
              <a:defRPr/>
            </a:pPr>
            <a:endParaRPr kumimoji="0" lang="en-US" altLang="ja-JP" sz="3000" b="1" i="0" u="sng" strike="noStrike" kern="0" cap="none" spc="0" normalizeH="0" baseline="0" noProof="0" dirty="0">
              <a:ln>
                <a:noFill/>
              </a:ln>
              <a:solidFill>
                <a:srgbClr val="000066"/>
              </a:solidFill>
              <a:effectLst/>
              <a:uLnTx/>
              <a:uFillTx/>
              <a:latin typeface="メイリオ" pitchFamily="50" charset="-128"/>
              <a:ea typeface="メイリオ" pitchFamily="50" charset="-128"/>
              <a:cs typeface="+mn-cs"/>
            </a:endParaRPr>
          </a:p>
        </p:txBody>
      </p:sp>
      <p:sp>
        <p:nvSpPr>
          <p:cNvPr id="21" name="テキスト ボックス 20"/>
          <p:cNvSpPr txBox="1"/>
          <p:nvPr/>
        </p:nvSpPr>
        <p:spPr>
          <a:xfrm>
            <a:off x="706856" y="1431848"/>
            <a:ext cx="3692267" cy="338554"/>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①</a:t>
            </a:r>
            <a:r>
              <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情報公開（</a:t>
            </a:r>
            <a:r>
              <a:rPr kumimoji="1" lang="en-US" altLang="ja-JP"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RMP</a:t>
            </a:r>
            <a:r>
              <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ja-JP" altLang="en-US" sz="1600" b="1" dirty="0">
                <a:solidFill>
                  <a:prstClr val="white"/>
                </a:solidFill>
                <a:latin typeface="Meiryo UI" panose="020B0604030504040204" pitchFamily="50" charset="-128"/>
                <a:ea typeface="Meiryo UI" panose="020B0604030504040204" pitchFamily="50" charset="-128"/>
              </a:rPr>
              <a:t>電子添文</a:t>
            </a:r>
            <a:r>
              <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等）</a:t>
            </a:r>
          </a:p>
        </p:txBody>
      </p:sp>
      <p:sp>
        <p:nvSpPr>
          <p:cNvPr id="44" name="メモ 43"/>
          <p:cNvSpPr/>
          <p:nvPr/>
        </p:nvSpPr>
        <p:spPr>
          <a:xfrm>
            <a:off x="2978659" y="1939338"/>
            <a:ext cx="787413" cy="870020"/>
          </a:xfrm>
          <a:prstGeom prst="foldedCorner">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RMP</a:t>
            </a:r>
            <a:endPar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2" name="角丸四角形吹き出し 51"/>
          <p:cNvSpPr/>
          <p:nvPr/>
        </p:nvSpPr>
        <p:spPr>
          <a:xfrm>
            <a:off x="4072259" y="4890680"/>
            <a:ext cx="1291896" cy="613638"/>
          </a:xfrm>
          <a:prstGeom prst="wedgeRoundRectCallout">
            <a:avLst>
              <a:gd name="adj1" fmla="val -36085"/>
              <a:gd name="adj2" fmla="val 108"/>
              <a:gd name="adj3" fmla="val 16667"/>
            </a:avLst>
          </a:prstGeom>
          <a:ln>
            <a:solidFill>
              <a:srgbClr val="0000FF"/>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cs typeface="+mn-cs"/>
              </a:rPr>
              <a:t>既知の副作用</a:t>
            </a:r>
            <a:endParaRPr kumimoji="0" lang="en-US" altLang="ja-JP" sz="1400" b="0" i="0" u="none" strike="noStrike" kern="12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未知</a:t>
            </a:r>
            <a:r>
              <a:rPr kumimoji="0" lang="ja-JP" altLang="en-US" sz="1400" b="0" i="0" u="none" strike="noStrike" kern="12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cs typeface="+mn-cs"/>
              </a:rPr>
              <a:t>の副作用</a:t>
            </a:r>
          </a:p>
        </p:txBody>
      </p:sp>
      <p:pic>
        <p:nvPicPr>
          <p:cNvPr id="50" name="Picture 2" descr="mep33">
            <a:extLst>
              <a:ext uri="{FF2B5EF4-FFF2-40B4-BE49-F238E27FC236}">
                <a16:creationId xmlns:a16="http://schemas.microsoft.com/office/drawing/2014/main" id="{577BF3AF-EE5F-4C7D-B9C1-83F02543358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7888"/>
          <a:stretch/>
        </p:blipFill>
        <p:spPr bwMode="auto">
          <a:xfrm>
            <a:off x="741404" y="2391646"/>
            <a:ext cx="1325631" cy="1184253"/>
          </a:xfrm>
          <a:prstGeom prst="rect">
            <a:avLst/>
          </a:prstGeom>
          <a:noFill/>
          <a:extLst>
            <a:ext uri="{909E8E84-426E-40DD-AFC4-6F175D3DCCD1}">
              <a14:hiddenFill xmlns:a14="http://schemas.microsoft.com/office/drawing/2010/main">
                <a:solidFill>
                  <a:srgbClr val="FFFFFF"/>
                </a:solidFill>
              </a14:hiddenFill>
            </a:ext>
          </a:extLst>
        </p:spPr>
      </p:pic>
      <p:pic>
        <p:nvPicPr>
          <p:cNvPr id="34" name="図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0357" y="2892609"/>
            <a:ext cx="2045809" cy="600647"/>
          </a:xfrm>
          <a:prstGeom prst="rect">
            <a:avLst/>
          </a:prstGeom>
          <a:ln>
            <a:noFill/>
          </a:ln>
          <a:effectLst>
            <a:outerShdw blurRad="292100" dist="139700" dir="2700000" algn="tl" rotWithShape="0">
              <a:srgbClr val="333333">
                <a:alpha val="65000"/>
              </a:srgbClr>
            </a:outerShdw>
          </a:effectLst>
        </p:spPr>
      </p:pic>
      <p:sp>
        <p:nvSpPr>
          <p:cNvPr id="43" name="メモ 42"/>
          <p:cNvSpPr/>
          <p:nvPr/>
        </p:nvSpPr>
        <p:spPr>
          <a:xfrm>
            <a:off x="2093997" y="1939338"/>
            <a:ext cx="786111" cy="870020"/>
          </a:xfrm>
          <a:prstGeom prst="foldedCorner">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prstClr val="black"/>
                </a:solidFill>
                <a:latin typeface="Meiryo UI" panose="020B0604030504040204" pitchFamily="50" charset="-128"/>
                <a:ea typeface="Meiryo UI" panose="020B0604030504040204" pitchFamily="50" charset="-128"/>
              </a:rPr>
              <a:t>電子添文</a:t>
            </a:r>
            <a:endPar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51" name="Picture 4" descr="mep32">
            <a:extLst>
              <a:ext uri="{FF2B5EF4-FFF2-40B4-BE49-F238E27FC236}">
                <a16:creationId xmlns:a16="http://schemas.microsoft.com/office/drawing/2014/main" id="{EF199548-D9FC-4DEF-AEE4-F99AE936C62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64121"/>
          <a:stretch/>
        </p:blipFill>
        <p:spPr bwMode="auto">
          <a:xfrm>
            <a:off x="1331686" y="4591550"/>
            <a:ext cx="1373414" cy="985521"/>
          </a:xfrm>
          <a:prstGeom prst="rect">
            <a:avLst/>
          </a:prstGeom>
          <a:noFill/>
          <a:extLst>
            <a:ext uri="{909E8E84-426E-40DD-AFC4-6F175D3DCCD1}">
              <a14:hiddenFill xmlns:a14="http://schemas.microsoft.com/office/drawing/2010/main">
                <a:solidFill>
                  <a:srgbClr val="FFFFFF"/>
                </a:solidFill>
              </a14:hiddenFill>
            </a:ext>
          </a:extLst>
        </p:spPr>
      </p:pic>
      <p:sp>
        <p:nvSpPr>
          <p:cNvPr id="48" name="角丸四角形吹き出し 47"/>
          <p:cNvSpPr/>
          <p:nvPr/>
        </p:nvSpPr>
        <p:spPr>
          <a:xfrm>
            <a:off x="2507929" y="4669049"/>
            <a:ext cx="1528638" cy="768227"/>
          </a:xfrm>
          <a:prstGeom prst="wedgeRoundRectCallout">
            <a:avLst>
              <a:gd name="adj1" fmla="val -59953"/>
              <a:gd name="adj2" fmla="val 108"/>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RMP</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lang="ja-JP" altLang="en-US" sz="1600" dirty="0">
                <a:solidFill>
                  <a:prstClr val="black"/>
                </a:solidFill>
                <a:latin typeface="Meiryo UI" panose="020B0604030504040204" pitchFamily="50" charset="-128"/>
                <a:ea typeface="Meiryo UI" panose="020B0604030504040204" pitchFamily="50" charset="-128"/>
              </a:rPr>
              <a:t>電子添文</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改訂の必要性はないか？</a:t>
            </a:r>
          </a:p>
        </p:txBody>
      </p:sp>
      <p:pic>
        <p:nvPicPr>
          <p:cNvPr id="53" name="Picture 2" descr="mep33">
            <a:extLst>
              <a:ext uri="{FF2B5EF4-FFF2-40B4-BE49-F238E27FC236}">
                <a16:creationId xmlns:a16="http://schemas.microsoft.com/office/drawing/2014/main" id="{60AE5B40-3508-4AFD-9095-8A388A33C6DC}"/>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667" b="52667" l="8286" r="96857">
                        <a14:foregroundMark x1="36000" y1="3833" x2="53429" y2="5500"/>
                        <a14:foregroundMark x1="51714" y1="2833" x2="46571" y2="1833"/>
                        <a14:foregroundMark x1="43143" y1="6333" x2="42571" y2="23500"/>
                        <a14:foregroundMark x1="51714" y1="10500" x2="44857" y2="15167"/>
                        <a14:foregroundMark x1="34286" y1="9167" x2="54857" y2="9833"/>
                        <a14:foregroundMark x1="42571" y1="27167" x2="44286" y2="38667"/>
                        <a14:foregroundMark x1="48571" y1="26500" x2="45429" y2="33333"/>
                        <a14:foregroundMark x1="42571" y1="27500" x2="41714" y2="34667"/>
                        <a14:foregroundMark x1="41143" y1="26000" x2="40000" y2="26667"/>
                        <a14:foregroundMark x1="36000" y1="47167" x2="13714" y2="51333"/>
                        <a14:foregroundMark x1="28857" y1="50000" x2="48000" y2="51167"/>
                        <a14:foregroundMark x1="37429" y1="50333" x2="18000" y2="52667"/>
                        <a14:foregroundMark x1="19714" y1="51667" x2="40286" y2="51500"/>
                        <a14:foregroundMark x1="8571" y1="51000" x2="24000" y2="51833"/>
                        <a14:foregroundMark x1="40286" y1="28500" x2="40571" y2="31667"/>
                        <a14:foregroundMark x1="47429" y1="24833" x2="49714" y2="28833"/>
                        <a14:foregroundMark x1="38571" y1="13333" x2="39429" y2="12333"/>
                        <a14:foregroundMark x1="65143" y1="35333" x2="74857" y2="40167"/>
                        <a14:foregroundMark x1="63429" y1="30833" x2="68571" y2="34500"/>
                        <a14:foregroundMark x1="84000" y1="30833" x2="77714" y2="37500"/>
                        <a14:foregroundMark x1="83143" y1="30667" x2="85714" y2="29833"/>
                        <a14:foregroundMark x1="82857" y1="29667" x2="84857" y2="27667"/>
                        <a14:foregroundMark x1="87143" y1="29500" x2="94286" y2="30167"/>
                        <a14:foregroundMark x1="96857" y1="29333" x2="91429" y2="29000"/>
                        <a14:foregroundMark x1="75714" y1="37667" x2="79143" y2="37167"/>
                        <a14:foregroundMark x1="87143" y1="31333" x2="81714" y2="30500"/>
                        <a14:backgroundMark x1="68191" y1="29768" x2="79121" y2="30130"/>
                        <a14:backgroundMark x1="65143" y1="29667" x2="66252" y2="29704"/>
                      </a14:backgroundRemoval>
                    </a14:imgEffect>
                  </a14:imgLayer>
                </a14:imgProps>
              </a:ext>
              <a:ext uri="{28A0092B-C50C-407E-A947-70E740481C1C}">
                <a14:useLocalDpi xmlns:a14="http://schemas.microsoft.com/office/drawing/2010/main" val="0"/>
              </a:ext>
            </a:extLst>
          </a:blip>
          <a:srcRect b="47888"/>
          <a:stretch/>
        </p:blipFill>
        <p:spPr bwMode="auto">
          <a:xfrm>
            <a:off x="7433616" y="4726844"/>
            <a:ext cx="927528" cy="828607"/>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mep51">
            <a:extLst>
              <a:ext uri="{FF2B5EF4-FFF2-40B4-BE49-F238E27FC236}">
                <a16:creationId xmlns:a16="http://schemas.microsoft.com/office/drawing/2014/main" id="{063EC749-C79F-4ADB-BD23-7BC65DBF7BF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20337" y="4724940"/>
            <a:ext cx="672633" cy="846166"/>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8" descr="pa9">
            <a:extLst>
              <a:ext uri="{FF2B5EF4-FFF2-40B4-BE49-F238E27FC236}">
                <a16:creationId xmlns:a16="http://schemas.microsoft.com/office/drawing/2014/main" id="{DBED4E4F-0745-46BC-9064-15FA5CEB409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H="1">
            <a:off x="5246284" y="2311974"/>
            <a:ext cx="1652961" cy="1322368"/>
          </a:xfrm>
          <a:prstGeom prst="rect">
            <a:avLst/>
          </a:prstGeom>
          <a:noFill/>
          <a:extLst>
            <a:ext uri="{909E8E84-426E-40DD-AFC4-6F175D3DCCD1}">
              <a14:hiddenFill xmlns:a14="http://schemas.microsoft.com/office/drawing/2010/main">
                <a:solidFill>
                  <a:srgbClr val="FFFFFF"/>
                </a:solidFill>
              </a14:hiddenFill>
            </a:ext>
          </a:extLst>
        </p:spPr>
      </p:pic>
      <p:sp>
        <p:nvSpPr>
          <p:cNvPr id="57" name="テキスト ボックス 56">
            <a:extLst>
              <a:ext uri="{FF2B5EF4-FFF2-40B4-BE49-F238E27FC236}">
                <a16:creationId xmlns:a16="http://schemas.microsoft.com/office/drawing/2014/main" id="{29171936-65E5-4486-A4A2-87F74D4D3508}"/>
              </a:ext>
            </a:extLst>
          </p:cNvPr>
          <p:cNvSpPr txBox="1"/>
          <p:nvPr/>
        </p:nvSpPr>
        <p:spPr>
          <a:xfrm>
            <a:off x="6207817" y="3281703"/>
            <a:ext cx="88719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薬剤師</a:t>
            </a:r>
          </a:p>
        </p:txBody>
      </p:sp>
      <p:sp>
        <p:nvSpPr>
          <p:cNvPr id="31" name="角丸四角形吹き出し 30"/>
          <p:cNvSpPr/>
          <p:nvPr/>
        </p:nvSpPr>
        <p:spPr>
          <a:xfrm>
            <a:off x="6827392" y="2392801"/>
            <a:ext cx="1413449" cy="613638"/>
          </a:xfrm>
          <a:prstGeom prst="wedgeRoundRectCallout">
            <a:avLst>
              <a:gd name="adj1" fmla="val -56718"/>
              <a:gd name="adj2" fmla="val 18735"/>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下痢の症状はないですか？</a:t>
            </a:r>
          </a:p>
        </p:txBody>
      </p:sp>
    </p:spTree>
    <p:extLst>
      <p:ext uri="{BB962C8B-B14F-4D97-AF65-F5344CB8AC3E}">
        <p14:creationId xmlns:p14="http://schemas.microsoft.com/office/powerpoint/2010/main" val="1551177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4C5A1F-0149-40DE-BB27-AE60AA516E0E}"/>
              </a:ext>
            </a:extLst>
          </p:cNvPr>
          <p:cNvSpPr>
            <a:spLocks noGrp="1"/>
          </p:cNvSpPr>
          <p:nvPr>
            <p:ph type="title"/>
          </p:nvPr>
        </p:nvSpPr>
        <p:spPr/>
        <p:txBody>
          <a:bodyPr/>
          <a:lstStyle/>
          <a:p>
            <a:r>
              <a:rPr kumimoji="1" lang="ja-JP" altLang="en-US" dirty="0"/>
              <a:t>（参考）</a:t>
            </a:r>
            <a:r>
              <a:rPr kumimoji="1" lang="en-US" altLang="ja-JP" dirty="0"/>
              <a:t>RMP</a:t>
            </a:r>
            <a:r>
              <a:rPr kumimoji="1" lang="ja-JP" altLang="en-US" dirty="0"/>
              <a:t>の</a:t>
            </a:r>
            <a:r>
              <a:rPr lang="ja-JP" altLang="en-US" dirty="0"/>
              <a:t>基本的な情報</a:t>
            </a:r>
            <a:endParaRPr kumimoji="1" lang="ja-JP" altLang="en-US" dirty="0"/>
          </a:p>
        </p:txBody>
      </p:sp>
    </p:spTree>
    <p:extLst>
      <p:ext uri="{BB962C8B-B14F-4D97-AF65-F5344CB8AC3E}">
        <p14:creationId xmlns:p14="http://schemas.microsoft.com/office/powerpoint/2010/main" val="3162119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p:cNvSpPr>
            <a:spLocks noGrp="1"/>
          </p:cNvSpPr>
          <p:nvPr>
            <p:ph type="title" idx="4294967295"/>
          </p:nvPr>
        </p:nvSpPr>
        <p:spPr>
          <a:xfrm>
            <a:off x="0" y="361950"/>
            <a:ext cx="8147050" cy="582613"/>
          </a:xfrm>
        </p:spPr>
        <p:txBody>
          <a:bodyPr>
            <a:normAutofit/>
          </a:bodyPr>
          <a:lstStyle/>
          <a:p>
            <a:r>
              <a:rPr lang="ja-JP" altLang="en-US" b="1" dirty="0"/>
              <a:t>医薬品リスク管理計画</a:t>
            </a:r>
            <a:r>
              <a:rPr lang="en-US" altLang="ja-JP" b="1" dirty="0"/>
              <a:t>(RMP)</a:t>
            </a:r>
            <a:r>
              <a:rPr lang="ja-JP" altLang="en-US" b="1" dirty="0"/>
              <a:t>導入の背景</a:t>
            </a:r>
          </a:p>
        </p:txBody>
      </p:sp>
      <p:sp>
        <p:nvSpPr>
          <p:cNvPr id="10" name="角丸四角形 9"/>
          <p:cNvSpPr/>
          <p:nvPr/>
        </p:nvSpPr>
        <p:spPr>
          <a:xfrm>
            <a:off x="182563" y="1571625"/>
            <a:ext cx="8778875" cy="2193925"/>
          </a:xfrm>
          <a:prstGeom prst="roundRect">
            <a:avLst>
              <a:gd name="adj" fmla="val 3713"/>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薬害肝炎事件</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の検証及び再発防止のための医薬品行政のあり方検討委員会</a:t>
            </a:r>
            <a:endPar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「薬害再発防止のための医薬品行政等の</a:t>
            </a:r>
            <a:endPar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見直しについて（最終提言）</a:t>
            </a:r>
            <a:r>
              <a:rPr kumimoji="1" lang="ja-JP" altLang="en-US" sz="2000" b="0" i="0" u="none" strike="noStrike" kern="1200" cap="none" spc="0" normalizeH="0" baseline="5000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１）</a:t>
            </a: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5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欧米の制度を参考に、</a:t>
            </a:r>
            <a:r>
              <a:rPr kumimoji="1" lang="ja-JP" altLang="en-US" sz="2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「リスク最小化計画実施制度」を導入</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し、</a:t>
            </a:r>
            <a:r>
              <a:rPr kumimoji="1" lang="en-US" altLang="ja-JP"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ICH-E2E</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のガイドラインに沿って</a:t>
            </a:r>
            <a:r>
              <a:rPr kumimoji="1" lang="ja-JP" altLang="en-US" sz="2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「医薬品安全性監視の方法」を取り入れた「医薬品リスク管理」を適切に実施すべき</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である</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（一部抜粋）</a:t>
            </a:r>
          </a:p>
        </p:txBody>
      </p:sp>
      <p:sp>
        <p:nvSpPr>
          <p:cNvPr id="11" name="テキスト ボックス 10"/>
          <p:cNvSpPr txBox="1"/>
          <p:nvPr/>
        </p:nvSpPr>
        <p:spPr>
          <a:xfrm>
            <a:off x="-54556" y="6470864"/>
            <a:ext cx="9198556" cy="4154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marL="204788" marR="0" lvl="0" indent="-204788"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１）「薬害肝炎検証・検討委員会「最終提言」について」（平成</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日）　</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hlinkClick r:id="rId3"/>
              </a:rPr>
              <a:t>http://www.mhlw.go.jp/shingi/2010/04/s0428-8.html</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２）</a:t>
            </a:r>
            <a:r>
              <a:rPr kumimoji="1" lang="zh-CN"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平成</a:t>
            </a:r>
            <a:r>
              <a:rPr kumimoji="1" lang="en-US" altLang="zh-CN"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24</a:t>
            </a:r>
            <a:r>
              <a:rPr kumimoji="1" lang="zh-CN"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zh-CN"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a:t>
            </a:r>
            <a:r>
              <a:rPr kumimoji="1" lang="zh-CN"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zh-CN"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11</a:t>
            </a:r>
            <a:r>
              <a:rPr kumimoji="1" lang="zh-CN"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日</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付　</a:t>
            </a:r>
            <a:r>
              <a:rPr kumimoji="1" lang="zh-CN"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薬食安発</a:t>
            </a:r>
            <a:r>
              <a:rPr kumimoji="1" lang="en-US" altLang="zh-CN"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0411</a:t>
            </a:r>
            <a:r>
              <a:rPr kumimoji="1" lang="zh-CN"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第</a:t>
            </a:r>
            <a:r>
              <a:rPr kumimoji="1" lang="en-US" altLang="zh-CN"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zh-CN"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号</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zh-CN"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薬食審査発</a:t>
            </a:r>
            <a:r>
              <a:rPr kumimoji="1" lang="en-US" altLang="zh-CN"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0411</a:t>
            </a:r>
            <a:r>
              <a:rPr kumimoji="1" lang="zh-CN"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第</a:t>
            </a:r>
            <a:r>
              <a:rPr kumimoji="1" lang="en-US" altLang="zh-CN"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zh-CN"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号</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「医薬品リスク管理計画指針について」　</a:t>
            </a:r>
            <a:r>
              <a:rPr kumimoji="1" lang="en-US" altLang="ja-JP" sz="9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hlinkClick r:id="rId4"/>
              </a:rPr>
              <a:t>https://www.pmda.go.jp/files/000145482.pdf</a:t>
            </a:r>
            <a:endParaRPr kumimoji="1" lang="en-US" altLang="ja-JP" sz="105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2" name="下矢印 11"/>
          <p:cNvSpPr/>
          <p:nvPr/>
        </p:nvSpPr>
        <p:spPr>
          <a:xfrm>
            <a:off x="4395788" y="3789363"/>
            <a:ext cx="549275" cy="312737"/>
          </a:xfrm>
          <a:prstGeom prst="downArrow">
            <a:avLst/>
          </a:prstGeom>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3" name="角丸四角形 12"/>
          <p:cNvSpPr/>
          <p:nvPr/>
        </p:nvSpPr>
        <p:spPr>
          <a:xfrm>
            <a:off x="182563" y="4300538"/>
            <a:ext cx="8778875" cy="51276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「医薬品リスク管理計画指針について」</a:t>
            </a:r>
            <a:r>
              <a:rPr kumimoji="1" lang="ja-JP" altLang="en-US" sz="2000" b="0" i="0" u="none" strike="noStrike" kern="1200" cap="none" spc="0" normalizeH="0" baseline="3000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２）</a:t>
            </a:r>
            <a:r>
              <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通知発出</a:t>
            </a:r>
          </a:p>
        </p:txBody>
      </p:sp>
      <p:sp>
        <p:nvSpPr>
          <p:cNvPr id="14" name="角丸四角形 13"/>
          <p:cNvSpPr/>
          <p:nvPr/>
        </p:nvSpPr>
        <p:spPr>
          <a:xfrm>
            <a:off x="182406" y="1110124"/>
            <a:ext cx="2542506" cy="403111"/>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2010</a:t>
            </a:r>
            <a:r>
              <a:rPr kumimoji="1" lang="ja-JP" alt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年（</a:t>
            </a:r>
            <a:r>
              <a:rPr kumimoji="1" lang="en-US" altLang="ja-JP"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H22</a:t>
            </a:r>
            <a:r>
              <a:rPr kumimoji="1" lang="ja-JP" alt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a:t>
            </a:r>
          </a:p>
        </p:txBody>
      </p:sp>
      <p:sp>
        <p:nvSpPr>
          <p:cNvPr id="15" name="角丸四角形 14"/>
          <p:cNvSpPr/>
          <p:nvPr/>
        </p:nvSpPr>
        <p:spPr>
          <a:xfrm>
            <a:off x="182406" y="3950616"/>
            <a:ext cx="2542506" cy="34248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2012</a:t>
            </a:r>
            <a:r>
              <a:rPr kumimoji="1" lang="ja-JP" alt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年（</a:t>
            </a:r>
            <a:r>
              <a:rPr kumimoji="1" lang="en-US" altLang="ja-JP"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H24)</a:t>
            </a:r>
            <a:r>
              <a:rPr kumimoji="1" lang="ja-JP" alt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　</a:t>
            </a:r>
            <a:r>
              <a:rPr kumimoji="1" lang="en-US" altLang="ja-JP"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4</a:t>
            </a:r>
            <a:r>
              <a:rPr kumimoji="1" lang="ja-JP" alt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月</a:t>
            </a:r>
          </a:p>
        </p:txBody>
      </p:sp>
      <p:sp>
        <p:nvSpPr>
          <p:cNvPr id="16" name="角丸四角形 15"/>
          <p:cNvSpPr/>
          <p:nvPr/>
        </p:nvSpPr>
        <p:spPr>
          <a:xfrm>
            <a:off x="182563" y="5445125"/>
            <a:ext cx="8778875" cy="601663"/>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rPr>
              <a:t>2013</a:t>
            </a:r>
            <a:r>
              <a:rPr kumimoji="1" lang="ja-JP" altLang="en-US" sz="2000" b="1"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rPr>
              <a:t>年</a:t>
            </a:r>
            <a:r>
              <a:rPr kumimoji="1" lang="en-US" altLang="ja-JP" sz="2000" b="1"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rPr>
              <a:t>4</a:t>
            </a:r>
            <a:r>
              <a:rPr kumimoji="1" lang="ja-JP" altLang="en-US" sz="2000" b="1"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rPr>
              <a:t>月以降に承認申請を行う品目</a:t>
            </a:r>
            <a:r>
              <a:rPr kumimoji="1" lang="ja-JP" altLang="en-US" sz="2000" b="0"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rPr>
              <a:t>で</a:t>
            </a:r>
            <a:r>
              <a:rPr kumimoji="1" lang="ja-JP" altLang="en-US" sz="2000" b="1"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rPr>
              <a:t>提出義務</a:t>
            </a:r>
            <a:endParaRPr kumimoji="1" lang="ja-JP" altLang="en-US" sz="2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p:txBody>
      </p:sp>
      <p:sp>
        <p:nvSpPr>
          <p:cNvPr id="17" name="下矢印 16"/>
          <p:cNvSpPr/>
          <p:nvPr/>
        </p:nvSpPr>
        <p:spPr>
          <a:xfrm>
            <a:off x="4395788" y="4830763"/>
            <a:ext cx="549275" cy="311150"/>
          </a:xfrm>
          <a:prstGeom prst="downArrow">
            <a:avLst/>
          </a:prstGeom>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8" name="角丸四角形 17"/>
          <p:cNvSpPr/>
          <p:nvPr/>
        </p:nvSpPr>
        <p:spPr>
          <a:xfrm>
            <a:off x="182406" y="5098876"/>
            <a:ext cx="2542506" cy="362099"/>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2013</a:t>
            </a:r>
            <a:r>
              <a:rPr kumimoji="1" lang="ja-JP" alt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年（</a:t>
            </a:r>
            <a:r>
              <a:rPr kumimoji="1" lang="en-US" altLang="ja-JP"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H25)</a:t>
            </a:r>
            <a:r>
              <a:rPr kumimoji="1" lang="ja-JP" alt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　</a:t>
            </a:r>
            <a:r>
              <a:rPr kumimoji="1" lang="en-US" altLang="ja-JP"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4</a:t>
            </a:r>
            <a:r>
              <a:rPr kumimoji="1" lang="ja-JP" alt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月～</a:t>
            </a:r>
          </a:p>
        </p:txBody>
      </p:sp>
    </p:spTree>
    <p:extLst>
      <p:ext uri="{BB962C8B-B14F-4D97-AF65-F5344CB8AC3E}">
        <p14:creationId xmlns:p14="http://schemas.microsoft.com/office/powerpoint/2010/main" val="2620320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23528" y="1327813"/>
            <a:ext cx="8712967" cy="4693475"/>
          </a:xfrm>
          <a:prstGeom prst="rect">
            <a:avLst/>
          </a:prstGeom>
          <a:ln>
            <a:noFill/>
          </a:ln>
        </p:spPr>
        <p:style>
          <a:lnRef idx="1">
            <a:schemeClr val="accent3"/>
          </a:lnRef>
          <a:fillRef idx="2">
            <a:schemeClr val="accent3"/>
          </a:fillRef>
          <a:effectRef idx="1">
            <a:schemeClr val="accent3"/>
          </a:effectRef>
          <a:fontRef idx="minor">
            <a:schemeClr val="dk1"/>
          </a:fontRef>
        </p:style>
        <p:txBody>
          <a:bodyPr anchor="ctr"/>
          <a:lstStyle/>
          <a:p>
            <a:pPr marL="676275" marR="0" lvl="0" indent="-265510" algn="l" defTabSz="914400" rtl="0" eaLnBrk="1" fontAlgn="base" latinLnBrk="0" hangingPunct="1">
              <a:lnSpc>
                <a:spcPct val="9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mn-cs"/>
              </a:rPr>
              <a:t>適用範囲：</a:t>
            </a:r>
            <a:endParaRPr kumimoji="1" lang="en-US" altLang="ja-JP" sz="24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mn-cs"/>
            </a:endParaRPr>
          </a:p>
          <a:p>
            <a:pPr marL="676275" marR="0" lvl="0" indent="-265510" algn="l" defTabSz="914400" rtl="0" eaLnBrk="1" fontAlgn="base" latinLnBrk="0" hangingPunct="1">
              <a:lnSpc>
                <a:spcPct val="9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mn-cs"/>
              </a:rPr>
              <a:t>後発医薬品及びバイオ後続品を含む</a:t>
            </a:r>
            <a:endParaRPr kumimoji="1" lang="en-US" altLang="ja-JP" sz="1800" b="0"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mn-cs"/>
            </a:endParaRPr>
          </a:p>
          <a:p>
            <a:pPr marL="676275" marR="0" lvl="0" indent="-265510" algn="l" defTabSz="914400" rtl="0" eaLnBrk="1" fontAlgn="base" latinLnBrk="0" hangingPunct="1">
              <a:lnSpc>
                <a:spcPct val="90000"/>
              </a:lnSpc>
              <a:spcBef>
                <a:spcPct val="0"/>
              </a:spcBef>
              <a:spcAft>
                <a:spcPct val="0"/>
              </a:spcAft>
              <a:buClrTx/>
              <a:buSzTx/>
              <a:buFontTx/>
              <a:buNone/>
              <a:tabLst/>
              <a:defRPr/>
            </a:pPr>
            <a:r>
              <a:rPr kumimoji="1" lang="ja-JP" altLang="en-US" sz="2100" b="1" i="0" u="sng" strike="noStrike" kern="1200" cap="none" spc="0" normalizeH="0" baseline="0" noProof="0" dirty="0">
                <a:ln>
                  <a:noFill/>
                </a:ln>
                <a:solidFill>
                  <a:srgbClr val="C00000"/>
                </a:solidFill>
                <a:effectLst/>
                <a:uLnTx/>
                <a:uFillTx/>
                <a:latin typeface="メイリオ" pitchFamily="50" charset="-128"/>
                <a:ea typeface="メイリオ" pitchFamily="50" charset="-128"/>
                <a:cs typeface="+mn-cs"/>
              </a:rPr>
              <a:t>医療用医薬品</a:t>
            </a:r>
            <a:br>
              <a:rPr kumimoji="1" lang="en-US" altLang="ja-JP" sz="2100" b="0" i="0" u="none" strike="noStrike" kern="1200" cap="none" spc="0" normalizeH="0" baseline="0" noProof="0" dirty="0">
                <a:ln>
                  <a:noFill/>
                </a:ln>
                <a:solidFill>
                  <a:srgbClr val="C00000"/>
                </a:solidFill>
                <a:effectLst/>
                <a:uLnTx/>
                <a:uFillTx/>
                <a:latin typeface="メイリオ" pitchFamily="50" charset="-128"/>
                <a:ea typeface="メイリオ" pitchFamily="50" charset="-128"/>
                <a:cs typeface="+mn-cs"/>
              </a:rPr>
            </a:br>
            <a:endParaRPr kumimoji="1" lang="en-US" altLang="ja-JP" sz="2100" b="0" i="0" u="none" strike="noStrike" kern="1200" cap="none" spc="0" normalizeH="0" baseline="0" noProof="0" dirty="0">
              <a:ln>
                <a:noFill/>
              </a:ln>
              <a:solidFill>
                <a:srgbClr val="C00000"/>
              </a:solidFill>
              <a:effectLst/>
              <a:uLnTx/>
              <a:uFillTx/>
              <a:latin typeface="メイリオ" pitchFamily="50" charset="-128"/>
              <a:ea typeface="メイリオ" pitchFamily="50" charset="-128"/>
              <a:cs typeface="+mn-cs"/>
            </a:endParaRPr>
          </a:p>
          <a:p>
            <a:pPr marL="676275" marR="0" lvl="0" indent="-265510" algn="l" defTabSz="914400" rtl="0" eaLnBrk="1" fontAlgn="base" latinLnBrk="0" hangingPunct="1">
              <a:lnSpc>
                <a:spcPct val="9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mn-cs"/>
              </a:rPr>
              <a:t>適用時期：</a:t>
            </a:r>
            <a:endParaRPr kumimoji="1" lang="en-US" altLang="ja-JP" sz="24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mn-cs"/>
            </a:endParaRPr>
          </a:p>
          <a:p>
            <a:pPr marL="676275" marR="0" lvl="1" indent="-265510" algn="l" defTabSz="914400" rtl="0" eaLnBrk="1" fontAlgn="base" latinLnBrk="0" hangingPunct="1">
              <a:lnSpc>
                <a:spcPct val="90000"/>
              </a:lnSpc>
              <a:spcBef>
                <a:spcPct val="0"/>
              </a:spcBef>
              <a:spcAft>
                <a:spcPct val="0"/>
              </a:spcAft>
              <a:buClrTx/>
              <a:buSzTx/>
              <a:buFontTx/>
              <a:buNone/>
              <a:tabLst/>
              <a:defRPr/>
            </a:pPr>
            <a:r>
              <a:rPr kumimoji="1" lang="ja-JP" altLang="en-US" sz="2100" b="1" i="0" u="sng" strike="noStrike" kern="1200" cap="none" spc="0" normalizeH="0" baseline="0" noProof="0" dirty="0">
                <a:ln>
                  <a:noFill/>
                </a:ln>
                <a:solidFill>
                  <a:srgbClr val="C00000"/>
                </a:solidFill>
                <a:effectLst/>
                <a:uLnTx/>
                <a:uFillTx/>
                <a:latin typeface="メイリオ" pitchFamily="50" charset="-128"/>
                <a:ea typeface="メイリオ" pitchFamily="50" charset="-128"/>
                <a:cs typeface="+mn-cs"/>
              </a:rPr>
              <a:t>新医薬品 </a:t>
            </a:r>
            <a:r>
              <a:rPr kumimoji="1" lang="ja-JP" altLang="en-US" sz="2100" b="0" i="0" u="none" strike="noStrike" kern="1200" cap="none" spc="0" normalizeH="0" baseline="0" noProof="0" dirty="0">
                <a:ln>
                  <a:noFill/>
                </a:ln>
                <a:solidFill>
                  <a:srgbClr val="C00000"/>
                </a:solidFill>
                <a:effectLst/>
                <a:uLnTx/>
                <a:uFillTx/>
                <a:latin typeface="メイリオ" pitchFamily="50" charset="-128"/>
                <a:ea typeface="メイリオ" pitchFamily="50" charset="-128"/>
                <a:cs typeface="+mn-cs"/>
              </a:rPr>
              <a:t>：</a:t>
            </a:r>
            <a:r>
              <a:rPr kumimoji="1" lang="en-US" altLang="ja-JP" sz="2100" b="0" i="0" u="none" strike="noStrike" kern="1200" cap="none" spc="0" normalizeH="0" baseline="0" noProof="0" dirty="0">
                <a:ln>
                  <a:noFill/>
                </a:ln>
                <a:solidFill>
                  <a:srgbClr val="C00000"/>
                </a:solidFill>
                <a:effectLst/>
                <a:uLnTx/>
                <a:uFillTx/>
                <a:latin typeface="メイリオ" pitchFamily="50" charset="-128"/>
                <a:ea typeface="メイリオ" pitchFamily="50" charset="-128"/>
                <a:cs typeface="+mn-cs"/>
              </a:rPr>
              <a:t>	</a:t>
            </a:r>
            <a:r>
              <a:rPr kumimoji="1" lang="en-US" altLang="ja-JP" sz="2100" b="1" i="0" u="sng" strike="noStrike" kern="1200" cap="none" spc="0" normalizeH="0" baseline="0" noProof="0" dirty="0">
                <a:ln>
                  <a:noFill/>
                </a:ln>
                <a:solidFill>
                  <a:srgbClr val="C00000"/>
                </a:solidFill>
                <a:effectLst/>
                <a:uLnTx/>
                <a:uFillTx/>
                <a:latin typeface="メイリオ" pitchFamily="50" charset="-128"/>
                <a:ea typeface="メイリオ" pitchFamily="50" charset="-128"/>
                <a:cs typeface="+mn-cs"/>
              </a:rPr>
              <a:t>H25</a:t>
            </a:r>
            <a:r>
              <a:rPr kumimoji="1" lang="ja-JP" altLang="en-US" sz="2100" b="1" i="0" u="sng" strike="noStrike" kern="1200" cap="none" spc="0" normalizeH="0" baseline="0" noProof="0" dirty="0">
                <a:ln>
                  <a:noFill/>
                </a:ln>
                <a:solidFill>
                  <a:srgbClr val="C00000"/>
                </a:solidFill>
                <a:effectLst/>
                <a:uLnTx/>
                <a:uFillTx/>
                <a:latin typeface="メイリオ" pitchFamily="50" charset="-128"/>
                <a:ea typeface="メイリオ" pitchFamily="50" charset="-128"/>
                <a:cs typeface="+mn-cs"/>
              </a:rPr>
              <a:t>年</a:t>
            </a:r>
            <a:r>
              <a:rPr kumimoji="1" lang="en-US" altLang="ja-JP" sz="2100" b="1" i="0" u="sng" strike="noStrike" kern="1200" cap="none" spc="0" normalizeH="0" baseline="0" noProof="0" dirty="0">
                <a:ln>
                  <a:noFill/>
                </a:ln>
                <a:solidFill>
                  <a:srgbClr val="C00000"/>
                </a:solidFill>
                <a:effectLst/>
                <a:uLnTx/>
                <a:uFillTx/>
                <a:latin typeface="メイリオ" pitchFamily="50" charset="-128"/>
                <a:ea typeface="メイリオ" pitchFamily="50" charset="-128"/>
                <a:cs typeface="+mn-cs"/>
              </a:rPr>
              <a:t>4</a:t>
            </a:r>
            <a:r>
              <a:rPr kumimoji="1" lang="ja-JP" altLang="en-US" sz="2100" b="1" i="0" u="sng" strike="noStrike" kern="1200" cap="none" spc="0" normalizeH="0" baseline="0" noProof="0" dirty="0">
                <a:ln>
                  <a:noFill/>
                </a:ln>
                <a:solidFill>
                  <a:srgbClr val="C00000"/>
                </a:solidFill>
                <a:effectLst/>
                <a:uLnTx/>
                <a:uFillTx/>
                <a:latin typeface="メイリオ" pitchFamily="50" charset="-128"/>
                <a:ea typeface="メイリオ" pitchFamily="50" charset="-128"/>
                <a:cs typeface="+mn-cs"/>
              </a:rPr>
              <a:t>月</a:t>
            </a:r>
            <a:r>
              <a:rPr kumimoji="1" lang="en-US" altLang="ja-JP" sz="2100" b="1" i="0" u="sng" strike="noStrike" kern="1200" cap="none" spc="0" normalizeH="0" baseline="0" noProof="0" dirty="0">
                <a:ln>
                  <a:noFill/>
                </a:ln>
                <a:solidFill>
                  <a:srgbClr val="C00000"/>
                </a:solidFill>
                <a:effectLst/>
                <a:uLnTx/>
                <a:uFillTx/>
                <a:latin typeface="メイリオ" pitchFamily="50" charset="-128"/>
                <a:ea typeface="メイリオ" pitchFamily="50" charset="-128"/>
                <a:cs typeface="+mn-cs"/>
              </a:rPr>
              <a:t>1</a:t>
            </a:r>
            <a:r>
              <a:rPr kumimoji="1" lang="ja-JP" altLang="en-US" sz="2100" b="1" i="0" u="sng" strike="noStrike" kern="1200" cap="none" spc="0" normalizeH="0" baseline="0" noProof="0" dirty="0">
                <a:ln>
                  <a:noFill/>
                </a:ln>
                <a:solidFill>
                  <a:srgbClr val="C00000"/>
                </a:solidFill>
                <a:effectLst/>
                <a:uLnTx/>
                <a:uFillTx/>
                <a:latin typeface="メイリオ" pitchFamily="50" charset="-128"/>
                <a:ea typeface="メイリオ" pitchFamily="50" charset="-128"/>
                <a:cs typeface="+mn-cs"/>
              </a:rPr>
              <a:t>日以降申請する品目</a:t>
            </a:r>
            <a:endParaRPr kumimoji="1" lang="ja-JP" altLang="en-US" sz="1500" b="1" i="0" u="sng" strike="noStrike" kern="1200" cap="none" spc="0" normalizeH="0" baseline="0" noProof="0" dirty="0">
              <a:ln>
                <a:noFill/>
              </a:ln>
              <a:solidFill>
                <a:srgbClr val="C00000"/>
              </a:solidFill>
              <a:effectLst/>
              <a:uLnTx/>
              <a:uFillTx/>
              <a:latin typeface="メイリオ" pitchFamily="50" charset="-128"/>
              <a:ea typeface="メイリオ" pitchFamily="50" charset="-128"/>
              <a:cs typeface="+mn-cs"/>
            </a:endParaRPr>
          </a:p>
          <a:p>
            <a:pPr marL="676275" marR="0" lvl="1" indent="-265510" algn="l" defTabSz="914400" rtl="0" eaLnBrk="1" fontAlgn="base" latinLnBrk="0" hangingPunct="1">
              <a:lnSpc>
                <a:spcPct val="9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mn-cs"/>
              </a:rPr>
              <a:t>バイオ後続品：</a:t>
            </a:r>
            <a:r>
              <a:rPr kumimoji="1" lang="en-US" altLang="ja-JP" sz="1800" b="0"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mn-cs"/>
              </a:rPr>
              <a:t>	H25</a:t>
            </a:r>
            <a:r>
              <a:rPr kumimoji="1" lang="ja-JP" altLang="en-US" sz="1800" b="0"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mn-cs"/>
              </a:rPr>
              <a:t>年</a:t>
            </a:r>
            <a:r>
              <a:rPr kumimoji="1" lang="en-US" altLang="ja-JP" sz="1800" b="0"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mn-cs"/>
              </a:rPr>
              <a:t>4</a:t>
            </a:r>
            <a:r>
              <a:rPr kumimoji="1" lang="ja-JP" altLang="en-US" sz="1800" b="0"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mn-cs"/>
              </a:rPr>
              <a:t>月</a:t>
            </a:r>
            <a:r>
              <a:rPr kumimoji="1" lang="en-US" altLang="ja-JP" sz="1800" b="0"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mn-cs"/>
              </a:rPr>
              <a:t>1</a:t>
            </a:r>
            <a:r>
              <a:rPr kumimoji="1" lang="ja-JP" altLang="en-US" sz="1800" b="0"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mn-cs"/>
              </a:rPr>
              <a:t>日以降製造販売承認申請する品目</a:t>
            </a:r>
            <a:endParaRPr kumimoji="1" lang="en-US" altLang="ja-JP" sz="1800" b="0"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mn-cs"/>
            </a:endParaRPr>
          </a:p>
          <a:p>
            <a:pPr marL="676275" marR="0" lvl="1" indent="-265510" algn="l" defTabSz="914400" rtl="0" eaLnBrk="1" fontAlgn="base" latinLnBrk="0" hangingPunct="1">
              <a:lnSpc>
                <a:spcPct val="9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mn-cs"/>
              </a:rPr>
              <a:t>後発医薬品 ：</a:t>
            </a:r>
            <a:r>
              <a:rPr kumimoji="1" lang="en-US" altLang="ja-JP" sz="1800" b="0"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mn-cs"/>
              </a:rPr>
              <a:t>	</a:t>
            </a:r>
            <a:r>
              <a:rPr kumimoji="1" lang="en-US" altLang="ja-JP" sz="18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rPr>
              <a:t>H26</a:t>
            </a:r>
            <a:r>
              <a:rPr kumimoji="1" lang="ja-JP" altLang="en-US" sz="18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rPr>
              <a:t>8</a:t>
            </a:r>
            <a:r>
              <a:rPr kumimoji="1" lang="ja-JP" altLang="en-US" sz="18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rPr>
              <a:t>月</a:t>
            </a:r>
            <a:r>
              <a:rPr kumimoji="1" lang="en-US" altLang="ja-JP" sz="18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rPr>
              <a:t>26</a:t>
            </a:r>
            <a:r>
              <a:rPr kumimoji="1" lang="ja-JP" altLang="en-US" sz="18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rPr>
              <a:t>日以降申請する品目</a:t>
            </a:r>
            <a:endParaRPr kumimoji="1" lang="en-US" altLang="ja-JP" sz="18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endParaRPr>
          </a:p>
          <a:p>
            <a:pPr marL="676275" marR="0" lvl="1" indent="-265510" algn="l" defTabSz="914400" rtl="0" eaLnBrk="1" fontAlgn="base" latinLnBrk="0" hangingPunct="1">
              <a:lnSpc>
                <a:spcPct val="9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rPr>
              <a:t>	</a:t>
            </a:r>
            <a:endParaRPr kumimoji="1" lang="ja-JP" altLang="en-US" sz="18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endParaRPr>
          </a:p>
          <a:p>
            <a:pPr marL="676275" marR="0" lvl="0" indent="-265510" algn="l" defTabSz="914400" rtl="0" eaLnBrk="1" fontAlgn="base" latinLnBrk="0" hangingPunct="1">
              <a:lnSpc>
                <a:spcPct val="9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mn-cs"/>
              </a:rPr>
              <a:t>策定を検討する時点</a:t>
            </a:r>
            <a:endParaRPr kumimoji="1" lang="en-US" altLang="ja-JP" sz="24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mn-cs"/>
            </a:endParaRPr>
          </a:p>
          <a:p>
            <a:pPr marL="676275" marR="0" lvl="1" indent="-265510" algn="l" defTabSz="914400" rtl="0" eaLnBrk="1" fontAlgn="base" latinLnBrk="0" hangingPunct="1">
              <a:lnSpc>
                <a:spcPct val="90000"/>
              </a:lnSpc>
              <a:spcBef>
                <a:spcPct val="0"/>
              </a:spcBef>
              <a:spcAft>
                <a:spcPct val="0"/>
              </a:spcAft>
              <a:buClrTx/>
              <a:buSzTx/>
              <a:buFontTx/>
              <a:buNone/>
              <a:tabLst/>
              <a:defRPr/>
            </a:pPr>
            <a:r>
              <a:rPr kumimoji="1" lang="ja-JP" altLang="en-US" sz="2100" b="1" i="0" u="sng" strike="noStrike" kern="1200" cap="none" spc="0" normalizeH="0" baseline="0" noProof="0" dirty="0">
                <a:ln>
                  <a:noFill/>
                </a:ln>
                <a:solidFill>
                  <a:srgbClr val="C00000"/>
                </a:solidFill>
                <a:effectLst/>
                <a:uLnTx/>
                <a:uFillTx/>
                <a:latin typeface="メイリオ" pitchFamily="50" charset="-128"/>
                <a:ea typeface="メイリオ" pitchFamily="50" charset="-128"/>
                <a:cs typeface="+mn-cs"/>
              </a:rPr>
              <a:t>承認申請の時点</a:t>
            </a:r>
            <a:endParaRPr kumimoji="1" lang="en-US" altLang="ja-JP" sz="2100" b="1" i="0" u="sng" strike="noStrike" kern="1200" cap="none" spc="0" normalizeH="0" baseline="0" noProof="0" dirty="0">
              <a:ln>
                <a:noFill/>
              </a:ln>
              <a:solidFill>
                <a:srgbClr val="C00000"/>
              </a:solidFill>
              <a:effectLst/>
              <a:uLnTx/>
              <a:uFillTx/>
              <a:latin typeface="メイリオ" pitchFamily="50" charset="-128"/>
              <a:ea typeface="メイリオ" pitchFamily="50" charset="-128"/>
              <a:cs typeface="+mn-cs"/>
            </a:endParaRPr>
          </a:p>
          <a:p>
            <a:pPr marL="676275" marR="0" lvl="1" indent="-265510" algn="l" defTabSz="914400" rtl="0" eaLnBrk="1" fontAlgn="base" latinLnBrk="0" hangingPunct="1">
              <a:lnSpc>
                <a:spcPct val="9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rPr>
              <a:t>・新医薬品、バイオ後続品、後発医薬品</a:t>
            </a:r>
            <a:r>
              <a:rPr kumimoji="1" lang="en-US" altLang="ja-JP" sz="18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rPr>
              <a:t>※</a:t>
            </a:r>
            <a:r>
              <a:rPr kumimoji="1" lang="ja-JP" altLang="en-US" sz="1800" b="1" i="0" u="none" strike="noStrike" kern="1200" cap="none" spc="0" normalizeH="0" baseline="0" noProof="0" dirty="0">
                <a:ln>
                  <a:noFill/>
                </a:ln>
                <a:solidFill>
                  <a:srgbClr val="C00000"/>
                </a:solidFill>
                <a:effectLst/>
                <a:uLnTx/>
                <a:uFillTx/>
                <a:latin typeface="メイリオ" pitchFamily="50" charset="-128"/>
                <a:ea typeface="メイリオ" pitchFamily="50" charset="-128"/>
                <a:cs typeface="+mn-cs"/>
              </a:rPr>
              <a:t> </a:t>
            </a:r>
            <a:br>
              <a:rPr kumimoji="1" lang="en-US" altLang="ja-JP" sz="18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mn-cs"/>
              </a:rPr>
            </a:br>
            <a:r>
              <a:rPr kumimoji="1" lang="en-US" altLang="ja-JP" sz="18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rPr>
              <a:t>※RMP</a:t>
            </a:r>
            <a:r>
              <a:rPr kumimoji="1" lang="ja-JP" altLang="en-US" sz="18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rPr>
              <a:t>が公表されている先発医薬品に対する後発医薬品のうち、「効能又は効果」等が先発医薬品と同一のものの承認申請を行おうとする時点 </a:t>
            </a:r>
            <a:br>
              <a:rPr kumimoji="1" lang="en-US" altLang="ja-JP" sz="18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rPr>
            </a:br>
            <a:endParaRPr kumimoji="1" lang="en-US" altLang="ja-JP" sz="18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endParaRPr>
          </a:p>
          <a:p>
            <a:pPr marL="676275" marR="0" lvl="1" indent="-265510" algn="l" defTabSz="914400" rtl="0" eaLnBrk="1" fontAlgn="base" latinLnBrk="0" hangingPunct="1">
              <a:lnSpc>
                <a:spcPct val="90000"/>
              </a:lnSpc>
              <a:spcBef>
                <a:spcPct val="0"/>
              </a:spcBef>
              <a:spcAft>
                <a:spcPct val="0"/>
              </a:spcAft>
              <a:buClrTx/>
              <a:buSzTx/>
              <a:buFontTx/>
              <a:buNone/>
              <a:tabLst/>
              <a:defRPr/>
            </a:pPr>
            <a:r>
              <a:rPr kumimoji="1" lang="ja-JP" altLang="en-US" sz="2100" b="1" i="0" u="none" strike="noStrike" kern="1200" cap="none" spc="0" normalizeH="0" baseline="0" noProof="0" dirty="0">
                <a:ln>
                  <a:noFill/>
                </a:ln>
                <a:solidFill>
                  <a:srgbClr val="C00000"/>
                </a:solidFill>
                <a:effectLst/>
                <a:uLnTx/>
                <a:uFillTx/>
                <a:latin typeface="メイリオ" pitchFamily="50" charset="-128"/>
                <a:ea typeface="メイリオ" pitchFamily="50" charset="-128"/>
                <a:cs typeface="+mn-cs"/>
              </a:rPr>
              <a:t>製造販売後で</a:t>
            </a:r>
            <a:r>
              <a:rPr kumimoji="1" lang="ja-JP" altLang="en-US" sz="2100" b="1" i="0" u="sng" strike="noStrike" kern="1200" cap="none" spc="0" normalizeH="0" baseline="0" noProof="0" dirty="0">
                <a:ln>
                  <a:noFill/>
                </a:ln>
                <a:solidFill>
                  <a:srgbClr val="C00000"/>
                </a:solidFill>
                <a:effectLst/>
                <a:uLnTx/>
                <a:uFillTx/>
                <a:latin typeface="メイリオ" pitchFamily="50" charset="-128"/>
                <a:ea typeface="メイリオ" pitchFamily="50" charset="-128"/>
                <a:cs typeface="+mn-cs"/>
              </a:rPr>
              <a:t>新たな安全性の懸念が判明した時点</a:t>
            </a:r>
            <a:endParaRPr kumimoji="1" lang="en-US" altLang="ja-JP" sz="2400" b="1" i="0" u="none" strike="noStrike" kern="1200" cap="none" spc="0" normalizeH="0" baseline="0" noProof="0" dirty="0">
              <a:ln>
                <a:noFill/>
              </a:ln>
              <a:solidFill>
                <a:srgbClr val="C00000"/>
              </a:solidFill>
              <a:effectLst/>
              <a:uLnTx/>
              <a:uFillTx/>
              <a:latin typeface="メイリオ" pitchFamily="50" charset="-128"/>
              <a:ea typeface="メイリオ" pitchFamily="50" charset="-128"/>
              <a:cs typeface="+mn-cs"/>
            </a:endParaRPr>
          </a:p>
        </p:txBody>
      </p:sp>
      <p:sp>
        <p:nvSpPr>
          <p:cNvPr id="7" name="テキスト ボックス 6"/>
          <p:cNvSpPr txBox="1"/>
          <p:nvPr/>
        </p:nvSpPr>
        <p:spPr>
          <a:xfrm>
            <a:off x="0" y="6215975"/>
            <a:ext cx="9144000" cy="577081"/>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kumimoji="1" lang="zh-CN"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平成</a:t>
            </a:r>
            <a:r>
              <a:rPr kumimoji="1" lang="en-US" altLang="zh-CN"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24</a:t>
            </a:r>
            <a:r>
              <a:rPr kumimoji="1" lang="zh-CN"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zh-CN"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a:t>
            </a:r>
            <a:r>
              <a:rPr kumimoji="1" lang="zh-CN"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zh-CN"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11</a:t>
            </a:r>
            <a:r>
              <a:rPr kumimoji="1" lang="zh-CN"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日</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付　</a:t>
            </a:r>
            <a:r>
              <a:rPr kumimoji="1" lang="zh-CN"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薬食安発</a:t>
            </a:r>
            <a:r>
              <a:rPr kumimoji="1" lang="en-US" altLang="zh-CN"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0411</a:t>
            </a:r>
            <a:r>
              <a:rPr kumimoji="1" lang="zh-CN"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第</a:t>
            </a:r>
            <a:r>
              <a:rPr kumimoji="1" lang="en-US" altLang="zh-CN"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zh-CN"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号</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zh-CN"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薬食審査発</a:t>
            </a:r>
            <a:r>
              <a:rPr kumimoji="1" lang="en-US" altLang="zh-CN"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0411</a:t>
            </a:r>
            <a:r>
              <a:rPr kumimoji="1" lang="zh-CN"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第</a:t>
            </a:r>
            <a:r>
              <a:rPr kumimoji="1" lang="en-US" altLang="zh-CN"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zh-CN"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号</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「医薬品リスク管理計画指針について」　</a:t>
            </a:r>
            <a:r>
              <a:rPr kumimoji="1" lang="en-US" altLang="ja-JP" sz="9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hlinkClick r:id="rId3"/>
              </a:rPr>
              <a:t>https://www.pmda.go.jp/files/000145482.pdf</a:t>
            </a:r>
            <a:endParaRPr kumimoji="1" lang="en-US" altLang="ja-JP" sz="9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kumimoji="1" lang="zh-TW"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平成</a:t>
            </a:r>
            <a:r>
              <a:rPr kumimoji="1" lang="en-US" altLang="zh-TW"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26</a:t>
            </a:r>
            <a:r>
              <a:rPr kumimoji="1" lang="zh-TW"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zh-TW"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8</a:t>
            </a:r>
            <a:r>
              <a:rPr kumimoji="1" lang="zh-TW"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zh-TW"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26</a:t>
            </a:r>
            <a:r>
              <a:rPr kumimoji="1" lang="zh-TW"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日</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付</a:t>
            </a:r>
            <a:r>
              <a:rPr kumimoji="1" lang="zh-TW"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薬食審査発</a:t>
            </a:r>
            <a:r>
              <a:rPr kumimoji="1" lang="en-US" altLang="zh-TW"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0826</a:t>
            </a:r>
            <a:r>
              <a:rPr kumimoji="1" lang="zh-TW"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第</a:t>
            </a:r>
            <a:r>
              <a:rPr kumimoji="1" lang="en-US" altLang="zh-TW"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zh-TW"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号 薬食安発</a:t>
            </a:r>
            <a:r>
              <a:rPr kumimoji="1" lang="en-US" altLang="zh-TW"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0826</a:t>
            </a:r>
            <a:r>
              <a:rPr kumimoji="1" lang="zh-TW"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第</a:t>
            </a:r>
            <a:r>
              <a:rPr kumimoji="1" lang="en-US" altLang="zh-TW"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zh-TW"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号</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「医薬品リスク管理計画指針の後発医薬品への適用等について」</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hlinkClick r:id="rId4"/>
              </a:rPr>
              <a:t>https://www.pmda.go.jp/files/000145421.pdf</a:t>
            </a:r>
            <a:endParaRPr kumimoji="1" lang="en-US" altLang="ja-JP" sz="105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 name="角丸四角形 2"/>
          <p:cNvSpPr/>
          <p:nvPr/>
        </p:nvSpPr>
        <p:spPr>
          <a:xfrm>
            <a:off x="323528" y="3731399"/>
            <a:ext cx="8712967" cy="2295644"/>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 name="タイトル 1">
            <a:extLst>
              <a:ext uri="{FF2B5EF4-FFF2-40B4-BE49-F238E27FC236}">
                <a16:creationId xmlns:a16="http://schemas.microsoft.com/office/drawing/2014/main" id="{C2A3954D-04DA-4420-8B58-0DD3C7022611}"/>
              </a:ext>
            </a:extLst>
          </p:cNvPr>
          <p:cNvSpPr txBox="1">
            <a:spLocks/>
          </p:cNvSpPr>
          <p:nvPr/>
        </p:nvSpPr>
        <p:spPr bwMode="auto">
          <a:xfrm>
            <a:off x="380319" y="361391"/>
            <a:ext cx="8147050" cy="5826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kumimoji="1" sz="3200" kern="1200">
                <a:solidFill>
                  <a:schemeClr val="tx1"/>
                </a:solidFill>
                <a:latin typeface="メイリオ" pitchFamily="50" charset="-128"/>
                <a:ea typeface="メイリオ" pitchFamily="50" charset="-128"/>
                <a:cs typeface="+mj-cs"/>
              </a:defRPr>
            </a:lvl1pPr>
            <a:lvl2pPr algn="l" rtl="0" fontAlgn="base">
              <a:spcBef>
                <a:spcPct val="0"/>
              </a:spcBef>
              <a:spcAft>
                <a:spcPct val="0"/>
              </a:spcAft>
              <a:defRPr kumimoji="1" sz="3200">
                <a:solidFill>
                  <a:schemeClr val="tx1"/>
                </a:solidFill>
                <a:latin typeface="Calibri" pitchFamily="34" charset="0"/>
                <a:ea typeface="ＭＳ Ｐゴシック" charset="-128"/>
              </a:defRPr>
            </a:lvl2pPr>
            <a:lvl3pPr algn="l" rtl="0" fontAlgn="base">
              <a:spcBef>
                <a:spcPct val="0"/>
              </a:spcBef>
              <a:spcAft>
                <a:spcPct val="0"/>
              </a:spcAft>
              <a:defRPr kumimoji="1" sz="3200">
                <a:solidFill>
                  <a:schemeClr val="tx1"/>
                </a:solidFill>
                <a:latin typeface="Calibri" pitchFamily="34" charset="0"/>
                <a:ea typeface="ＭＳ Ｐゴシック" charset="-128"/>
              </a:defRPr>
            </a:lvl3pPr>
            <a:lvl4pPr algn="l" rtl="0" fontAlgn="base">
              <a:spcBef>
                <a:spcPct val="0"/>
              </a:spcBef>
              <a:spcAft>
                <a:spcPct val="0"/>
              </a:spcAft>
              <a:defRPr kumimoji="1" sz="3200">
                <a:solidFill>
                  <a:schemeClr val="tx1"/>
                </a:solidFill>
                <a:latin typeface="Calibri" pitchFamily="34" charset="0"/>
                <a:ea typeface="ＭＳ Ｐゴシック" charset="-128"/>
              </a:defRPr>
            </a:lvl4pPr>
            <a:lvl5pPr algn="l" rtl="0" fontAlgn="base">
              <a:spcBef>
                <a:spcPct val="0"/>
              </a:spcBef>
              <a:spcAft>
                <a:spcPct val="0"/>
              </a:spcAft>
              <a:defRPr kumimoji="1" sz="3200">
                <a:solidFill>
                  <a:schemeClr val="tx1"/>
                </a:solidFill>
                <a:latin typeface="Calibri" pitchFamily="34" charset="0"/>
                <a:ea typeface="ＭＳ Ｐゴシック" charset="-128"/>
              </a:defRPr>
            </a:lvl5pPr>
            <a:lvl6pPr marL="457200" algn="l" rtl="0" fontAlgn="base">
              <a:spcBef>
                <a:spcPct val="0"/>
              </a:spcBef>
              <a:spcAft>
                <a:spcPct val="0"/>
              </a:spcAft>
              <a:defRPr kumimoji="1" sz="3200">
                <a:solidFill>
                  <a:schemeClr val="tx1"/>
                </a:solidFill>
                <a:latin typeface="Calibri" pitchFamily="34" charset="0"/>
                <a:ea typeface="ＭＳ Ｐゴシック" charset="-128"/>
              </a:defRPr>
            </a:lvl6pPr>
            <a:lvl7pPr marL="914400" algn="l" rtl="0" fontAlgn="base">
              <a:spcBef>
                <a:spcPct val="0"/>
              </a:spcBef>
              <a:spcAft>
                <a:spcPct val="0"/>
              </a:spcAft>
              <a:defRPr kumimoji="1" sz="3200">
                <a:solidFill>
                  <a:schemeClr val="tx1"/>
                </a:solidFill>
                <a:latin typeface="Calibri" pitchFamily="34" charset="0"/>
                <a:ea typeface="ＭＳ Ｐゴシック" charset="-128"/>
              </a:defRPr>
            </a:lvl7pPr>
            <a:lvl8pPr marL="1371600" algn="l" rtl="0" fontAlgn="base">
              <a:spcBef>
                <a:spcPct val="0"/>
              </a:spcBef>
              <a:spcAft>
                <a:spcPct val="0"/>
              </a:spcAft>
              <a:defRPr kumimoji="1" sz="3200">
                <a:solidFill>
                  <a:schemeClr val="tx1"/>
                </a:solidFill>
                <a:latin typeface="Calibri" pitchFamily="34" charset="0"/>
                <a:ea typeface="ＭＳ Ｐゴシック" charset="-128"/>
              </a:defRPr>
            </a:lvl8pPr>
            <a:lvl9pPr marL="1828800" algn="l" rtl="0" fontAlgn="base">
              <a:spcBef>
                <a:spcPct val="0"/>
              </a:spcBef>
              <a:spcAft>
                <a:spcPct val="0"/>
              </a:spcAft>
              <a:defRPr kumimoji="1" sz="3200">
                <a:solidFill>
                  <a:schemeClr val="tx1"/>
                </a:solidFill>
                <a:latin typeface="Calibri" pitchFamily="34"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32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j-cs"/>
              </a:rPr>
              <a:t>RMP</a:t>
            </a:r>
            <a:r>
              <a:rPr kumimoji="1" lang="ja-JP" altLang="en-US" sz="32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j-cs"/>
              </a:rPr>
              <a:t>の適用範囲・適用時期</a:t>
            </a:r>
          </a:p>
        </p:txBody>
      </p:sp>
      <p:grpSp>
        <p:nvGrpSpPr>
          <p:cNvPr id="4" name="グループ化 3">
            <a:extLst>
              <a:ext uri="{FF2B5EF4-FFF2-40B4-BE49-F238E27FC236}">
                <a16:creationId xmlns:a16="http://schemas.microsoft.com/office/drawing/2014/main" id="{9A85B9D3-1A31-4F7B-829F-8A061CF0A01F}"/>
              </a:ext>
            </a:extLst>
          </p:cNvPr>
          <p:cNvGrpSpPr/>
          <p:nvPr/>
        </p:nvGrpSpPr>
        <p:grpSpPr>
          <a:xfrm>
            <a:off x="4571999" y="1077251"/>
            <a:ext cx="4338899" cy="1514833"/>
            <a:chOff x="-10203" y="1766671"/>
            <a:chExt cx="9017445" cy="3207929"/>
          </a:xfrm>
        </p:grpSpPr>
        <p:sp>
          <p:nvSpPr>
            <p:cNvPr id="46" name="正方形/長方形 45">
              <a:extLst>
                <a:ext uri="{FF2B5EF4-FFF2-40B4-BE49-F238E27FC236}">
                  <a16:creationId xmlns:a16="http://schemas.microsoft.com/office/drawing/2014/main" id="{91C351BE-0D36-4F25-A621-9C05EB49B76B}"/>
                </a:ext>
              </a:extLst>
            </p:cNvPr>
            <p:cNvSpPr/>
            <p:nvPr/>
          </p:nvSpPr>
          <p:spPr bwMode="auto">
            <a:xfrm>
              <a:off x="15331" y="2958375"/>
              <a:ext cx="8991911" cy="2016225"/>
            </a:xfrm>
            <a:prstGeom prst="rect">
              <a:avLst/>
            </a:prstGeom>
            <a:noFill/>
            <a:ln w="50800" cap="rnd"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4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47" name="グループ化 46">
              <a:extLst>
                <a:ext uri="{FF2B5EF4-FFF2-40B4-BE49-F238E27FC236}">
                  <a16:creationId xmlns:a16="http://schemas.microsoft.com/office/drawing/2014/main" id="{5F520300-2B4F-4174-AA6C-CA3596B9E69F}"/>
                </a:ext>
              </a:extLst>
            </p:cNvPr>
            <p:cNvGrpSpPr/>
            <p:nvPr/>
          </p:nvGrpSpPr>
          <p:grpSpPr>
            <a:xfrm>
              <a:off x="-10203" y="1766671"/>
              <a:ext cx="7786277" cy="903693"/>
              <a:chOff x="5349155" y="2623734"/>
              <a:chExt cx="5606721" cy="903693"/>
            </a:xfrm>
          </p:grpSpPr>
          <p:sp>
            <p:nvSpPr>
              <p:cNvPr id="48" name="正方形/長方形 47">
                <a:extLst>
                  <a:ext uri="{FF2B5EF4-FFF2-40B4-BE49-F238E27FC236}">
                    <a16:creationId xmlns:a16="http://schemas.microsoft.com/office/drawing/2014/main" id="{B8061212-68F9-4E3E-9F95-36414568620B}"/>
                  </a:ext>
                </a:extLst>
              </p:cNvPr>
              <p:cNvSpPr/>
              <p:nvPr/>
            </p:nvSpPr>
            <p:spPr bwMode="auto">
              <a:xfrm>
                <a:off x="6104589" y="2848784"/>
                <a:ext cx="4851287" cy="554367"/>
              </a:xfrm>
              <a:prstGeom prst="rect">
                <a:avLst/>
              </a:prstGeom>
              <a:solidFill>
                <a:srgbClr val="FF0000"/>
              </a:solidFill>
              <a:ln w="12700" cap="rnd"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RMP</a:t>
                </a:r>
                <a:r>
                  <a:rPr kumimoji="1" lang="ja-JP" altLang="en-US"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の適切な実施は承認条件！！</a:t>
                </a:r>
              </a:p>
            </p:txBody>
          </p:sp>
          <p:grpSp>
            <p:nvGrpSpPr>
              <p:cNvPr id="49" name="Group 186">
                <a:extLst>
                  <a:ext uri="{FF2B5EF4-FFF2-40B4-BE49-F238E27FC236}">
                    <a16:creationId xmlns:a16="http://schemas.microsoft.com/office/drawing/2014/main" id="{C120364F-D7D2-48D7-878D-0F90D1DAD346}"/>
                  </a:ext>
                </a:extLst>
              </p:cNvPr>
              <p:cNvGrpSpPr>
                <a:grpSpLocks/>
              </p:cNvGrpSpPr>
              <p:nvPr/>
            </p:nvGrpSpPr>
            <p:grpSpPr bwMode="auto">
              <a:xfrm>
                <a:off x="5349155" y="2623734"/>
                <a:ext cx="880802" cy="903693"/>
                <a:chOff x="1771" y="1752"/>
                <a:chExt cx="928" cy="952"/>
              </a:xfrm>
              <a:solidFill>
                <a:srgbClr val="FFFF00"/>
              </a:solidFill>
            </p:grpSpPr>
            <p:grpSp>
              <p:nvGrpSpPr>
                <p:cNvPr id="50" name="Group 187">
                  <a:extLst>
                    <a:ext uri="{FF2B5EF4-FFF2-40B4-BE49-F238E27FC236}">
                      <a16:creationId xmlns:a16="http://schemas.microsoft.com/office/drawing/2014/main" id="{D008316D-3F25-4F2B-AE0C-137C2C244047}"/>
                    </a:ext>
                  </a:extLst>
                </p:cNvPr>
                <p:cNvGrpSpPr>
                  <a:grpSpLocks/>
                </p:cNvGrpSpPr>
                <p:nvPr/>
              </p:nvGrpSpPr>
              <p:grpSpPr bwMode="auto">
                <a:xfrm>
                  <a:off x="2013" y="2027"/>
                  <a:ext cx="443" cy="677"/>
                  <a:chOff x="1997" y="2027"/>
                  <a:chExt cx="443" cy="677"/>
                </a:xfrm>
                <a:grpFill/>
              </p:grpSpPr>
              <p:sp>
                <p:nvSpPr>
                  <p:cNvPr id="63" name="Oval 188">
                    <a:extLst>
                      <a:ext uri="{FF2B5EF4-FFF2-40B4-BE49-F238E27FC236}">
                        <a16:creationId xmlns:a16="http://schemas.microsoft.com/office/drawing/2014/main" id="{70925AB0-F7FE-4215-BB81-427F441D4CE6}"/>
                      </a:ext>
                    </a:extLst>
                  </p:cNvPr>
                  <p:cNvSpPr>
                    <a:spLocks noChangeArrowheads="1"/>
                  </p:cNvSpPr>
                  <p:nvPr/>
                </p:nvSpPr>
                <p:spPr bwMode="auto">
                  <a:xfrm>
                    <a:off x="1997" y="2027"/>
                    <a:ext cx="443" cy="444"/>
                  </a:xfrm>
                  <a:prstGeom prst="ellipse">
                    <a:avLst/>
                  </a:prstGeom>
                  <a:grpFill/>
                  <a:ln w="101600">
                    <a:solidFill>
                      <a:srgbClr val="FFC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4" name="AutoShape 189">
                    <a:extLst>
                      <a:ext uri="{FF2B5EF4-FFF2-40B4-BE49-F238E27FC236}">
                        <a16:creationId xmlns:a16="http://schemas.microsoft.com/office/drawing/2014/main" id="{1FE4FACD-20CC-4AC0-82F6-0940233ABBFE}"/>
                      </a:ext>
                    </a:extLst>
                  </p:cNvPr>
                  <p:cNvSpPr>
                    <a:spLocks noChangeArrowheads="1"/>
                  </p:cNvSpPr>
                  <p:nvPr/>
                </p:nvSpPr>
                <p:spPr bwMode="auto">
                  <a:xfrm rot="10800000">
                    <a:off x="2230" y="2027"/>
                    <a:ext cx="210" cy="443"/>
                  </a:xfrm>
                  <a:prstGeom prst="moon">
                    <a:avLst>
                      <a:gd name="adj" fmla="val 50000"/>
                    </a:avLst>
                  </a:prstGeom>
                  <a:grp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5" name="Oval 190">
                    <a:extLst>
                      <a:ext uri="{FF2B5EF4-FFF2-40B4-BE49-F238E27FC236}">
                        <a16:creationId xmlns:a16="http://schemas.microsoft.com/office/drawing/2014/main" id="{59395FA0-B170-491E-80C4-22A1B4C7665F}"/>
                      </a:ext>
                    </a:extLst>
                  </p:cNvPr>
                  <p:cNvSpPr>
                    <a:spLocks noChangeArrowheads="1"/>
                  </p:cNvSpPr>
                  <p:nvPr/>
                </p:nvSpPr>
                <p:spPr bwMode="auto">
                  <a:xfrm>
                    <a:off x="1997" y="2027"/>
                    <a:ext cx="443" cy="444"/>
                  </a:xfrm>
                  <a:prstGeom prst="ellipse">
                    <a:avLst/>
                  </a:prstGeom>
                  <a:grpFill/>
                  <a:ln w="19050">
                    <a:solidFill>
                      <a:srgbClr val="FFC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ja-JP" sz="18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66" name="Group 191">
                    <a:extLst>
                      <a:ext uri="{FF2B5EF4-FFF2-40B4-BE49-F238E27FC236}">
                        <a16:creationId xmlns:a16="http://schemas.microsoft.com/office/drawing/2014/main" id="{E6065C1A-173E-4FE3-8CC4-8EB56DFDE01A}"/>
                      </a:ext>
                    </a:extLst>
                  </p:cNvPr>
                  <p:cNvGrpSpPr>
                    <a:grpSpLocks/>
                  </p:cNvGrpSpPr>
                  <p:nvPr/>
                </p:nvGrpSpPr>
                <p:grpSpPr bwMode="auto">
                  <a:xfrm>
                    <a:off x="2090" y="2447"/>
                    <a:ext cx="257" cy="257"/>
                    <a:chOff x="2031" y="2931"/>
                    <a:chExt cx="590" cy="590"/>
                  </a:xfrm>
                  <a:grpFill/>
                </p:grpSpPr>
                <p:grpSp>
                  <p:nvGrpSpPr>
                    <p:cNvPr id="67" name="Group 192">
                      <a:extLst>
                        <a:ext uri="{FF2B5EF4-FFF2-40B4-BE49-F238E27FC236}">
                          <a16:creationId xmlns:a16="http://schemas.microsoft.com/office/drawing/2014/main" id="{AEC83E99-E806-4FD5-8B44-DA7E8C936A09}"/>
                        </a:ext>
                      </a:extLst>
                    </p:cNvPr>
                    <p:cNvGrpSpPr>
                      <a:grpSpLocks/>
                    </p:cNvGrpSpPr>
                    <p:nvPr/>
                  </p:nvGrpSpPr>
                  <p:grpSpPr bwMode="auto">
                    <a:xfrm>
                      <a:off x="2031" y="2931"/>
                      <a:ext cx="590" cy="590"/>
                      <a:chOff x="2167" y="3067"/>
                      <a:chExt cx="590" cy="590"/>
                    </a:xfrm>
                    <a:grpFill/>
                  </p:grpSpPr>
                  <p:sp>
                    <p:nvSpPr>
                      <p:cNvPr id="75" name="Oval 193">
                        <a:extLst>
                          <a:ext uri="{FF2B5EF4-FFF2-40B4-BE49-F238E27FC236}">
                            <a16:creationId xmlns:a16="http://schemas.microsoft.com/office/drawing/2014/main" id="{E7505A6E-FBA3-428A-B3E6-C23720964E6B}"/>
                          </a:ext>
                        </a:extLst>
                      </p:cNvPr>
                      <p:cNvSpPr>
                        <a:spLocks noChangeArrowheads="1"/>
                      </p:cNvSpPr>
                      <p:nvPr/>
                    </p:nvSpPr>
                    <p:spPr bwMode="auto">
                      <a:xfrm>
                        <a:off x="2349" y="3521"/>
                        <a:ext cx="227" cy="136"/>
                      </a:xfrm>
                      <a:prstGeom prst="ellipse">
                        <a:avLst/>
                      </a:prstGeom>
                      <a:grpFill/>
                      <a:ln w="38100">
                        <a:solidFill>
                          <a:srgbClr val="FFC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6" name="AutoShape 194">
                        <a:extLst>
                          <a:ext uri="{FF2B5EF4-FFF2-40B4-BE49-F238E27FC236}">
                            <a16:creationId xmlns:a16="http://schemas.microsoft.com/office/drawing/2014/main" id="{E3A6A507-F157-4294-A7AD-D79F891938B0}"/>
                          </a:ext>
                        </a:extLst>
                      </p:cNvPr>
                      <p:cNvSpPr>
                        <a:spLocks noChangeArrowheads="1"/>
                      </p:cNvSpPr>
                      <p:nvPr/>
                    </p:nvSpPr>
                    <p:spPr bwMode="auto">
                      <a:xfrm>
                        <a:off x="2258" y="3521"/>
                        <a:ext cx="408" cy="9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pFill/>
                      <a:ln w="38100">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7" name="Rectangle 195">
                        <a:extLst>
                          <a:ext uri="{FF2B5EF4-FFF2-40B4-BE49-F238E27FC236}">
                            <a16:creationId xmlns:a16="http://schemas.microsoft.com/office/drawing/2014/main" id="{00699DB1-0249-4A39-A4B1-8F0EB30BCF90}"/>
                          </a:ext>
                        </a:extLst>
                      </p:cNvPr>
                      <p:cNvSpPr>
                        <a:spLocks noChangeArrowheads="1"/>
                      </p:cNvSpPr>
                      <p:nvPr/>
                    </p:nvSpPr>
                    <p:spPr bwMode="auto">
                      <a:xfrm>
                        <a:off x="2213" y="3067"/>
                        <a:ext cx="499" cy="454"/>
                      </a:xfrm>
                      <a:prstGeom prst="rect">
                        <a:avLst/>
                      </a:prstGeom>
                      <a:grpFill/>
                      <a:ln w="38100">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8" name="AutoShape 196">
                        <a:extLst>
                          <a:ext uri="{FF2B5EF4-FFF2-40B4-BE49-F238E27FC236}">
                            <a16:creationId xmlns:a16="http://schemas.microsoft.com/office/drawing/2014/main" id="{451975C6-F7AB-4EF5-8F34-4DE0184E4DED}"/>
                          </a:ext>
                        </a:extLst>
                      </p:cNvPr>
                      <p:cNvSpPr>
                        <a:spLocks noChangeArrowheads="1"/>
                      </p:cNvSpPr>
                      <p:nvPr/>
                    </p:nvSpPr>
                    <p:spPr bwMode="auto">
                      <a:xfrm rot="-520606">
                        <a:off x="2167" y="3112"/>
                        <a:ext cx="590" cy="91"/>
                      </a:xfrm>
                      <a:prstGeom prst="roundRect">
                        <a:avLst>
                          <a:gd name="adj" fmla="val 50000"/>
                        </a:avLst>
                      </a:prstGeom>
                      <a:grpFill/>
                      <a:ln w="38100">
                        <a:solidFill>
                          <a:srgbClr val="FFC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9" name="AutoShape 197">
                        <a:extLst>
                          <a:ext uri="{FF2B5EF4-FFF2-40B4-BE49-F238E27FC236}">
                            <a16:creationId xmlns:a16="http://schemas.microsoft.com/office/drawing/2014/main" id="{2FD8F210-F716-455E-9147-944750A39CA0}"/>
                          </a:ext>
                        </a:extLst>
                      </p:cNvPr>
                      <p:cNvSpPr>
                        <a:spLocks noChangeArrowheads="1"/>
                      </p:cNvSpPr>
                      <p:nvPr/>
                    </p:nvSpPr>
                    <p:spPr bwMode="auto">
                      <a:xfrm rot="-520606">
                        <a:off x="2167" y="3203"/>
                        <a:ext cx="590" cy="91"/>
                      </a:xfrm>
                      <a:prstGeom prst="roundRect">
                        <a:avLst>
                          <a:gd name="adj" fmla="val 50000"/>
                        </a:avLst>
                      </a:prstGeom>
                      <a:grpFill/>
                      <a:ln w="38100">
                        <a:solidFill>
                          <a:srgbClr val="FFC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0" name="AutoShape 198">
                        <a:extLst>
                          <a:ext uri="{FF2B5EF4-FFF2-40B4-BE49-F238E27FC236}">
                            <a16:creationId xmlns:a16="http://schemas.microsoft.com/office/drawing/2014/main" id="{1AE14ABA-94FF-49BB-859F-67F1522E945A}"/>
                          </a:ext>
                        </a:extLst>
                      </p:cNvPr>
                      <p:cNvSpPr>
                        <a:spLocks noChangeArrowheads="1"/>
                      </p:cNvSpPr>
                      <p:nvPr/>
                    </p:nvSpPr>
                    <p:spPr bwMode="auto">
                      <a:xfrm rot="-520606">
                        <a:off x="2167" y="3294"/>
                        <a:ext cx="590" cy="91"/>
                      </a:xfrm>
                      <a:prstGeom prst="roundRect">
                        <a:avLst>
                          <a:gd name="adj" fmla="val 50000"/>
                        </a:avLst>
                      </a:prstGeom>
                      <a:grpFill/>
                      <a:ln w="38100">
                        <a:solidFill>
                          <a:srgbClr val="FFC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1" name="AutoShape 199">
                        <a:extLst>
                          <a:ext uri="{FF2B5EF4-FFF2-40B4-BE49-F238E27FC236}">
                            <a16:creationId xmlns:a16="http://schemas.microsoft.com/office/drawing/2014/main" id="{81BE1B79-68E1-4F1D-A81E-3344E8927DB9}"/>
                          </a:ext>
                        </a:extLst>
                      </p:cNvPr>
                      <p:cNvSpPr>
                        <a:spLocks noChangeArrowheads="1"/>
                      </p:cNvSpPr>
                      <p:nvPr/>
                    </p:nvSpPr>
                    <p:spPr bwMode="auto">
                      <a:xfrm rot="-520606">
                        <a:off x="2167" y="3384"/>
                        <a:ext cx="590" cy="91"/>
                      </a:xfrm>
                      <a:prstGeom prst="roundRect">
                        <a:avLst>
                          <a:gd name="adj" fmla="val 50000"/>
                        </a:avLst>
                      </a:prstGeom>
                      <a:grpFill/>
                      <a:ln w="38100">
                        <a:solidFill>
                          <a:srgbClr val="FFC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68" name="Oval 200">
                      <a:extLst>
                        <a:ext uri="{FF2B5EF4-FFF2-40B4-BE49-F238E27FC236}">
                          <a16:creationId xmlns:a16="http://schemas.microsoft.com/office/drawing/2014/main" id="{48A810DF-9C57-4634-B8C3-71BFB2F11BF2}"/>
                        </a:ext>
                      </a:extLst>
                    </p:cNvPr>
                    <p:cNvSpPr>
                      <a:spLocks noChangeArrowheads="1"/>
                    </p:cNvSpPr>
                    <p:nvPr/>
                  </p:nvSpPr>
                  <p:spPr bwMode="auto">
                    <a:xfrm>
                      <a:off x="2213" y="3385"/>
                      <a:ext cx="227" cy="136"/>
                    </a:xfrm>
                    <a:prstGeom prst="ellipse">
                      <a:avLst/>
                    </a:prstGeom>
                    <a:grpFill/>
                    <a:ln w="9525">
                      <a:solidFill>
                        <a:srgbClr val="FFC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9" name="AutoShape 201">
                      <a:extLst>
                        <a:ext uri="{FF2B5EF4-FFF2-40B4-BE49-F238E27FC236}">
                          <a16:creationId xmlns:a16="http://schemas.microsoft.com/office/drawing/2014/main" id="{91A8283F-B6D8-4854-AFF5-6D106728A38A}"/>
                        </a:ext>
                      </a:extLst>
                    </p:cNvPr>
                    <p:cNvSpPr>
                      <a:spLocks noChangeArrowheads="1"/>
                    </p:cNvSpPr>
                    <p:nvPr/>
                  </p:nvSpPr>
                  <p:spPr bwMode="auto">
                    <a:xfrm>
                      <a:off x="2122" y="3385"/>
                      <a:ext cx="408" cy="9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p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0" name="Rectangle 202">
                      <a:extLst>
                        <a:ext uri="{FF2B5EF4-FFF2-40B4-BE49-F238E27FC236}">
                          <a16:creationId xmlns:a16="http://schemas.microsoft.com/office/drawing/2014/main" id="{4BFD5760-748C-453A-9E81-EEB7FFF42E35}"/>
                        </a:ext>
                      </a:extLst>
                    </p:cNvPr>
                    <p:cNvSpPr>
                      <a:spLocks noChangeArrowheads="1"/>
                    </p:cNvSpPr>
                    <p:nvPr/>
                  </p:nvSpPr>
                  <p:spPr bwMode="auto">
                    <a:xfrm>
                      <a:off x="2077" y="2931"/>
                      <a:ext cx="499" cy="454"/>
                    </a:xfrm>
                    <a:prstGeom prst="rect">
                      <a:avLst/>
                    </a:prstGeom>
                    <a:grp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1" name="AutoShape 203">
                      <a:extLst>
                        <a:ext uri="{FF2B5EF4-FFF2-40B4-BE49-F238E27FC236}">
                          <a16:creationId xmlns:a16="http://schemas.microsoft.com/office/drawing/2014/main" id="{A1816128-E4FF-461C-B4E5-32A9E96B22BB}"/>
                        </a:ext>
                      </a:extLst>
                    </p:cNvPr>
                    <p:cNvSpPr>
                      <a:spLocks noChangeArrowheads="1"/>
                    </p:cNvSpPr>
                    <p:nvPr/>
                  </p:nvSpPr>
                  <p:spPr bwMode="auto">
                    <a:xfrm rot="-520606">
                      <a:off x="2031" y="2976"/>
                      <a:ext cx="590" cy="91"/>
                    </a:xfrm>
                    <a:prstGeom prst="roundRect">
                      <a:avLst>
                        <a:gd name="adj" fmla="val 50000"/>
                      </a:avLst>
                    </a:prstGeom>
                    <a:grpFill/>
                    <a:ln w="9525">
                      <a:solidFill>
                        <a:srgbClr val="FFC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2" name="AutoShape 204">
                      <a:extLst>
                        <a:ext uri="{FF2B5EF4-FFF2-40B4-BE49-F238E27FC236}">
                          <a16:creationId xmlns:a16="http://schemas.microsoft.com/office/drawing/2014/main" id="{1D3ECEE1-A600-4FE4-AC92-78F8565B0ED5}"/>
                        </a:ext>
                      </a:extLst>
                    </p:cNvPr>
                    <p:cNvSpPr>
                      <a:spLocks noChangeArrowheads="1"/>
                    </p:cNvSpPr>
                    <p:nvPr/>
                  </p:nvSpPr>
                  <p:spPr bwMode="auto">
                    <a:xfrm rot="-520606">
                      <a:off x="2031" y="3067"/>
                      <a:ext cx="590" cy="91"/>
                    </a:xfrm>
                    <a:prstGeom prst="roundRect">
                      <a:avLst>
                        <a:gd name="adj" fmla="val 50000"/>
                      </a:avLst>
                    </a:prstGeom>
                    <a:grpFill/>
                    <a:ln w="9525">
                      <a:solidFill>
                        <a:srgbClr val="FFC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 name="AutoShape 205">
                      <a:extLst>
                        <a:ext uri="{FF2B5EF4-FFF2-40B4-BE49-F238E27FC236}">
                          <a16:creationId xmlns:a16="http://schemas.microsoft.com/office/drawing/2014/main" id="{A0DE0DC3-C9A4-4104-B191-8C58AFB96852}"/>
                        </a:ext>
                      </a:extLst>
                    </p:cNvPr>
                    <p:cNvSpPr>
                      <a:spLocks noChangeArrowheads="1"/>
                    </p:cNvSpPr>
                    <p:nvPr/>
                  </p:nvSpPr>
                  <p:spPr bwMode="auto">
                    <a:xfrm rot="-520606">
                      <a:off x="2031" y="3158"/>
                      <a:ext cx="590" cy="91"/>
                    </a:xfrm>
                    <a:prstGeom prst="roundRect">
                      <a:avLst>
                        <a:gd name="adj" fmla="val 50000"/>
                      </a:avLst>
                    </a:prstGeom>
                    <a:grpFill/>
                    <a:ln w="9525">
                      <a:solidFill>
                        <a:srgbClr val="FFC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4" name="AutoShape 206">
                      <a:extLst>
                        <a:ext uri="{FF2B5EF4-FFF2-40B4-BE49-F238E27FC236}">
                          <a16:creationId xmlns:a16="http://schemas.microsoft.com/office/drawing/2014/main" id="{C44DB3B9-8083-4464-8DE8-D9C2455304C0}"/>
                        </a:ext>
                      </a:extLst>
                    </p:cNvPr>
                    <p:cNvSpPr>
                      <a:spLocks noChangeArrowheads="1"/>
                    </p:cNvSpPr>
                    <p:nvPr/>
                  </p:nvSpPr>
                  <p:spPr bwMode="auto">
                    <a:xfrm rot="-520606">
                      <a:off x="2031" y="3248"/>
                      <a:ext cx="590" cy="91"/>
                    </a:xfrm>
                    <a:prstGeom prst="roundRect">
                      <a:avLst>
                        <a:gd name="adj" fmla="val 50000"/>
                      </a:avLst>
                    </a:prstGeom>
                    <a:grpFill/>
                    <a:ln w="9525">
                      <a:solidFill>
                        <a:srgbClr val="FFC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grpSp>
            <p:grpSp>
              <p:nvGrpSpPr>
                <p:cNvPr id="51" name="Group 207">
                  <a:extLst>
                    <a:ext uri="{FF2B5EF4-FFF2-40B4-BE49-F238E27FC236}">
                      <a16:creationId xmlns:a16="http://schemas.microsoft.com/office/drawing/2014/main" id="{85A1FFA0-DBF8-409D-9ABB-4FDC16E617F7}"/>
                    </a:ext>
                  </a:extLst>
                </p:cNvPr>
                <p:cNvGrpSpPr>
                  <a:grpSpLocks/>
                </p:cNvGrpSpPr>
                <p:nvPr/>
              </p:nvGrpSpPr>
              <p:grpSpPr bwMode="auto">
                <a:xfrm>
                  <a:off x="1771" y="1752"/>
                  <a:ext cx="928" cy="405"/>
                  <a:chOff x="1771" y="1752"/>
                  <a:chExt cx="928" cy="405"/>
                </a:xfrm>
                <a:grpFill/>
              </p:grpSpPr>
              <p:sp>
                <p:nvSpPr>
                  <p:cNvPr id="52" name="Rectangle 208">
                    <a:extLst>
                      <a:ext uri="{FF2B5EF4-FFF2-40B4-BE49-F238E27FC236}">
                        <a16:creationId xmlns:a16="http://schemas.microsoft.com/office/drawing/2014/main" id="{39E0D814-901A-49ED-91DE-CCF4BDD4B286}"/>
                      </a:ext>
                    </a:extLst>
                  </p:cNvPr>
                  <p:cNvSpPr>
                    <a:spLocks noChangeArrowheads="1"/>
                  </p:cNvSpPr>
                  <p:nvPr/>
                </p:nvSpPr>
                <p:spPr bwMode="auto">
                  <a:xfrm>
                    <a:off x="2213" y="1752"/>
                    <a:ext cx="46" cy="182"/>
                  </a:xfrm>
                  <a:prstGeom prst="rect">
                    <a:avLst/>
                  </a:prstGeom>
                  <a:grp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 name="Rectangle 209">
                    <a:extLst>
                      <a:ext uri="{FF2B5EF4-FFF2-40B4-BE49-F238E27FC236}">
                        <a16:creationId xmlns:a16="http://schemas.microsoft.com/office/drawing/2014/main" id="{4F20E6A9-A629-4959-9696-56532A99A844}"/>
                      </a:ext>
                    </a:extLst>
                  </p:cNvPr>
                  <p:cNvSpPr>
                    <a:spLocks noChangeArrowheads="1"/>
                  </p:cNvSpPr>
                  <p:nvPr/>
                </p:nvSpPr>
                <p:spPr bwMode="auto">
                  <a:xfrm rot="2700000">
                    <a:off x="2484" y="1865"/>
                    <a:ext cx="46" cy="182"/>
                  </a:xfrm>
                  <a:prstGeom prst="rect">
                    <a:avLst/>
                  </a:prstGeom>
                  <a:grp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Rectangle 210">
                    <a:extLst>
                      <a:ext uri="{FF2B5EF4-FFF2-40B4-BE49-F238E27FC236}">
                        <a16:creationId xmlns:a16="http://schemas.microsoft.com/office/drawing/2014/main" id="{421A7340-42A7-4E74-8F1A-9907C82DA09F}"/>
                      </a:ext>
                    </a:extLst>
                  </p:cNvPr>
                  <p:cNvSpPr>
                    <a:spLocks noChangeArrowheads="1"/>
                  </p:cNvSpPr>
                  <p:nvPr/>
                </p:nvSpPr>
                <p:spPr bwMode="auto">
                  <a:xfrm rot="8100000">
                    <a:off x="1940" y="1865"/>
                    <a:ext cx="46" cy="182"/>
                  </a:xfrm>
                  <a:prstGeom prst="rect">
                    <a:avLst/>
                  </a:prstGeom>
                  <a:grp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Rectangle 211">
                    <a:extLst>
                      <a:ext uri="{FF2B5EF4-FFF2-40B4-BE49-F238E27FC236}">
                        <a16:creationId xmlns:a16="http://schemas.microsoft.com/office/drawing/2014/main" id="{D32CCD6C-A174-4018-A7D1-D20823AB3550}"/>
                      </a:ext>
                    </a:extLst>
                  </p:cNvPr>
                  <p:cNvSpPr>
                    <a:spLocks noChangeArrowheads="1"/>
                  </p:cNvSpPr>
                  <p:nvPr/>
                </p:nvSpPr>
                <p:spPr bwMode="auto">
                  <a:xfrm rot="849554">
                    <a:off x="2308" y="1763"/>
                    <a:ext cx="46" cy="182"/>
                  </a:xfrm>
                  <a:prstGeom prst="rect">
                    <a:avLst/>
                  </a:prstGeom>
                  <a:grp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Rectangle 212">
                    <a:extLst>
                      <a:ext uri="{FF2B5EF4-FFF2-40B4-BE49-F238E27FC236}">
                        <a16:creationId xmlns:a16="http://schemas.microsoft.com/office/drawing/2014/main" id="{DA312EDB-90DD-47AB-8639-97619695DF86}"/>
                      </a:ext>
                    </a:extLst>
                  </p:cNvPr>
                  <p:cNvSpPr>
                    <a:spLocks noChangeArrowheads="1"/>
                  </p:cNvSpPr>
                  <p:nvPr/>
                </p:nvSpPr>
                <p:spPr bwMode="auto">
                  <a:xfrm rot="6249554">
                    <a:off x="1839" y="2043"/>
                    <a:ext cx="46" cy="182"/>
                  </a:xfrm>
                  <a:prstGeom prst="rect">
                    <a:avLst/>
                  </a:prstGeom>
                  <a:grp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Rectangle 213">
                    <a:extLst>
                      <a:ext uri="{FF2B5EF4-FFF2-40B4-BE49-F238E27FC236}">
                        <a16:creationId xmlns:a16="http://schemas.microsoft.com/office/drawing/2014/main" id="{5C356000-0B4C-4627-9AFC-19B0CA72AD6D}"/>
                      </a:ext>
                    </a:extLst>
                  </p:cNvPr>
                  <p:cNvSpPr>
                    <a:spLocks noChangeArrowheads="1"/>
                  </p:cNvSpPr>
                  <p:nvPr/>
                </p:nvSpPr>
                <p:spPr bwMode="auto">
                  <a:xfrm rot="3549554">
                    <a:off x="2544" y="1939"/>
                    <a:ext cx="46" cy="182"/>
                  </a:xfrm>
                  <a:prstGeom prst="rect">
                    <a:avLst/>
                  </a:prstGeom>
                  <a:grp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Rectangle 214">
                    <a:extLst>
                      <a:ext uri="{FF2B5EF4-FFF2-40B4-BE49-F238E27FC236}">
                        <a16:creationId xmlns:a16="http://schemas.microsoft.com/office/drawing/2014/main" id="{BB473B12-1992-4FB2-8171-110EB62F0C1D}"/>
                      </a:ext>
                    </a:extLst>
                  </p:cNvPr>
                  <p:cNvSpPr>
                    <a:spLocks noChangeArrowheads="1"/>
                  </p:cNvSpPr>
                  <p:nvPr/>
                </p:nvSpPr>
                <p:spPr bwMode="auto">
                  <a:xfrm rot="8949554">
                    <a:off x="2016" y="1806"/>
                    <a:ext cx="46" cy="182"/>
                  </a:xfrm>
                  <a:prstGeom prst="rect">
                    <a:avLst/>
                  </a:prstGeom>
                  <a:grp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 name="Rectangle 215">
                    <a:extLst>
                      <a:ext uri="{FF2B5EF4-FFF2-40B4-BE49-F238E27FC236}">
                        <a16:creationId xmlns:a16="http://schemas.microsoft.com/office/drawing/2014/main" id="{1C8A4C13-A8DB-4D72-B3FA-A686B1409457}"/>
                      </a:ext>
                    </a:extLst>
                  </p:cNvPr>
                  <p:cNvSpPr>
                    <a:spLocks noChangeArrowheads="1"/>
                  </p:cNvSpPr>
                  <p:nvPr/>
                </p:nvSpPr>
                <p:spPr bwMode="auto">
                  <a:xfrm rot="1800000">
                    <a:off x="2407" y="1803"/>
                    <a:ext cx="46" cy="182"/>
                  </a:xfrm>
                  <a:prstGeom prst="rect">
                    <a:avLst/>
                  </a:prstGeom>
                  <a:grp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 name="Rectangle 216">
                    <a:extLst>
                      <a:ext uri="{FF2B5EF4-FFF2-40B4-BE49-F238E27FC236}">
                        <a16:creationId xmlns:a16="http://schemas.microsoft.com/office/drawing/2014/main" id="{43B7D380-2A78-480B-A709-338B046530E1}"/>
                      </a:ext>
                    </a:extLst>
                  </p:cNvPr>
                  <p:cNvSpPr>
                    <a:spLocks noChangeArrowheads="1"/>
                  </p:cNvSpPr>
                  <p:nvPr/>
                </p:nvSpPr>
                <p:spPr bwMode="auto">
                  <a:xfrm rot="7200000">
                    <a:off x="1879" y="1945"/>
                    <a:ext cx="46" cy="182"/>
                  </a:xfrm>
                  <a:prstGeom prst="rect">
                    <a:avLst/>
                  </a:prstGeom>
                  <a:grp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1" name="Rectangle 217">
                    <a:extLst>
                      <a:ext uri="{FF2B5EF4-FFF2-40B4-BE49-F238E27FC236}">
                        <a16:creationId xmlns:a16="http://schemas.microsoft.com/office/drawing/2014/main" id="{97BD990E-C67B-416F-AF7A-FE59E9DA76E5}"/>
                      </a:ext>
                    </a:extLst>
                  </p:cNvPr>
                  <p:cNvSpPr>
                    <a:spLocks noChangeArrowheads="1"/>
                  </p:cNvSpPr>
                  <p:nvPr/>
                </p:nvSpPr>
                <p:spPr bwMode="auto">
                  <a:xfrm rot="4500000">
                    <a:off x="2585" y="2037"/>
                    <a:ext cx="46" cy="182"/>
                  </a:xfrm>
                  <a:prstGeom prst="rect">
                    <a:avLst/>
                  </a:prstGeom>
                  <a:grp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2" name="Rectangle 218">
                    <a:extLst>
                      <a:ext uri="{FF2B5EF4-FFF2-40B4-BE49-F238E27FC236}">
                        <a16:creationId xmlns:a16="http://schemas.microsoft.com/office/drawing/2014/main" id="{3A1DFEB8-4F27-4ABD-B690-D25B88F9633D}"/>
                      </a:ext>
                    </a:extLst>
                  </p:cNvPr>
                  <p:cNvSpPr>
                    <a:spLocks noChangeArrowheads="1"/>
                  </p:cNvSpPr>
                  <p:nvPr/>
                </p:nvSpPr>
                <p:spPr bwMode="auto">
                  <a:xfrm rot="9900000">
                    <a:off x="2114" y="1765"/>
                    <a:ext cx="46" cy="182"/>
                  </a:xfrm>
                  <a:prstGeom prst="rect">
                    <a:avLst/>
                  </a:prstGeom>
                  <a:grp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grpSp>
        </p:grpSp>
        <p:pic>
          <p:nvPicPr>
            <p:cNvPr id="82" name="Picture 3">
              <a:extLst>
                <a:ext uri="{FF2B5EF4-FFF2-40B4-BE49-F238E27FC236}">
                  <a16:creationId xmlns:a16="http://schemas.microsoft.com/office/drawing/2014/main" id="{8E2011BE-D0A1-4252-8423-8F735B72A79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303" y="3246408"/>
              <a:ext cx="8703999" cy="1481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416014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コンテンツ プレースホルダー 2"/>
          <p:cNvSpPr txBox="1">
            <a:spLocks/>
          </p:cNvSpPr>
          <p:nvPr/>
        </p:nvSpPr>
        <p:spPr>
          <a:xfrm>
            <a:off x="468313" y="1308894"/>
            <a:ext cx="8064500" cy="1522412"/>
          </a:xfrm>
          <a:prstGeom prst="rect">
            <a:avLst/>
          </a:prstGeom>
        </p:spPr>
        <p:txBody>
          <a:bodyPr/>
          <a:lstStyle>
            <a:lvl1pPr marL="342900" indent="-342900" algn="l" rtl="0" fontAlgn="base">
              <a:spcBef>
                <a:spcPct val="20000"/>
              </a:spcBef>
              <a:spcAft>
                <a:spcPct val="0"/>
              </a:spcAft>
              <a:buClr>
                <a:srgbClr val="0070C0"/>
              </a:buClr>
              <a:buFont typeface="Wingdings" pitchFamily="2" charset="2"/>
              <a:buChar char="Ø"/>
              <a:defRPr kumimoji="1" sz="2800" kern="1200">
                <a:solidFill>
                  <a:schemeClr val="tx1"/>
                </a:solidFill>
                <a:latin typeface="メイリオ" pitchFamily="50" charset="-128"/>
                <a:ea typeface="メイリオ" pitchFamily="50" charset="-128"/>
                <a:cs typeface="+mn-cs"/>
              </a:defRPr>
            </a:lvl1pPr>
            <a:lvl2pPr marL="742950" indent="-285750" algn="l" rtl="0" fontAlgn="base">
              <a:spcBef>
                <a:spcPct val="20000"/>
              </a:spcBef>
              <a:spcAft>
                <a:spcPct val="0"/>
              </a:spcAft>
              <a:buClr>
                <a:srgbClr val="0070C0"/>
              </a:buClr>
              <a:buFont typeface="Wingdings" pitchFamily="2" charset="2"/>
              <a:buChar char="Ø"/>
              <a:defRPr kumimoji="1" sz="2800" kern="1200">
                <a:solidFill>
                  <a:schemeClr val="tx1"/>
                </a:solidFill>
                <a:latin typeface="メイリオ" pitchFamily="50" charset="-128"/>
                <a:ea typeface="メイリオ" pitchFamily="50" charset="-128"/>
                <a:cs typeface="+mn-cs"/>
              </a:defRPr>
            </a:lvl2pPr>
            <a:lvl3pPr marL="1143000" indent="-228600" algn="l" rtl="0" fontAlgn="base">
              <a:spcBef>
                <a:spcPct val="20000"/>
              </a:spcBef>
              <a:spcAft>
                <a:spcPct val="0"/>
              </a:spcAft>
              <a:buClr>
                <a:srgbClr val="0070C0"/>
              </a:buClr>
              <a:buFont typeface="Wingdings" pitchFamily="2" charset="2"/>
              <a:buChar char="Ø"/>
              <a:defRPr kumimoji="1" sz="2800" kern="1200">
                <a:solidFill>
                  <a:schemeClr val="tx1"/>
                </a:solidFill>
                <a:latin typeface="メイリオ" pitchFamily="50" charset="-128"/>
                <a:ea typeface="メイリオ" pitchFamily="50" charset="-128"/>
                <a:cs typeface="+mn-cs"/>
              </a:defRPr>
            </a:lvl3pPr>
            <a:lvl4pPr marL="1600200" indent="-228600" algn="l" rtl="0" fontAlgn="base">
              <a:spcBef>
                <a:spcPct val="20000"/>
              </a:spcBef>
              <a:spcAft>
                <a:spcPct val="0"/>
              </a:spcAft>
              <a:buClr>
                <a:srgbClr val="0070C0"/>
              </a:buClr>
              <a:buFont typeface="Wingdings" pitchFamily="2" charset="2"/>
              <a:buChar char="Ø"/>
              <a:defRPr kumimoji="1" sz="2800" kern="1200">
                <a:solidFill>
                  <a:schemeClr val="tx1"/>
                </a:solidFill>
                <a:latin typeface="メイリオ" pitchFamily="50" charset="-128"/>
                <a:ea typeface="メイリオ" pitchFamily="50" charset="-128"/>
                <a:cs typeface="+mn-cs"/>
              </a:defRPr>
            </a:lvl4pPr>
            <a:lvl5pPr marL="2057400" indent="-228600" algn="l" rtl="0" fontAlgn="base">
              <a:spcBef>
                <a:spcPct val="20000"/>
              </a:spcBef>
              <a:spcAft>
                <a:spcPct val="0"/>
              </a:spcAft>
              <a:buClr>
                <a:srgbClr val="0070C0"/>
              </a:buClr>
              <a:buFont typeface="Wingdings" pitchFamily="2" charset="2"/>
              <a:buChar char="Ø"/>
              <a:defRPr kumimoji="1" sz="2800" kern="1200">
                <a:solidFill>
                  <a:schemeClr val="tx1"/>
                </a:solidFill>
                <a:latin typeface="メイリオ" pitchFamily="50" charset="-128"/>
                <a:ea typeface="メイリオ"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rgbClr val="0070C0"/>
              </a:buClr>
              <a:buSzTx/>
              <a:buFont typeface="Arial" charset="0"/>
              <a:buNone/>
              <a:tabLst/>
              <a:defRPr/>
            </a:pPr>
            <a:r>
              <a:rPr kumimoji="1" lang="ja-JP" altLang="en-US" sz="20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mn-cs"/>
              </a:rPr>
              <a:t>ベネフィット・リスクバランスに影響を及ぼしうる、又は保健衛生上の危害の発生・拡大のおそれがある</a:t>
            </a:r>
            <a:r>
              <a:rPr kumimoji="1" lang="ja-JP" altLang="en-US" sz="2000" b="1" i="0" u="sng" strike="noStrike" kern="1200" cap="none" spc="0" normalizeH="0" baseline="0" noProof="0">
                <a:ln>
                  <a:noFill/>
                </a:ln>
                <a:solidFill>
                  <a:prstClr val="black"/>
                </a:solidFill>
                <a:effectLst/>
                <a:uLnTx/>
                <a:uFillTx/>
                <a:latin typeface="メイリオ" pitchFamily="50" charset="-128"/>
                <a:ea typeface="メイリオ" pitchFamily="50" charset="-128"/>
                <a:cs typeface="+mn-cs"/>
              </a:rPr>
              <a:t>重要な</a:t>
            </a:r>
            <a:r>
              <a:rPr kumimoji="1" lang="ja-JP" altLang="en-US" sz="20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mn-cs"/>
              </a:rPr>
              <a:t>リスク・情報を特定</a:t>
            </a:r>
            <a:endParaRPr kumimoji="1" lang="en-US" altLang="ja-JP" sz="2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endParaRPr>
          </a:p>
        </p:txBody>
      </p:sp>
      <p:sp>
        <p:nvSpPr>
          <p:cNvPr id="15" name="角丸四角形 14"/>
          <p:cNvSpPr/>
          <p:nvPr/>
        </p:nvSpPr>
        <p:spPr>
          <a:xfrm>
            <a:off x="611188" y="2132856"/>
            <a:ext cx="7705725" cy="1170829"/>
          </a:xfrm>
          <a:prstGeom prst="roundRect">
            <a:avLst/>
          </a:prstGeom>
          <a:ln/>
        </p:spPr>
        <p:style>
          <a:lnRef idx="1">
            <a:schemeClr val="accent2"/>
          </a:lnRef>
          <a:fillRef idx="3">
            <a:schemeClr val="accent2"/>
          </a:fillRef>
          <a:effectRef idx="2">
            <a:schemeClr val="accent2"/>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　</a:t>
            </a:r>
            <a:r>
              <a:rPr kumimoji="1" lang="ja-JP" altLang="en-US" sz="2800" b="1" i="0" u="sng"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重要な</a:t>
            </a:r>
            <a:r>
              <a:rPr kumimoji="1" lang="ja-JP" altLang="en-US" sz="2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特定されたリスク</a:t>
            </a:r>
            <a:endParaRPr kumimoji="1" lang="en-US" altLang="ja-JP" sz="2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すでに医薬品との関連性がわかっている重要なリスク</a:t>
            </a:r>
          </a:p>
        </p:txBody>
      </p:sp>
      <p:sp>
        <p:nvSpPr>
          <p:cNvPr id="16" name="角丸四角形 15"/>
          <p:cNvSpPr/>
          <p:nvPr/>
        </p:nvSpPr>
        <p:spPr>
          <a:xfrm>
            <a:off x="611188" y="3413354"/>
            <a:ext cx="7705725" cy="1172266"/>
          </a:xfrm>
          <a:prstGeom prst="roundRect">
            <a:avLst/>
          </a:prstGeom>
          <a:ln/>
        </p:spPr>
        <p:style>
          <a:lnRef idx="1">
            <a:schemeClr val="accent4"/>
          </a:lnRef>
          <a:fillRef idx="3">
            <a:schemeClr val="accent4"/>
          </a:fillRef>
          <a:effectRef idx="2">
            <a:schemeClr val="accent4"/>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　</a:t>
            </a:r>
            <a:r>
              <a:rPr kumimoji="1" lang="ja-JP" altLang="en-US" sz="2800" b="1" i="0" u="sng"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重要な</a:t>
            </a:r>
            <a:r>
              <a:rPr kumimoji="1" lang="ja-JP" altLang="en-US" sz="2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潜在的リスク</a:t>
            </a:r>
            <a:endParaRPr kumimoji="1" lang="en-US" altLang="ja-JP" sz="2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関連性が疑われるが十分確認されていない重要なリスク</a:t>
            </a:r>
          </a:p>
        </p:txBody>
      </p:sp>
      <p:sp>
        <p:nvSpPr>
          <p:cNvPr id="17" name="角丸四角形 16"/>
          <p:cNvSpPr/>
          <p:nvPr/>
        </p:nvSpPr>
        <p:spPr>
          <a:xfrm>
            <a:off x="611188" y="4727114"/>
            <a:ext cx="7705725" cy="1238350"/>
          </a:xfrm>
          <a:prstGeom prst="roundRect">
            <a:avLst/>
          </a:prstGeom>
          <a:ln/>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　</a:t>
            </a:r>
            <a:r>
              <a:rPr kumimoji="1" lang="ja-JP" altLang="en-US" sz="2800" b="1" i="0" u="sng"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重要な</a:t>
            </a:r>
            <a:r>
              <a:rPr kumimoji="1" lang="ja-JP" altLang="en-US" sz="2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不足情報</a:t>
            </a:r>
            <a:endParaRPr kumimoji="1" lang="en-US" altLang="ja-JP" sz="2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安全性を予測するうえで不足している情報のうち重要なもの</a:t>
            </a:r>
            <a:endParaRPr kumimoji="1" lang="en-US" altLang="ja-JP" sz="18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9" name="テキスト ボックス 9"/>
          <p:cNvSpPr txBox="1">
            <a:spLocks noChangeArrowheads="1"/>
          </p:cNvSpPr>
          <p:nvPr/>
        </p:nvSpPr>
        <p:spPr bwMode="auto">
          <a:xfrm>
            <a:off x="5576615" y="2288431"/>
            <a:ext cx="2867025" cy="338554"/>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Important identified risks</a:t>
            </a:r>
            <a:endParaRPr kumimoji="1" lang="ja-JP" altLang="en-US" sz="16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0" name="テキスト ボックス 10"/>
          <p:cNvSpPr txBox="1">
            <a:spLocks noChangeArrowheads="1"/>
          </p:cNvSpPr>
          <p:nvPr/>
        </p:nvSpPr>
        <p:spPr bwMode="auto">
          <a:xfrm>
            <a:off x="5589315" y="3558750"/>
            <a:ext cx="2867025" cy="338554"/>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Important potential risks</a:t>
            </a:r>
            <a:endParaRPr kumimoji="1" lang="ja-JP" altLang="en-US" sz="16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1" name="テキスト ボックス 11"/>
          <p:cNvSpPr txBox="1">
            <a:spLocks noChangeArrowheads="1"/>
          </p:cNvSpPr>
          <p:nvPr/>
        </p:nvSpPr>
        <p:spPr bwMode="auto">
          <a:xfrm>
            <a:off x="5047978" y="4871576"/>
            <a:ext cx="3263900" cy="338554"/>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Important missing information</a:t>
            </a:r>
            <a:endParaRPr kumimoji="1" lang="ja-JP" altLang="en-US" sz="16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3" name="テキスト ボックス 22"/>
          <p:cNvSpPr txBox="1"/>
          <p:nvPr/>
        </p:nvSpPr>
        <p:spPr>
          <a:xfrm>
            <a:off x="0" y="6442502"/>
            <a:ext cx="7128391"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平成</a:t>
            </a:r>
            <a:r>
              <a:rPr kumimoji="1" lang="en-US" altLang="zh-CN"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24</a:t>
            </a:r>
            <a:r>
              <a:rPr kumimoji="1" lang="zh-CN"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zh-CN"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a:t>
            </a:r>
            <a:r>
              <a:rPr kumimoji="1" lang="zh-CN"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zh-CN"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11</a:t>
            </a:r>
            <a:r>
              <a:rPr kumimoji="1" lang="zh-CN"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日</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付　</a:t>
            </a:r>
            <a:r>
              <a:rPr kumimoji="1" lang="zh-CN"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薬食安発</a:t>
            </a:r>
            <a:r>
              <a:rPr kumimoji="1" lang="en-US" altLang="zh-CN"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0411</a:t>
            </a:r>
            <a:r>
              <a:rPr kumimoji="1" lang="zh-CN"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第</a:t>
            </a:r>
            <a:r>
              <a:rPr kumimoji="1" lang="en-US" altLang="zh-CN"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zh-CN"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号</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zh-CN"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薬食審査発</a:t>
            </a:r>
            <a:r>
              <a:rPr kumimoji="1" lang="en-US" altLang="zh-CN"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0411</a:t>
            </a:r>
            <a:r>
              <a:rPr kumimoji="1" lang="zh-CN"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第</a:t>
            </a:r>
            <a:r>
              <a:rPr kumimoji="1" lang="en-US" altLang="zh-CN"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zh-CN"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号</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「医薬品リスク管理計画指針について」</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hlinkClick r:id="rId3"/>
              </a:rPr>
              <a:t>https://www.pmda.go.jp/files/000145482.pdf</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zh-TW"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タイトル 1">
            <a:extLst>
              <a:ext uri="{FF2B5EF4-FFF2-40B4-BE49-F238E27FC236}">
                <a16:creationId xmlns:a16="http://schemas.microsoft.com/office/drawing/2014/main" id="{802BC5EC-33D0-4F51-9C7B-E23A9470BE87}"/>
              </a:ext>
            </a:extLst>
          </p:cNvPr>
          <p:cNvSpPr txBox="1">
            <a:spLocks/>
          </p:cNvSpPr>
          <p:nvPr/>
        </p:nvSpPr>
        <p:spPr bwMode="auto">
          <a:xfrm>
            <a:off x="380319" y="361391"/>
            <a:ext cx="8147050" cy="5826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kumimoji="1" sz="3200" kern="1200">
                <a:solidFill>
                  <a:schemeClr val="tx1"/>
                </a:solidFill>
                <a:latin typeface="メイリオ" pitchFamily="50" charset="-128"/>
                <a:ea typeface="メイリオ" pitchFamily="50" charset="-128"/>
                <a:cs typeface="+mj-cs"/>
              </a:defRPr>
            </a:lvl1pPr>
            <a:lvl2pPr algn="l" rtl="0" fontAlgn="base">
              <a:spcBef>
                <a:spcPct val="0"/>
              </a:spcBef>
              <a:spcAft>
                <a:spcPct val="0"/>
              </a:spcAft>
              <a:defRPr kumimoji="1" sz="3200">
                <a:solidFill>
                  <a:schemeClr val="tx1"/>
                </a:solidFill>
                <a:latin typeface="Calibri" pitchFamily="34" charset="0"/>
                <a:ea typeface="ＭＳ Ｐゴシック" charset="-128"/>
              </a:defRPr>
            </a:lvl2pPr>
            <a:lvl3pPr algn="l" rtl="0" fontAlgn="base">
              <a:spcBef>
                <a:spcPct val="0"/>
              </a:spcBef>
              <a:spcAft>
                <a:spcPct val="0"/>
              </a:spcAft>
              <a:defRPr kumimoji="1" sz="3200">
                <a:solidFill>
                  <a:schemeClr val="tx1"/>
                </a:solidFill>
                <a:latin typeface="Calibri" pitchFamily="34" charset="0"/>
                <a:ea typeface="ＭＳ Ｐゴシック" charset="-128"/>
              </a:defRPr>
            </a:lvl3pPr>
            <a:lvl4pPr algn="l" rtl="0" fontAlgn="base">
              <a:spcBef>
                <a:spcPct val="0"/>
              </a:spcBef>
              <a:spcAft>
                <a:spcPct val="0"/>
              </a:spcAft>
              <a:defRPr kumimoji="1" sz="3200">
                <a:solidFill>
                  <a:schemeClr val="tx1"/>
                </a:solidFill>
                <a:latin typeface="Calibri" pitchFamily="34" charset="0"/>
                <a:ea typeface="ＭＳ Ｐゴシック" charset="-128"/>
              </a:defRPr>
            </a:lvl4pPr>
            <a:lvl5pPr algn="l" rtl="0" fontAlgn="base">
              <a:spcBef>
                <a:spcPct val="0"/>
              </a:spcBef>
              <a:spcAft>
                <a:spcPct val="0"/>
              </a:spcAft>
              <a:defRPr kumimoji="1" sz="3200">
                <a:solidFill>
                  <a:schemeClr val="tx1"/>
                </a:solidFill>
                <a:latin typeface="Calibri" pitchFamily="34" charset="0"/>
                <a:ea typeface="ＭＳ Ｐゴシック" charset="-128"/>
              </a:defRPr>
            </a:lvl5pPr>
            <a:lvl6pPr marL="457200" algn="l" rtl="0" fontAlgn="base">
              <a:spcBef>
                <a:spcPct val="0"/>
              </a:spcBef>
              <a:spcAft>
                <a:spcPct val="0"/>
              </a:spcAft>
              <a:defRPr kumimoji="1" sz="3200">
                <a:solidFill>
                  <a:schemeClr val="tx1"/>
                </a:solidFill>
                <a:latin typeface="Calibri" pitchFamily="34" charset="0"/>
                <a:ea typeface="ＭＳ Ｐゴシック" charset="-128"/>
              </a:defRPr>
            </a:lvl6pPr>
            <a:lvl7pPr marL="914400" algn="l" rtl="0" fontAlgn="base">
              <a:spcBef>
                <a:spcPct val="0"/>
              </a:spcBef>
              <a:spcAft>
                <a:spcPct val="0"/>
              </a:spcAft>
              <a:defRPr kumimoji="1" sz="3200">
                <a:solidFill>
                  <a:schemeClr val="tx1"/>
                </a:solidFill>
                <a:latin typeface="Calibri" pitchFamily="34" charset="0"/>
                <a:ea typeface="ＭＳ Ｐゴシック" charset="-128"/>
              </a:defRPr>
            </a:lvl7pPr>
            <a:lvl8pPr marL="1371600" algn="l" rtl="0" fontAlgn="base">
              <a:spcBef>
                <a:spcPct val="0"/>
              </a:spcBef>
              <a:spcAft>
                <a:spcPct val="0"/>
              </a:spcAft>
              <a:defRPr kumimoji="1" sz="3200">
                <a:solidFill>
                  <a:schemeClr val="tx1"/>
                </a:solidFill>
                <a:latin typeface="Calibri" pitchFamily="34" charset="0"/>
                <a:ea typeface="ＭＳ Ｐゴシック" charset="-128"/>
              </a:defRPr>
            </a:lvl8pPr>
            <a:lvl9pPr marL="1828800" algn="l" rtl="0" fontAlgn="base">
              <a:spcBef>
                <a:spcPct val="0"/>
              </a:spcBef>
              <a:spcAft>
                <a:spcPct val="0"/>
              </a:spcAft>
              <a:defRPr kumimoji="1" sz="3200">
                <a:solidFill>
                  <a:schemeClr val="tx1"/>
                </a:solidFill>
                <a:latin typeface="Calibri" pitchFamily="34"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j-cs"/>
              </a:rPr>
              <a:t>安全性検討事項</a:t>
            </a:r>
          </a:p>
        </p:txBody>
      </p:sp>
    </p:spTree>
    <p:extLst>
      <p:ext uri="{BB962C8B-B14F-4D97-AF65-F5344CB8AC3E}">
        <p14:creationId xmlns:p14="http://schemas.microsoft.com/office/powerpoint/2010/main" val="1272644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8F78B439-9B08-D9E8-2AE4-CB46CE6E82EC}"/>
              </a:ext>
            </a:extLst>
          </p:cNvPr>
          <p:cNvPicPr>
            <a:picLocks noChangeAspect="1"/>
          </p:cNvPicPr>
          <p:nvPr/>
        </p:nvPicPr>
        <p:blipFill>
          <a:blip r:embed="rId3"/>
          <a:stretch>
            <a:fillRect/>
          </a:stretch>
        </p:blipFill>
        <p:spPr>
          <a:xfrm>
            <a:off x="1403648" y="1713686"/>
            <a:ext cx="6644977" cy="588162"/>
          </a:xfrm>
          <a:prstGeom prst="rect">
            <a:avLst/>
          </a:prstGeom>
        </p:spPr>
      </p:pic>
      <p:sp>
        <p:nvSpPr>
          <p:cNvPr id="2" name="角丸四角形 1"/>
          <p:cNvSpPr/>
          <p:nvPr/>
        </p:nvSpPr>
        <p:spPr>
          <a:xfrm>
            <a:off x="248263" y="5052059"/>
            <a:ext cx="8650410" cy="13139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2464" y="1014480"/>
            <a:ext cx="3724608" cy="648072"/>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4" name="テキスト ボックス 3"/>
          <p:cNvSpPr txBox="1"/>
          <p:nvPr/>
        </p:nvSpPr>
        <p:spPr>
          <a:xfrm>
            <a:off x="251978" y="1447804"/>
            <a:ext cx="34132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平成</a:t>
            </a:r>
            <a:r>
              <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29</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年度</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n=373</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p>
        </p:txBody>
      </p:sp>
      <p:sp>
        <p:nvSpPr>
          <p:cNvPr id="6" name="テキスト ボックス 5"/>
          <p:cNvSpPr txBox="1"/>
          <p:nvPr/>
        </p:nvSpPr>
        <p:spPr>
          <a:xfrm>
            <a:off x="432000" y="360000"/>
            <a:ext cx="7920000" cy="57600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病院薬剤師の</a:t>
            </a:r>
            <a:r>
              <a:rPr kumimoji="1" lang="en-US" altLang="ja-JP" sz="3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RMP</a:t>
            </a:r>
            <a:r>
              <a:rPr kumimoji="1" lang="ja-JP" altLang="en-US" sz="3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の認知度･活用度</a:t>
            </a:r>
            <a:endParaRPr kumimoji="1" lang="en-US" altLang="ja-JP" sz="3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8" name="正方形/長方形 7"/>
          <p:cNvSpPr/>
          <p:nvPr/>
        </p:nvSpPr>
        <p:spPr>
          <a:xfrm>
            <a:off x="1403648" y="1741032"/>
            <a:ext cx="3030298" cy="4878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1" name="テキスト ボックス 10"/>
          <p:cNvSpPr txBox="1"/>
          <p:nvPr/>
        </p:nvSpPr>
        <p:spPr>
          <a:xfrm>
            <a:off x="185550" y="1033471"/>
            <a:ext cx="212120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認知度</a:t>
            </a:r>
            <a:r>
              <a:rPr kumimoji="1" lang="en-US" altLang="ja-JP"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2" name="テキスト ボックス 11"/>
          <p:cNvSpPr txBox="1"/>
          <p:nvPr/>
        </p:nvSpPr>
        <p:spPr>
          <a:xfrm>
            <a:off x="179512" y="3399552"/>
            <a:ext cx="172819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活用度</a:t>
            </a:r>
            <a:r>
              <a:rPr kumimoji="1" lang="en-US" altLang="ja-JP"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6" name="テキスト ボックス 15"/>
          <p:cNvSpPr txBox="1"/>
          <p:nvPr/>
        </p:nvSpPr>
        <p:spPr>
          <a:xfrm>
            <a:off x="424251" y="1829692"/>
            <a:ext cx="11131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48.2%</a:t>
            </a:r>
            <a:endParaRPr kumimoji="1" lang="ja-JP" altLang="en-US" sz="18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p:txBody>
      </p:sp>
      <p:sp>
        <p:nvSpPr>
          <p:cNvPr id="17" name="テキスト ボックス 16"/>
          <p:cNvSpPr txBox="1"/>
          <p:nvPr/>
        </p:nvSpPr>
        <p:spPr>
          <a:xfrm>
            <a:off x="432934" y="3680902"/>
            <a:ext cx="74514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令和</a:t>
            </a:r>
            <a:r>
              <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4</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年度（</a:t>
            </a:r>
            <a:r>
              <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n=</a:t>
            </a:r>
            <a:r>
              <a:rPr kumimoji="1" lang="en-US" altLang="ja-JP" sz="1600" dirty="0">
                <a:solidFill>
                  <a:prstClr val="black"/>
                </a:solidFill>
                <a:latin typeface="メイリオ" panose="020B0604030504040204" pitchFamily="50" charset="-128"/>
                <a:ea typeface="メイリオ" panose="020B0604030504040204" pitchFamily="50" charset="-128"/>
              </a:rPr>
              <a:t>784</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対象：「内容をよく理解している」「内容をある程度理解している」と回答した施設）</a:t>
            </a:r>
          </a:p>
        </p:txBody>
      </p:sp>
      <p:sp>
        <p:nvSpPr>
          <p:cNvPr id="18" name="テキスト ボックス 17"/>
          <p:cNvSpPr txBox="1"/>
          <p:nvPr/>
        </p:nvSpPr>
        <p:spPr>
          <a:xfrm>
            <a:off x="251978" y="5219245"/>
            <a:ext cx="864375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・認知度</a:t>
            </a:r>
            <a:r>
              <a:rPr kumimoji="1" lang="en-US" altLang="ja-JP" sz="2000" b="1" i="0" u="none" strike="noStrike" kern="1200" cap="none" spc="0" normalizeH="0" baseline="3000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a:t>
            </a:r>
            <a:r>
              <a:rPr kumimoji="1" lang="ja-JP" altLang="en-US" sz="2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は</a:t>
            </a:r>
            <a:r>
              <a:rPr kumimoji="1" lang="en-US" altLang="ja-JP" sz="2000" b="1" dirty="0">
                <a:solidFill>
                  <a:prstClr val="white"/>
                </a:solidFill>
                <a:latin typeface="メイリオ" panose="020B0604030504040204" pitchFamily="50" charset="-128"/>
                <a:ea typeface="メイリオ" panose="020B0604030504040204" pitchFamily="50" charset="-128"/>
              </a:rPr>
              <a:t>54</a:t>
            </a:r>
            <a:r>
              <a:rPr kumimoji="1" lang="en-US" altLang="ja-JP" sz="2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.4%</a:t>
            </a:r>
            <a:r>
              <a:rPr kumimoji="1" lang="ja-JP" altLang="en-US" sz="2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で前回調査結果の</a:t>
            </a:r>
            <a:r>
              <a:rPr kumimoji="1" lang="en-US" altLang="ja-JP" sz="2000" b="1" dirty="0">
                <a:solidFill>
                  <a:prstClr val="white"/>
                </a:solidFill>
                <a:latin typeface="メイリオ" panose="020B0604030504040204" pitchFamily="50" charset="-128"/>
                <a:ea typeface="メイリオ" panose="020B0604030504040204" pitchFamily="50" charset="-128"/>
              </a:rPr>
              <a:t>48</a:t>
            </a:r>
            <a:r>
              <a:rPr kumimoji="1" lang="en-US" altLang="ja-JP" sz="2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.2%</a:t>
            </a:r>
            <a:r>
              <a:rPr kumimoji="1" lang="ja-JP" altLang="en-US" sz="2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から増加している</a:t>
            </a:r>
            <a:endParaRPr kumimoji="1" lang="en-US" altLang="ja-JP" sz="2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・活用度は</a:t>
            </a:r>
            <a:r>
              <a:rPr kumimoji="1" lang="en-US" altLang="ja-JP" sz="2000" b="1" dirty="0">
                <a:solidFill>
                  <a:prstClr val="white"/>
                </a:solidFill>
                <a:latin typeface="メイリオ" panose="020B0604030504040204" pitchFamily="50" charset="-128"/>
                <a:ea typeface="メイリオ" panose="020B0604030504040204" pitchFamily="50" charset="-128"/>
              </a:rPr>
              <a:t>61</a:t>
            </a:r>
            <a:r>
              <a:rPr kumimoji="1" lang="en-US" altLang="ja-JP" sz="2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.2%</a:t>
            </a:r>
            <a:r>
              <a:rPr kumimoji="1" lang="ja-JP" altLang="en-US" sz="2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である</a:t>
            </a:r>
            <a:endParaRPr kumimoji="1" lang="en-US" altLang="ja-JP" sz="2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3000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　</a:t>
            </a:r>
            <a:r>
              <a:rPr kumimoji="1" lang="en-US" altLang="ja-JP" sz="1400" b="0" i="0" u="none" strike="noStrike" kern="1200" cap="none" spc="0" normalizeH="0" baseline="3000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「内容をよく理解している」「内容をある程度理解している」と回答した施設</a:t>
            </a:r>
            <a:endParaRPr kumimoji="1" lang="en-US" altLang="ja-JP" sz="1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0" name="テキスト ボックス 5">
            <a:extLst>
              <a:ext uri="{FF2B5EF4-FFF2-40B4-BE49-F238E27FC236}">
                <a16:creationId xmlns:a16="http://schemas.microsoft.com/office/drawing/2014/main" id="{4620D438-7A51-4192-8B86-6DB91CE6F489}"/>
              </a:ext>
            </a:extLst>
          </p:cNvPr>
          <p:cNvSpPr txBox="1">
            <a:spLocks noChangeArrowheads="1"/>
          </p:cNvSpPr>
          <p:nvPr/>
        </p:nvSpPr>
        <p:spPr bwMode="auto">
          <a:xfrm>
            <a:off x="149271" y="6411743"/>
            <a:ext cx="763074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panose="02020603050405020304" pitchFamily="18" charset="0"/>
                <a:ea typeface="Osaka" charset="-128"/>
              </a:defRPr>
            </a:lvl1pPr>
            <a:lvl2pPr marL="742950" indent="-285750" eaLnBrk="0" hangingPunct="0">
              <a:spcBef>
                <a:spcPct val="20000"/>
              </a:spcBef>
              <a:buChar char="–"/>
              <a:defRPr kumimoji="1" sz="2800">
                <a:solidFill>
                  <a:schemeClr val="tx1"/>
                </a:solidFill>
                <a:latin typeface="Times" panose="02020603050405020304" pitchFamily="18" charset="0"/>
                <a:ea typeface="Osaka" charset="-128"/>
              </a:defRPr>
            </a:lvl2pPr>
            <a:lvl3pPr marL="1143000" indent="-228600" eaLnBrk="0" hangingPunct="0">
              <a:spcBef>
                <a:spcPct val="20000"/>
              </a:spcBef>
              <a:buChar char="•"/>
              <a:defRPr kumimoji="1" sz="2400">
                <a:solidFill>
                  <a:schemeClr val="tx1"/>
                </a:solidFill>
                <a:latin typeface="Times" panose="02020603050405020304" pitchFamily="18" charset="0"/>
                <a:ea typeface="Osaka" charset="-128"/>
              </a:defRPr>
            </a:lvl3pPr>
            <a:lvl4pPr marL="1600200" indent="-228600" eaLnBrk="0" hangingPunct="0">
              <a:spcBef>
                <a:spcPct val="20000"/>
              </a:spcBef>
              <a:buChar char="–"/>
              <a:defRPr kumimoji="1" sz="2000">
                <a:solidFill>
                  <a:schemeClr val="tx1"/>
                </a:solidFill>
                <a:latin typeface="Times" panose="02020603050405020304" pitchFamily="18" charset="0"/>
                <a:ea typeface="Osaka" charset="-128"/>
              </a:defRPr>
            </a:lvl4pPr>
            <a:lvl5pPr marL="2057400" indent="-228600" eaLnBrk="0" hangingPunct="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PMDA</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「令和</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　病院における医薬品安全性情報の入手・伝達・活用状況等に関する調査」</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ja-JP" sz="1050" dirty="0">
                <a:solidFill>
                  <a:prstClr val="black"/>
                </a:solidFill>
                <a:latin typeface="Meiryo UI" panose="020B0604030504040204" pitchFamily="50" charset="-128"/>
                <a:ea typeface="Meiryo UI" panose="020B0604030504040204" pitchFamily="50" charset="-128"/>
                <a:hlinkClick r:id="rId5"/>
              </a:rPr>
              <a:t>https://www.pmda.go.jp/files/000251427.pdf</a:t>
            </a:r>
            <a:endParaRPr lang="en-US" altLang="ja-JP" sz="1050" dirty="0">
              <a:solidFill>
                <a:prstClr val="black"/>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B8BAEE1C-3B77-83D0-2D18-D20991599BF6}"/>
              </a:ext>
            </a:extLst>
          </p:cNvPr>
          <p:cNvSpPr txBox="1"/>
          <p:nvPr/>
        </p:nvSpPr>
        <p:spPr>
          <a:xfrm>
            <a:off x="248263" y="2302731"/>
            <a:ext cx="34132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1600" dirty="0">
                <a:solidFill>
                  <a:prstClr val="black"/>
                </a:solidFill>
                <a:latin typeface="メイリオ" panose="020B0604030504040204" pitchFamily="50" charset="-128"/>
                <a:ea typeface="メイリオ" panose="020B0604030504040204" pitchFamily="50" charset="-128"/>
              </a:rPr>
              <a:t>令和</a:t>
            </a:r>
            <a:r>
              <a:rPr kumimoji="1" lang="en-US" altLang="ja-JP" sz="1600" dirty="0">
                <a:solidFill>
                  <a:prstClr val="black"/>
                </a:solidFill>
                <a:latin typeface="メイリオ" panose="020B0604030504040204" pitchFamily="50" charset="-128"/>
                <a:ea typeface="メイリオ" panose="020B0604030504040204" pitchFamily="50" charset="-128"/>
              </a:rPr>
              <a:t>4</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年度</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n=</a:t>
            </a:r>
            <a:r>
              <a:rPr kumimoji="1" lang="en-US" altLang="ja-JP" sz="1600" dirty="0">
                <a:solidFill>
                  <a:prstClr val="black"/>
                </a:solidFill>
                <a:latin typeface="メイリオ" panose="020B0604030504040204" pitchFamily="50" charset="-128"/>
                <a:ea typeface="メイリオ" panose="020B0604030504040204" pitchFamily="50" charset="-128"/>
              </a:rPr>
              <a:t>1441</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p>
        </p:txBody>
      </p:sp>
      <p:sp>
        <p:nvSpPr>
          <p:cNvPr id="23" name="テキスト ボックス 22">
            <a:extLst>
              <a:ext uri="{FF2B5EF4-FFF2-40B4-BE49-F238E27FC236}">
                <a16:creationId xmlns:a16="http://schemas.microsoft.com/office/drawing/2014/main" id="{188E1468-12CF-613B-A44D-47C520FD4183}"/>
              </a:ext>
            </a:extLst>
          </p:cNvPr>
          <p:cNvSpPr txBox="1"/>
          <p:nvPr/>
        </p:nvSpPr>
        <p:spPr>
          <a:xfrm>
            <a:off x="424251" y="2796652"/>
            <a:ext cx="11131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solidFill>
                  <a:srgbClr val="FF0000"/>
                </a:solidFill>
                <a:latin typeface="メイリオ" panose="020B0604030504040204" pitchFamily="50" charset="-128"/>
                <a:ea typeface="メイリオ" panose="020B0604030504040204" pitchFamily="50" charset="-128"/>
              </a:rPr>
              <a:t>54</a:t>
            </a:r>
            <a:r>
              <a:rPr kumimoji="1" lang="en-US" altLang="ja-JP" sz="18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.4%</a:t>
            </a:r>
            <a:endParaRPr kumimoji="1" lang="ja-JP" altLang="en-US" sz="18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p:txBody>
      </p:sp>
      <p:pic>
        <p:nvPicPr>
          <p:cNvPr id="7" name="図 6">
            <a:extLst>
              <a:ext uri="{FF2B5EF4-FFF2-40B4-BE49-F238E27FC236}">
                <a16:creationId xmlns:a16="http://schemas.microsoft.com/office/drawing/2014/main" id="{C1983D0F-FAC5-4542-A7D9-88074585B145}"/>
              </a:ext>
            </a:extLst>
          </p:cNvPr>
          <p:cNvPicPr>
            <a:picLocks noChangeAspect="1"/>
          </p:cNvPicPr>
          <p:nvPr/>
        </p:nvPicPr>
        <p:blipFill>
          <a:blip r:embed="rId6"/>
          <a:stretch>
            <a:fillRect/>
          </a:stretch>
        </p:blipFill>
        <p:spPr>
          <a:xfrm>
            <a:off x="1439118" y="2707962"/>
            <a:ext cx="6256721" cy="476543"/>
          </a:xfrm>
          <a:prstGeom prst="rect">
            <a:avLst/>
          </a:prstGeom>
          <a:noFill/>
          <a:ln>
            <a:noFill/>
          </a:ln>
        </p:spPr>
      </p:pic>
      <p:sp>
        <p:nvSpPr>
          <p:cNvPr id="21" name="正方形/長方形 20">
            <a:extLst>
              <a:ext uri="{FF2B5EF4-FFF2-40B4-BE49-F238E27FC236}">
                <a16:creationId xmlns:a16="http://schemas.microsoft.com/office/drawing/2014/main" id="{E1C66788-3701-4E45-999A-45419A3E87AD}"/>
              </a:ext>
            </a:extLst>
          </p:cNvPr>
          <p:cNvSpPr/>
          <p:nvPr/>
        </p:nvSpPr>
        <p:spPr>
          <a:xfrm>
            <a:off x="1448161" y="2716034"/>
            <a:ext cx="3396889" cy="4411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pic>
        <p:nvPicPr>
          <p:cNvPr id="14" name="図 13">
            <a:extLst>
              <a:ext uri="{FF2B5EF4-FFF2-40B4-BE49-F238E27FC236}">
                <a16:creationId xmlns:a16="http://schemas.microsoft.com/office/drawing/2014/main" id="{57A78AE7-EE80-062D-78DD-9240C09365B4}"/>
              </a:ext>
            </a:extLst>
          </p:cNvPr>
          <p:cNvPicPr>
            <a:picLocks noChangeAspect="1"/>
          </p:cNvPicPr>
          <p:nvPr/>
        </p:nvPicPr>
        <p:blipFill>
          <a:blip r:embed="rId7"/>
          <a:stretch>
            <a:fillRect/>
          </a:stretch>
        </p:blipFill>
        <p:spPr>
          <a:xfrm>
            <a:off x="1131153" y="4424542"/>
            <a:ext cx="6872650" cy="449244"/>
          </a:xfrm>
          <a:prstGeom prst="rect">
            <a:avLst/>
          </a:prstGeom>
        </p:spPr>
      </p:pic>
      <p:sp>
        <p:nvSpPr>
          <p:cNvPr id="15" name="正方形/長方形 14">
            <a:extLst>
              <a:ext uri="{FF2B5EF4-FFF2-40B4-BE49-F238E27FC236}">
                <a16:creationId xmlns:a16="http://schemas.microsoft.com/office/drawing/2014/main" id="{E5A06215-BDE6-421F-872E-6360896FB8E7}"/>
              </a:ext>
            </a:extLst>
          </p:cNvPr>
          <p:cNvSpPr/>
          <p:nvPr/>
        </p:nvSpPr>
        <p:spPr>
          <a:xfrm>
            <a:off x="2828925" y="4443949"/>
            <a:ext cx="832580" cy="3969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004435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角丸四角形 51"/>
          <p:cNvSpPr/>
          <p:nvPr/>
        </p:nvSpPr>
        <p:spPr>
          <a:xfrm>
            <a:off x="460906" y="900199"/>
            <a:ext cx="7843802" cy="1954029"/>
          </a:xfrm>
          <a:prstGeom prst="roundRect">
            <a:avLst/>
          </a:prstGeom>
          <a:ln w="38100"/>
          <a:effectLst>
            <a:outerShdw blurRad="76200" dir="18900000" sy="23000" kx="-1200000" algn="bl" rotWithShape="0">
              <a:prstClr val="black">
                <a:alpha val="20000"/>
              </a:prstClr>
            </a:outerShdw>
          </a:effectLst>
        </p:spPr>
        <p:style>
          <a:lnRef idx="2">
            <a:schemeClr val="accent1"/>
          </a:lnRef>
          <a:fillRef idx="1">
            <a:schemeClr val="lt1"/>
          </a:fillRef>
          <a:effectRef idx="0">
            <a:schemeClr val="accent1"/>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rPr>
              <a:t>リスクの情報（情報源）</a:t>
            </a:r>
            <a:endParaRPr kumimoji="1" lang="en-US" altLang="ja-JP" sz="18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endParaRPr>
          </a:p>
        </p:txBody>
      </p:sp>
      <p:sp>
        <p:nvSpPr>
          <p:cNvPr id="17" name="角丸四角形 16"/>
          <p:cNvSpPr/>
          <p:nvPr/>
        </p:nvSpPr>
        <p:spPr>
          <a:xfrm>
            <a:off x="742952" y="1422102"/>
            <a:ext cx="2160240" cy="1332280"/>
          </a:xfrm>
          <a:prstGeom prst="roundRect">
            <a:avLst/>
          </a:prstGeom>
          <a:solidFill>
            <a:schemeClr val="bg1"/>
          </a:solidFill>
          <a:ln w="28575">
            <a:solidFill>
              <a:schemeClr val="accent2">
                <a:lumMod val="40000"/>
                <a:lumOff val="60000"/>
              </a:schemeClr>
            </a:solidFill>
            <a:prstDash val="sysDash"/>
          </a:ln>
          <a:effectLst>
            <a:glow rad="139700">
              <a:schemeClr val="accent2">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rPr>
              <a:t>臨床試験</a:t>
            </a:r>
            <a:endParaRPr kumimoji="1" lang="en-US" altLang="ja-JP" sz="20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endParaRPr>
          </a:p>
        </p:txBody>
      </p:sp>
      <p:sp>
        <p:nvSpPr>
          <p:cNvPr id="23" name="角丸四角形 22"/>
          <p:cNvSpPr/>
          <p:nvPr/>
        </p:nvSpPr>
        <p:spPr>
          <a:xfrm>
            <a:off x="3206085" y="1393542"/>
            <a:ext cx="2160240" cy="1353998"/>
          </a:xfrm>
          <a:prstGeom prst="roundRect">
            <a:avLst/>
          </a:prstGeom>
          <a:solidFill>
            <a:schemeClr val="bg1"/>
          </a:solidFill>
          <a:ln w="28575">
            <a:solidFill>
              <a:schemeClr val="accent2">
                <a:lumMod val="40000"/>
                <a:lumOff val="60000"/>
              </a:schemeClr>
            </a:solidFill>
            <a:prstDash val="sysDash"/>
          </a:ln>
          <a:effectLst>
            <a:glow rad="139700">
              <a:schemeClr val="accent2">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rPr>
              <a:t>非臨床試験</a:t>
            </a:r>
            <a:endParaRPr kumimoji="1" lang="en-US" altLang="ja-JP" sz="20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endParaRPr>
          </a:p>
        </p:txBody>
      </p:sp>
      <p:sp>
        <p:nvSpPr>
          <p:cNvPr id="29" name="角丸四角形 28"/>
          <p:cNvSpPr/>
          <p:nvPr/>
        </p:nvSpPr>
        <p:spPr>
          <a:xfrm>
            <a:off x="5782595" y="1427971"/>
            <a:ext cx="2160240" cy="632695"/>
          </a:xfrm>
          <a:prstGeom prst="roundRect">
            <a:avLst/>
          </a:prstGeom>
          <a:solidFill>
            <a:schemeClr val="bg1"/>
          </a:solidFill>
          <a:ln w="28575">
            <a:solidFill>
              <a:schemeClr val="accent2">
                <a:lumMod val="40000"/>
                <a:lumOff val="60000"/>
              </a:schemeClr>
            </a:solidFill>
            <a:prstDash val="sysDash"/>
          </a:ln>
          <a:effectLst>
            <a:glow rad="139700">
              <a:schemeClr val="accent2">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rPr>
              <a:t> 類薬の情報</a:t>
            </a:r>
            <a:endParaRPr kumimoji="1" lang="en-US" altLang="ja-JP" sz="20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endParaRPr>
          </a:p>
        </p:txBody>
      </p:sp>
      <p:sp>
        <p:nvSpPr>
          <p:cNvPr id="37" name="下矢印 36"/>
          <p:cNvSpPr/>
          <p:nvPr/>
        </p:nvSpPr>
        <p:spPr>
          <a:xfrm>
            <a:off x="3122999" y="2870327"/>
            <a:ext cx="2374342" cy="346879"/>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pic>
        <p:nvPicPr>
          <p:cNvPr id="38" name="図 37"/>
          <p:cNvPicPr>
            <a:picLocks noChangeAspect="1"/>
          </p:cNvPicPr>
          <p:nvPr/>
        </p:nvPicPr>
        <p:blipFill rotWithShape="1">
          <a:blip r:embed="rId3">
            <a:extLst>
              <a:ext uri="{28A0092B-C50C-407E-A947-70E740481C1C}">
                <a14:useLocalDpi xmlns:a14="http://schemas.microsoft.com/office/drawing/2010/main" val="0"/>
              </a:ext>
            </a:extLst>
          </a:blip>
          <a:srcRect b="23966"/>
          <a:stretch/>
        </p:blipFill>
        <p:spPr>
          <a:xfrm>
            <a:off x="1317892" y="1804054"/>
            <a:ext cx="1081244" cy="904817"/>
          </a:xfrm>
          <a:prstGeom prst="rect">
            <a:avLst/>
          </a:prstGeom>
        </p:spPr>
      </p:pic>
      <p:sp>
        <p:nvSpPr>
          <p:cNvPr id="35" name="角丸四角形 34"/>
          <p:cNvSpPr/>
          <p:nvPr/>
        </p:nvSpPr>
        <p:spPr>
          <a:xfrm>
            <a:off x="502800" y="4018696"/>
            <a:ext cx="3183830" cy="1138496"/>
          </a:xfrm>
          <a:prstGeom prst="roundRect">
            <a:avLst/>
          </a:prstGeom>
          <a:ln/>
        </p:spPr>
        <p:style>
          <a:lnRef idx="1">
            <a:schemeClr val="accent2"/>
          </a:lnRef>
          <a:fillRef idx="3">
            <a:schemeClr val="accent2"/>
          </a:fillRef>
          <a:effectRef idx="2">
            <a:schemeClr val="accent2"/>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sng"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重要な</a:t>
            </a:r>
            <a:r>
              <a:rPr kumimoji="1" lang="ja-JP" altLang="en-US" sz="2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特定されたリスク</a:t>
            </a:r>
            <a:endParaRPr kumimoji="1" lang="en-US" altLang="ja-JP"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174625" marR="0" lvl="1" indent="0" algn="l"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174625"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すでに医薬品との関連性がわかっている重要なリスク</a:t>
            </a:r>
          </a:p>
        </p:txBody>
      </p:sp>
      <p:sp>
        <p:nvSpPr>
          <p:cNvPr id="36" name="角丸四角形 35"/>
          <p:cNvSpPr/>
          <p:nvPr/>
        </p:nvSpPr>
        <p:spPr>
          <a:xfrm>
            <a:off x="3735901" y="4035162"/>
            <a:ext cx="2780315" cy="1112612"/>
          </a:xfrm>
          <a:prstGeom prst="roundRect">
            <a:avLst/>
          </a:prstGeom>
          <a:ln/>
        </p:spPr>
        <p:style>
          <a:lnRef idx="1">
            <a:schemeClr val="accent4"/>
          </a:lnRef>
          <a:fillRef idx="3">
            <a:schemeClr val="accent4"/>
          </a:fillRef>
          <a:effectRef idx="2">
            <a:schemeClr val="accent4"/>
          </a:effectRef>
          <a:fontRef idx="minor">
            <a:schemeClr val="lt1"/>
          </a:fontRef>
        </p:style>
        <p:txBody>
          <a:bodyPr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sng"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重要な</a:t>
            </a:r>
            <a:r>
              <a:rPr kumimoji="1" lang="ja-JP" altLang="en-US" sz="2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潜在的リスク</a:t>
            </a:r>
            <a:endParaRPr kumimoji="1" lang="en-US" altLang="ja-JP"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174625" marR="0" lvl="1" indent="0" algn="l" defTabSz="914400" rtl="0" eaLnBrk="1" fontAlgn="auto" latinLnBrk="0" hangingPunct="1">
              <a:lnSpc>
                <a:spcPct val="100000"/>
              </a:lnSpc>
              <a:spcBef>
                <a:spcPts val="0"/>
              </a:spcBef>
              <a:spcAft>
                <a:spcPts val="0"/>
              </a:spcAft>
              <a:buClrTx/>
              <a:buSzTx/>
              <a:buFontTx/>
              <a:buNone/>
              <a:tabLst/>
              <a:defRPr/>
            </a:pPr>
            <a:br>
              <a:rPr kumimoji="1" lang="en-US" altLang="ja-JP" sz="8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br>
            <a:r>
              <a:rPr kumimoji="1" lang="ja-JP" altLang="en-US" sz="1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関連性が疑われるが十分確認されていない重要なリスク</a:t>
            </a:r>
          </a:p>
        </p:txBody>
      </p:sp>
      <p:sp>
        <p:nvSpPr>
          <p:cNvPr id="41" name="角丸四角形吹き出し 40"/>
          <p:cNvSpPr/>
          <p:nvPr/>
        </p:nvSpPr>
        <p:spPr>
          <a:xfrm>
            <a:off x="646794" y="5311953"/>
            <a:ext cx="8273031" cy="779293"/>
          </a:xfrm>
          <a:prstGeom prst="wedgeRoundRectCallout">
            <a:avLst>
              <a:gd name="adj1" fmla="val -2055"/>
              <a:gd name="adj2" fmla="val -66271"/>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例）</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5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非臨床では安全性の懸念が示されるが、臨床で報告されていないリスク</a:t>
            </a:r>
            <a:endParaRPr kumimoji="1" lang="en-US" altLang="ja-JP" sz="15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5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同種同効薬では報告されているが、本剤では臨床的にまだ報告されていないリスク　など</a:t>
            </a:r>
            <a:endParaRPr kumimoji="1" lang="en-US" altLang="ja-JP" sz="15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2" name="角丸四角形 41"/>
          <p:cNvSpPr/>
          <p:nvPr/>
        </p:nvSpPr>
        <p:spPr>
          <a:xfrm>
            <a:off x="5768021" y="2185432"/>
            <a:ext cx="2160240" cy="632695"/>
          </a:xfrm>
          <a:prstGeom prst="roundRect">
            <a:avLst/>
          </a:prstGeom>
          <a:solidFill>
            <a:schemeClr val="bg1"/>
          </a:solidFill>
          <a:ln w="28575">
            <a:solidFill>
              <a:schemeClr val="accent2">
                <a:lumMod val="40000"/>
                <a:lumOff val="60000"/>
              </a:schemeClr>
            </a:solidFill>
            <a:prstDash val="sysDash"/>
          </a:ln>
          <a:effectLst>
            <a:glow rad="139700">
              <a:schemeClr val="accent2">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rPr>
              <a:t> 海外の情報　他</a:t>
            </a:r>
            <a:endParaRPr kumimoji="1" lang="en-US" altLang="ja-JP" sz="20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endParaRPr>
          </a:p>
        </p:txBody>
      </p:sp>
      <p:pic>
        <p:nvPicPr>
          <p:cNvPr id="43" name="図 42"/>
          <p:cNvPicPr>
            <a:picLocks noChangeAspect="1"/>
          </p:cNvPicPr>
          <p:nvPr/>
        </p:nvPicPr>
        <p:blipFill rotWithShape="1">
          <a:blip r:embed="rId4">
            <a:extLst>
              <a:ext uri="{28A0092B-C50C-407E-A947-70E740481C1C}">
                <a14:useLocalDpi xmlns:a14="http://schemas.microsoft.com/office/drawing/2010/main" val="0"/>
              </a:ext>
            </a:extLst>
          </a:blip>
          <a:srcRect l="51260" t="17601"/>
          <a:stretch/>
        </p:blipFill>
        <p:spPr>
          <a:xfrm>
            <a:off x="3319462" y="1784024"/>
            <a:ext cx="1981417" cy="781613"/>
          </a:xfrm>
          <a:prstGeom prst="rect">
            <a:avLst/>
          </a:prstGeom>
        </p:spPr>
      </p:pic>
      <p:sp>
        <p:nvSpPr>
          <p:cNvPr id="46" name="ホームベース 45"/>
          <p:cNvSpPr/>
          <p:nvPr/>
        </p:nvSpPr>
        <p:spPr bwMode="auto">
          <a:xfrm>
            <a:off x="539552" y="3296987"/>
            <a:ext cx="8188819" cy="576262"/>
          </a:xfrm>
          <a:prstGeom prst="homePlate">
            <a:avLst/>
          </a:prstGeom>
          <a:gradFill flip="none" rotWithShape="1">
            <a:gsLst>
              <a:gs pos="0">
                <a:schemeClr val="accent1">
                  <a:lumMod val="20000"/>
                  <a:lumOff val="80000"/>
                </a:schemeClr>
              </a:gs>
              <a:gs pos="23000">
                <a:schemeClr val="tx2">
                  <a:lumMod val="40000"/>
                  <a:lumOff val="60000"/>
                </a:schemeClr>
              </a:gs>
              <a:gs pos="51000">
                <a:srgbClr val="8166A2"/>
              </a:gs>
              <a:gs pos="97000">
                <a:srgbClr val="EA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mn-cs"/>
              </a:rPr>
              <a:t>　　　　　　　　　　　　　</a:t>
            </a:r>
            <a:r>
              <a:rPr kumimoji="1" lang="ja-JP" altLang="en-US" sz="24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mn-cs"/>
              </a:rPr>
              <a:t>薬剤との関連性</a:t>
            </a:r>
          </a:p>
        </p:txBody>
      </p:sp>
      <p:sp>
        <p:nvSpPr>
          <p:cNvPr id="48" name="テキスト ボックス 47"/>
          <p:cNvSpPr txBox="1"/>
          <p:nvPr/>
        </p:nvSpPr>
        <p:spPr>
          <a:xfrm>
            <a:off x="611249" y="3354285"/>
            <a:ext cx="576980" cy="461665"/>
          </a:xfrm>
          <a:prstGeom prst="rect">
            <a:avLst/>
          </a:prstGeom>
          <a:noFill/>
          <a:ln>
            <a:noFill/>
          </a:ln>
        </p:spPr>
        <p:txBody>
          <a:bodyPr wrap="square" rtlCol="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強</a:t>
            </a:r>
            <a:endParaRPr kumimoji="1" lang="en-US" altLang="ja-JP" sz="2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49" name="テキスト ボックス 48"/>
          <p:cNvSpPr txBox="1"/>
          <p:nvPr/>
        </p:nvSpPr>
        <p:spPr>
          <a:xfrm>
            <a:off x="7956376" y="3354285"/>
            <a:ext cx="576980" cy="461665"/>
          </a:xfrm>
          <a:prstGeom prst="rect">
            <a:avLst/>
          </a:prstGeom>
          <a:noFill/>
          <a:ln>
            <a:noFill/>
          </a:ln>
        </p:spPr>
        <p:txBody>
          <a:bodyPr wrap="square" rtlCol="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弱</a:t>
            </a:r>
            <a:endPar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9" name="テキスト ボックス 18"/>
          <p:cNvSpPr txBox="1"/>
          <p:nvPr/>
        </p:nvSpPr>
        <p:spPr>
          <a:xfrm>
            <a:off x="4242" y="6431984"/>
            <a:ext cx="7128391"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平成</a:t>
            </a:r>
            <a:r>
              <a:rPr kumimoji="1" lang="en-US" altLang="zh-CN"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24</a:t>
            </a:r>
            <a:r>
              <a:rPr kumimoji="1" lang="zh-CN"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zh-CN"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a:t>
            </a:r>
            <a:r>
              <a:rPr kumimoji="1" lang="zh-CN"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zh-CN"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11</a:t>
            </a:r>
            <a:r>
              <a:rPr kumimoji="1" lang="zh-CN"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日</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付　</a:t>
            </a:r>
            <a:r>
              <a:rPr kumimoji="1" lang="zh-CN"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薬食安発</a:t>
            </a:r>
            <a:r>
              <a:rPr kumimoji="1" lang="en-US" altLang="zh-CN"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0411</a:t>
            </a:r>
            <a:r>
              <a:rPr kumimoji="1" lang="zh-CN"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第</a:t>
            </a:r>
            <a:r>
              <a:rPr kumimoji="1" lang="en-US" altLang="zh-CN"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zh-CN"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号</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zh-CN"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薬食審査発</a:t>
            </a:r>
            <a:r>
              <a:rPr kumimoji="1" lang="en-US" altLang="zh-CN"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0411</a:t>
            </a:r>
            <a:r>
              <a:rPr kumimoji="1" lang="zh-CN"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第</a:t>
            </a:r>
            <a:r>
              <a:rPr kumimoji="1" lang="en-US" altLang="zh-CN"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zh-CN"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号</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「医薬品リスク管理計画指針について」</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hlinkClick r:id="rId5"/>
              </a:rPr>
              <a:t>https://www.pmda.go.jp/files/000145482.pdf</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zh-TW"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四角形吹き出し 19"/>
          <p:cNvSpPr/>
          <p:nvPr/>
        </p:nvSpPr>
        <p:spPr>
          <a:xfrm>
            <a:off x="6833038" y="4018696"/>
            <a:ext cx="2219593" cy="1222907"/>
          </a:xfrm>
          <a:prstGeom prst="wedgeRectCallout">
            <a:avLst>
              <a:gd name="adj1" fmla="val -69052"/>
              <a:gd name="adj2" fmla="val 555"/>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POINT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solidFill>
                  <a:sysClr val="windowText" lastClr="000000"/>
                </a:solidFill>
                <a:latin typeface="Meiryo UI" panose="020B0604030504040204" pitchFamily="50" charset="-128"/>
                <a:ea typeface="Meiryo UI" panose="020B0604030504040204" pitchFamily="50" charset="-128"/>
              </a:rPr>
              <a:t>電子添文</a:t>
            </a:r>
            <a:r>
              <a:rPr kumimoji="1" lang="ja-JP" altLang="en-US" sz="20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に記載されていないリスクも含まれます！</a:t>
            </a:r>
            <a:endParaRPr kumimoji="1" lang="ja-JP" altLang="en-US" sz="16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p:txBody>
      </p:sp>
      <p:sp>
        <p:nvSpPr>
          <p:cNvPr id="22" name="タイトル 1">
            <a:extLst>
              <a:ext uri="{FF2B5EF4-FFF2-40B4-BE49-F238E27FC236}">
                <a16:creationId xmlns:a16="http://schemas.microsoft.com/office/drawing/2014/main" id="{22E6C511-5000-4C80-8C94-FFA76810BF47}"/>
              </a:ext>
            </a:extLst>
          </p:cNvPr>
          <p:cNvSpPr txBox="1">
            <a:spLocks/>
          </p:cNvSpPr>
          <p:nvPr/>
        </p:nvSpPr>
        <p:spPr bwMode="auto">
          <a:xfrm>
            <a:off x="380319" y="361391"/>
            <a:ext cx="8147050" cy="5826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2500"/>
          </a:bodyPr>
          <a:lstStyle>
            <a:lvl1pPr algn="l" rtl="0" fontAlgn="base">
              <a:spcBef>
                <a:spcPct val="0"/>
              </a:spcBef>
              <a:spcAft>
                <a:spcPct val="0"/>
              </a:spcAft>
              <a:defRPr kumimoji="1" sz="3200" kern="1200">
                <a:solidFill>
                  <a:schemeClr val="tx1"/>
                </a:solidFill>
                <a:latin typeface="メイリオ" pitchFamily="50" charset="-128"/>
                <a:ea typeface="メイリオ" pitchFamily="50" charset="-128"/>
                <a:cs typeface="+mj-cs"/>
              </a:defRPr>
            </a:lvl1pPr>
            <a:lvl2pPr algn="l" rtl="0" fontAlgn="base">
              <a:spcBef>
                <a:spcPct val="0"/>
              </a:spcBef>
              <a:spcAft>
                <a:spcPct val="0"/>
              </a:spcAft>
              <a:defRPr kumimoji="1" sz="3200">
                <a:solidFill>
                  <a:schemeClr val="tx1"/>
                </a:solidFill>
                <a:latin typeface="Calibri" pitchFamily="34" charset="0"/>
                <a:ea typeface="ＭＳ Ｐゴシック" charset="-128"/>
              </a:defRPr>
            </a:lvl2pPr>
            <a:lvl3pPr algn="l" rtl="0" fontAlgn="base">
              <a:spcBef>
                <a:spcPct val="0"/>
              </a:spcBef>
              <a:spcAft>
                <a:spcPct val="0"/>
              </a:spcAft>
              <a:defRPr kumimoji="1" sz="3200">
                <a:solidFill>
                  <a:schemeClr val="tx1"/>
                </a:solidFill>
                <a:latin typeface="Calibri" pitchFamily="34" charset="0"/>
                <a:ea typeface="ＭＳ Ｐゴシック" charset="-128"/>
              </a:defRPr>
            </a:lvl3pPr>
            <a:lvl4pPr algn="l" rtl="0" fontAlgn="base">
              <a:spcBef>
                <a:spcPct val="0"/>
              </a:spcBef>
              <a:spcAft>
                <a:spcPct val="0"/>
              </a:spcAft>
              <a:defRPr kumimoji="1" sz="3200">
                <a:solidFill>
                  <a:schemeClr val="tx1"/>
                </a:solidFill>
                <a:latin typeface="Calibri" pitchFamily="34" charset="0"/>
                <a:ea typeface="ＭＳ Ｐゴシック" charset="-128"/>
              </a:defRPr>
            </a:lvl4pPr>
            <a:lvl5pPr algn="l" rtl="0" fontAlgn="base">
              <a:spcBef>
                <a:spcPct val="0"/>
              </a:spcBef>
              <a:spcAft>
                <a:spcPct val="0"/>
              </a:spcAft>
              <a:defRPr kumimoji="1" sz="3200">
                <a:solidFill>
                  <a:schemeClr val="tx1"/>
                </a:solidFill>
                <a:latin typeface="Calibri" pitchFamily="34" charset="0"/>
                <a:ea typeface="ＭＳ Ｐゴシック" charset="-128"/>
              </a:defRPr>
            </a:lvl5pPr>
            <a:lvl6pPr marL="457200" algn="l" rtl="0" fontAlgn="base">
              <a:spcBef>
                <a:spcPct val="0"/>
              </a:spcBef>
              <a:spcAft>
                <a:spcPct val="0"/>
              </a:spcAft>
              <a:defRPr kumimoji="1" sz="3200">
                <a:solidFill>
                  <a:schemeClr val="tx1"/>
                </a:solidFill>
                <a:latin typeface="Calibri" pitchFamily="34" charset="0"/>
                <a:ea typeface="ＭＳ Ｐゴシック" charset="-128"/>
              </a:defRPr>
            </a:lvl6pPr>
            <a:lvl7pPr marL="914400" algn="l" rtl="0" fontAlgn="base">
              <a:spcBef>
                <a:spcPct val="0"/>
              </a:spcBef>
              <a:spcAft>
                <a:spcPct val="0"/>
              </a:spcAft>
              <a:defRPr kumimoji="1" sz="3200">
                <a:solidFill>
                  <a:schemeClr val="tx1"/>
                </a:solidFill>
                <a:latin typeface="Calibri" pitchFamily="34" charset="0"/>
                <a:ea typeface="ＭＳ Ｐゴシック" charset="-128"/>
              </a:defRPr>
            </a:lvl7pPr>
            <a:lvl8pPr marL="1371600" algn="l" rtl="0" fontAlgn="base">
              <a:spcBef>
                <a:spcPct val="0"/>
              </a:spcBef>
              <a:spcAft>
                <a:spcPct val="0"/>
              </a:spcAft>
              <a:defRPr kumimoji="1" sz="3200">
                <a:solidFill>
                  <a:schemeClr val="tx1"/>
                </a:solidFill>
                <a:latin typeface="Calibri" pitchFamily="34" charset="0"/>
                <a:ea typeface="ＭＳ Ｐゴシック" charset="-128"/>
              </a:defRPr>
            </a:lvl8pPr>
            <a:lvl9pPr marL="1828800" algn="l" rtl="0" fontAlgn="base">
              <a:spcBef>
                <a:spcPct val="0"/>
              </a:spcBef>
              <a:spcAft>
                <a:spcPct val="0"/>
              </a:spcAft>
              <a:defRPr kumimoji="1" sz="3200">
                <a:solidFill>
                  <a:schemeClr val="tx1"/>
                </a:solidFill>
                <a:latin typeface="Calibri" pitchFamily="34"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j-cs"/>
              </a:rPr>
              <a:t>重要な特定されたリスク</a:t>
            </a:r>
            <a:r>
              <a:rPr kumimoji="1" lang="en-US" altLang="ja-JP" sz="32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j-cs"/>
              </a:rPr>
              <a:t>/</a:t>
            </a:r>
            <a:r>
              <a:rPr kumimoji="1" lang="ja-JP" altLang="en-US" sz="32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j-cs"/>
              </a:rPr>
              <a:t>重要な潜在的リスク</a:t>
            </a:r>
          </a:p>
        </p:txBody>
      </p:sp>
    </p:spTree>
    <p:extLst>
      <p:ext uri="{BB962C8B-B14F-4D97-AF65-F5344CB8AC3E}">
        <p14:creationId xmlns:p14="http://schemas.microsoft.com/office/powerpoint/2010/main" val="2689517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07504" y="2624336"/>
            <a:ext cx="4159502" cy="2494790"/>
          </a:xfrm>
          <a:prstGeom prst="roundRect">
            <a:avLst>
              <a:gd name="adj" fmla="val 4866"/>
            </a:avLst>
          </a:prstGeom>
          <a:ln/>
        </p:spPr>
        <p:style>
          <a:lnRef idx="1">
            <a:schemeClr val="accent6"/>
          </a:lnRef>
          <a:fillRef idx="2">
            <a:schemeClr val="accent6"/>
          </a:fillRef>
          <a:effectRef idx="1">
            <a:schemeClr val="accent6"/>
          </a:effectRef>
          <a:fontRef idx="minor">
            <a:schemeClr val="dk1"/>
          </a:fontRef>
        </p:style>
        <p:txBody>
          <a:bodyPr anchor="t" anchorCtr="0"/>
          <a:lstStyle/>
          <a:p>
            <a:pPr marL="0" marR="0" lvl="1" indent="0" algn="l" defTabSz="914400" rtl="0" eaLnBrk="1" fontAlgn="base" latinLnBrk="0" hangingPunct="1">
              <a:lnSpc>
                <a:spcPct val="100000"/>
              </a:lnSpc>
              <a:spcBef>
                <a:spcPct val="0"/>
              </a:spcBef>
              <a:spcAft>
                <a:spcPct val="0"/>
              </a:spcAft>
              <a:buClr>
                <a:srgbClr val="C0504D"/>
              </a:buClr>
              <a:buSzTx/>
              <a:buFontTx/>
              <a:buNone/>
              <a:tabLst/>
              <a:defRPr/>
            </a:pPr>
            <a:r>
              <a:rPr kumimoji="1" lang="ja-JP" altLang="en-US" sz="24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通常</a:t>
            </a:r>
            <a:endParaRPr kumimoji="1" lang="en-US" altLang="ja-JP" sz="24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endParaRPr>
          </a:p>
          <a:p>
            <a:pPr marL="457200" marR="0" lvl="1" indent="-342900" algn="l" defTabSz="914400" rtl="0" eaLnBrk="1" fontAlgn="base" latinLnBrk="0" hangingPunct="1">
              <a:lnSpc>
                <a:spcPct val="100000"/>
              </a:lnSpc>
              <a:spcBef>
                <a:spcPct val="0"/>
              </a:spcBef>
              <a:spcAft>
                <a:spcPct val="0"/>
              </a:spcAft>
              <a:buClr>
                <a:srgbClr val="4F81BD">
                  <a:lumMod val="50000"/>
                </a:srgbClr>
              </a:buClr>
              <a:buSzPct val="100000"/>
              <a:buFont typeface="Wingdings" panose="05000000000000000000" pitchFamily="2" charset="2"/>
              <a:buChar char="n"/>
              <a:tabLst/>
              <a:defRPr/>
            </a:pPr>
            <a:r>
              <a:rPr kumimoji="1" lang="ja-JP" altLang="en-US" sz="2400" b="0" i="0" u="none" strike="noStrike" kern="1200" cap="none" spc="0" normalizeH="0" baseline="0" noProof="0" dirty="0">
                <a:ln>
                  <a:noFill/>
                </a:ln>
                <a:solidFill>
                  <a:srgbClr val="4F81BD">
                    <a:lumMod val="50000"/>
                  </a:srgbClr>
                </a:solidFill>
                <a:effectLst/>
                <a:uLnTx/>
                <a:uFillTx/>
                <a:latin typeface="メイリオ" panose="020B0604030504040204" pitchFamily="50" charset="-128"/>
                <a:ea typeface="メイリオ" panose="020B0604030504040204" pitchFamily="50" charset="-128"/>
                <a:cs typeface="+mn-cs"/>
              </a:rPr>
              <a:t>副作用症例の情報収集</a:t>
            </a:r>
            <a:endParaRPr kumimoji="1" lang="en-US" altLang="ja-JP" sz="2400" b="0" i="0" u="none" strike="noStrike" kern="1200" cap="none" spc="0" normalizeH="0" baseline="0" noProof="0" dirty="0">
              <a:ln>
                <a:noFill/>
              </a:ln>
              <a:solidFill>
                <a:srgbClr val="4F81BD">
                  <a:lumMod val="50000"/>
                </a:srgbClr>
              </a:solidFill>
              <a:effectLst/>
              <a:uLnTx/>
              <a:uFillTx/>
              <a:latin typeface="メイリオ" panose="020B0604030504040204" pitchFamily="50" charset="-128"/>
              <a:ea typeface="メイリオ" panose="020B0604030504040204" pitchFamily="50" charset="-128"/>
              <a:cs typeface="+mn-cs"/>
            </a:endParaRPr>
          </a:p>
          <a:p>
            <a:pPr marL="457200" marR="0" lvl="1" indent="-342900" algn="l" defTabSz="914400" rtl="0" eaLnBrk="1" fontAlgn="base" latinLnBrk="0" hangingPunct="1">
              <a:lnSpc>
                <a:spcPct val="100000"/>
              </a:lnSpc>
              <a:spcBef>
                <a:spcPct val="0"/>
              </a:spcBef>
              <a:spcAft>
                <a:spcPct val="0"/>
              </a:spcAft>
              <a:buClr>
                <a:srgbClr val="4F81BD">
                  <a:lumMod val="50000"/>
                </a:srgbClr>
              </a:buClr>
              <a:buSzPct val="100000"/>
              <a:buFont typeface="Wingdings" panose="05000000000000000000" pitchFamily="2" charset="2"/>
              <a:buChar char="n"/>
              <a:tabLst/>
              <a:defRPr/>
            </a:pPr>
            <a:r>
              <a:rPr kumimoji="1" lang="ja-JP" altLang="en-US" sz="2400" b="0" i="0" u="none" strike="noStrike" kern="1200" cap="none" spc="0" normalizeH="0" baseline="0" noProof="0" dirty="0">
                <a:ln>
                  <a:noFill/>
                </a:ln>
                <a:solidFill>
                  <a:srgbClr val="4F81BD">
                    <a:lumMod val="50000"/>
                  </a:srgbClr>
                </a:solidFill>
                <a:effectLst/>
                <a:uLnTx/>
                <a:uFillTx/>
                <a:latin typeface="メイリオ" panose="020B0604030504040204" pitchFamily="50" charset="-128"/>
                <a:ea typeface="メイリオ" panose="020B0604030504040204" pitchFamily="50" charset="-128"/>
                <a:cs typeface="+mn-cs"/>
              </a:rPr>
              <a:t>研究報告</a:t>
            </a:r>
            <a:endParaRPr kumimoji="1" lang="en-US" altLang="ja-JP" sz="2400" b="0" i="0" u="none" strike="noStrike" kern="1200" cap="none" spc="0" normalizeH="0" baseline="0" noProof="0" dirty="0">
              <a:ln>
                <a:noFill/>
              </a:ln>
              <a:solidFill>
                <a:srgbClr val="4F81BD">
                  <a:lumMod val="50000"/>
                </a:srgbClr>
              </a:solidFill>
              <a:effectLst/>
              <a:uLnTx/>
              <a:uFillTx/>
              <a:latin typeface="メイリオ" panose="020B0604030504040204" pitchFamily="50" charset="-128"/>
              <a:ea typeface="メイリオ" panose="020B0604030504040204" pitchFamily="50" charset="-128"/>
              <a:cs typeface="+mn-cs"/>
            </a:endParaRPr>
          </a:p>
          <a:p>
            <a:pPr marL="457200" marR="0" lvl="1" indent="-342900" algn="l" defTabSz="914400" rtl="0" eaLnBrk="1" fontAlgn="base" latinLnBrk="0" hangingPunct="1">
              <a:lnSpc>
                <a:spcPct val="100000"/>
              </a:lnSpc>
              <a:spcBef>
                <a:spcPct val="0"/>
              </a:spcBef>
              <a:spcAft>
                <a:spcPct val="0"/>
              </a:spcAft>
              <a:buClr>
                <a:srgbClr val="4F81BD">
                  <a:lumMod val="50000"/>
                </a:srgbClr>
              </a:buClr>
              <a:buSzPct val="100000"/>
              <a:buFont typeface="Wingdings" panose="05000000000000000000" pitchFamily="2" charset="2"/>
              <a:buChar char="n"/>
              <a:tabLst/>
              <a:defRPr/>
            </a:pPr>
            <a:r>
              <a:rPr kumimoji="1" lang="ja-JP" altLang="en-US" sz="2400" b="0" i="0" u="none" strike="noStrike" kern="1200" cap="none" spc="0" normalizeH="0" baseline="0" noProof="0" dirty="0">
                <a:ln>
                  <a:noFill/>
                </a:ln>
                <a:solidFill>
                  <a:srgbClr val="4F81BD">
                    <a:lumMod val="50000"/>
                  </a:srgbClr>
                </a:solidFill>
                <a:effectLst/>
                <a:uLnTx/>
                <a:uFillTx/>
                <a:latin typeface="メイリオ" panose="020B0604030504040204" pitchFamily="50" charset="-128"/>
                <a:ea typeface="メイリオ" panose="020B0604030504040204" pitchFamily="50" charset="-128"/>
                <a:cs typeface="+mn-cs"/>
              </a:rPr>
              <a:t>外国措置報告</a:t>
            </a:r>
            <a:endParaRPr kumimoji="1" lang="en-US" altLang="ja-JP" sz="2400" b="0" i="0" u="none" strike="noStrike" kern="1200" cap="none" spc="0" normalizeH="0" baseline="0" noProof="0" dirty="0">
              <a:ln>
                <a:noFill/>
              </a:ln>
              <a:solidFill>
                <a:srgbClr val="4F81BD">
                  <a:lumMod val="50000"/>
                </a:srgbClr>
              </a:solidFill>
              <a:effectLst/>
              <a:uLnTx/>
              <a:uFillTx/>
              <a:latin typeface="メイリオ" panose="020B0604030504040204" pitchFamily="50" charset="-128"/>
              <a:ea typeface="メイリオ" panose="020B0604030504040204" pitchFamily="50" charset="-128"/>
              <a:cs typeface="+mn-cs"/>
            </a:endParaRPr>
          </a:p>
        </p:txBody>
      </p:sp>
      <p:sp>
        <p:nvSpPr>
          <p:cNvPr id="2" name="テキスト ボックス 1"/>
          <p:cNvSpPr txBox="1"/>
          <p:nvPr/>
        </p:nvSpPr>
        <p:spPr>
          <a:xfrm>
            <a:off x="251520" y="1146080"/>
            <a:ext cx="8559000" cy="1338828"/>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2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安全性検討事項から策定されたリスクに関連する</a:t>
            </a:r>
            <a:br>
              <a:rPr kumimoji="1" lang="en-US" altLang="ja-JP" sz="2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27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問題の検出や防止に関する活動の計画</a:t>
            </a:r>
            <a:endParaRPr kumimoji="1" lang="en-US" altLang="ja-JP" sz="27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457200" marR="0" lvl="0" indent="-457200" algn="l" defTabSz="914400" rtl="0" eaLnBrk="1" fontAlgn="auto" latinLnBrk="0" hangingPunct="1">
              <a:lnSpc>
                <a:spcPct val="100000"/>
              </a:lnSpc>
              <a:spcBef>
                <a:spcPts val="0"/>
              </a:spcBef>
              <a:spcAft>
                <a:spcPts val="0"/>
              </a:spcAft>
              <a:buClr>
                <a:prstClr val="black"/>
              </a:buClr>
              <a:buSzTx/>
              <a:buFont typeface="Wingdings" panose="05000000000000000000" pitchFamily="2" charset="2"/>
              <a:buChar char="ü"/>
              <a:tabLst/>
              <a:defRPr/>
            </a:pPr>
            <a:r>
              <a:rPr kumimoji="1" lang="ja-JP" altLang="en-US" sz="2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「通常」と「追加」の活動がある</a:t>
            </a:r>
            <a:endParaRPr kumimoji="1" lang="en-US" altLang="ja-JP" sz="2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3" name="角丸四角形 12"/>
          <p:cNvSpPr/>
          <p:nvPr/>
        </p:nvSpPr>
        <p:spPr>
          <a:xfrm>
            <a:off x="4286803" y="2614242"/>
            <a:ext cx="4782278" cy="2519706"/>
          </a:xfrm>
          <a:prstGeom prst="roundRect">
            <a:avLst>
              <a:gd name="adj" fmla="val 4866"/>
            </a:avLst>
          </a:prstGeom>
          <a:ln/>
        </p:spPr>
        <p:style>
          <a:lnRef idx="1">
            <a:schemeClr val="accent6"/>
          </a:lnRef>
          <a:fillRef idx="2">
            <a:schemeClr val="accent6"/>
          </a:fillRef>
          <a:effectRef idx="1">
            <a:schemeClr val="accent6"/>
          </a:effectRef>
          <a:fontRef idx="minor">
            <a:schemeClr val="dk1"/>
          </a:fontRef>
        </p:style>
        <p:txBody>
          <a:bodyPr anchor="t" anchorCtr="0"/>
          <a:lstStyle/>
          <a:p>
            <a:pPr marL="0" marR="0" lvl="1" indent="0" algn="l" defTabSz="914400" rtl="0" eaLnBrk="1" fontAlgn="base" latinLnBrk="0" hangingPunct="1">
              <a:lnSpc>
                <a:spcPct val="100000"/>
              </a:lnSpc>
              <a:spcBef>
                <a:spcPts val="0"/>
              </a:spcBef>
              <a:spcAft>
                <a:spcPct val="0"/>
              </a:spcAft>
              <a:buClr>
                <a:srgbClr val="C0504D"/>
              </a:buClr>
              <a:buSzTx/>
              <a:buFontTx/>
              <a:buNone/>
              <a:tabLst/>
              <a:defRPr/>
            </a:pPr>
            <a:r>
              <a:rPr kumimoji="1" lang="ja-JP" altLang="en-US" sz="24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追加</a:t>
            </a:r>
            <a:endParaRPr kumimoji="1" lang="en-US" altLang="ja-JP" sz="24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endParaRPr>
          </a:p>
          <a:p>
            <a:pPr marL="134541" marR="0" lvl="2" indent="0" algn="l" defTabSz="914400" rtl="0" eaLnBrk="1" fontAlgn="base" latinLnBrk="0" hangingPunct="1">
              <a:lnSpc>
                <a:spcPts val="2325"/>
              </a:lnSpc>
              <a:spcBef>
                <a:spcPts val="0"/>
              </a:spcBef>
              <a:spcAft>
                <a:spcPct val="0"/>
              </a:spcAft>
              <a:buClr>
                <a:srgbClr val="4F81BD">
                  <a:lumMod val="50000"/>
                </a:srgbClr>
              </a:buClr>
              <a:buSzPct val="100000"/>
              <a:buFont typeface="Wingdings" pitchFamily="2" charset="2"/>
              <a:buChar char="n"/>
              <a:tabLst/>
              <a:defRPr/>
            </a:pPr>
            <a:r>
              <a:rPr kumimoji="1" lang="ja-JP" altLang="en-US" sz="2400" b="0" i="0" u="none" strike="noStrike" kern="1200" cap="none" spc="0" normalizeH="0" baseline="0" noProof="0" dirty="0">
                <a:ln>
                  <a:noFill/>
                </a:ln>
                <a:solidFill>
                  <a:srgbClr val="4F81BD">
                    <a:lumMod val="50000"/>
                  </a:srgbClr>
                </a:solidFill>
                <a:effectLst/>
                <a:uLnTx/>
                <a:uFillTx/>
                <a:latin typeface="メイリオ" panose="020B0604030504040204" pitchFamily="50" charset="-128"/>
                <a:ea typeface="メイリオ" panose="020B0604030504040204" pitchFamily="50" charset="-128"/>
                <a:cs typeface="+mn-cs"/>
              </a:rPr>
              <a:t> 市販直後調査による情報収集</a:t>
            </a:r>
            <a:endParaRPr kumimoji="1" lang="en-US" altLang="ja-JP" sz="2400" b="0" i="0" u="none" strike="noStrike" kern="1200" cap="none" spc="0" normalizeH="0" baseline="0" noProof="0" dirty="0">
              <a:ln>
                <a:noFill/>
              </a:ln>
              <a:solidFill>
                <a:srgbClr val="4F81BD">
                  <a:lumMod val="50000"/>
                </a:srgbClr>
              </a:solidFill>
              <a:effectLst/>
              <a:uLnTx/>
              <a:uFillTx/>
              <a:latin typeface="メイリオ" panose="020B0604030504040204" pitchFamily="50" charset="-128"/>
              <a:ea typeface="メイリオ" panose="020B0604030504040204" pitchFamily="50" charset="-128"/>
              <a:cs typeface="+mn-cs"/>
            </a:endParaRPr>
          </a:p>
          <a:p>
            <a:pPr marL="134541" marR="0" lvl="2" indent="0" algn="l" defTabSz="914400" rtl="0" eaLnBrk="1" fontAlgn="base" latinLnBrk="0" hangingPunct="1">
              <a:lnSpc>
                <a:spcPts val="2325"/>
              </a:lnSpc>
              <a:spcBef>
                <a:spcPts val="0"/>
              </a:spcBef>
              <a:spcAft>
                <a:spcPct val="0"/>
              </a:spcAft>
              <a:buClr>
                <a:srgbClr val="4F81BD">
                  <a:lumMod val="50000"/>
                </a:srgbClr>
              </a:buClr>
              <a:buSzPct val="100000"/>
              <a:buFont typeface="Wingdings" pitchFamily="2" charset="2"/>
              <a:buChar char="n"/>
              <a:tabLst/>
              <a:defRPr/>
            </a:pPr>
            <a:r>
              <a:rPr kumimoji="1" lang="ja-JP" altLang="en-US" sz="2400" b="0" i="0" u="none" strike="noStrike" kern="1200" cap="none" spc="0" normalizeH="0" baseline="0" noProof="0" dirty="0">
                <a:ln>
                  <a:noFill/>
                </a:ln>
                <a:solidFill>
                  <a:srgbClr val="4F81BD">
                    <a:lumMod val="50000"/>
                  </a:srgbClr>
                </a:solidFill>
                <a:effectLst/>
                <a:uLnTx/>
                <a:uFillTx/>
                <a:latin typeface="メイリオ" panose="020B0604030504040204" pitchFamily="50" charset="-128"/>
                <a:ea typeface="メイリオ" panose="020B0604030504040204" pitchFamily="50" charset="-128"/>
                <a:cs typeface="+mn-cs"/>
              </a:rPr>
              <a:t> 使用成績調査</a:t>
            </a:r>
            <a:endParaRPr kumimoji="1" lang="en-US" altLang="ja-JP" sz="2400" b="0" i="0" u="none" strike="noStrike" kern="1200" cap="none" spc="0" normalizeH="0" baseline="0" noProof="0" dirty="0">
              <a:ln>
                <a:noFill/>
              </a:ln>
              <a:solidFill>
                <a:srgbClr val="4F81BD">
                  <a:lumMod val="50000"/>
                </a:srgbClr>
              </a:solidFill>
              <a:effectLst/>
              <a:uLnTx/>
              <a:uFillTx/>
              <a:latin typeface="メイリオ" panose="020B0604030504040204" pitchFamily="50" charset="-128"/>
              <a:ea typeface="メイリオ" panose="020B0604030504040204" pitchFamily="50" charset="-128"/>
              <a:cs typeface="+mn-cs"/>
            </a:endParaRPr>
          </a:p>
          <a:p>
            <a:pPr marL="134541" marR="0" lvl="2" indent="0" algn="l" defTabSz="914400" rtl="0" eaLnBrk="1" fontAlgn="base" latinLnBrk="0" hangingPunct="1">
              <a:lnSpc>
                <a:spcPts val="2325"/>
              </a:lnSpc>
              <a:spcBef>
                <a:spcPts val="0"/>
              </a:spcBef>
              <a:spcAft>
                <a:spcPct val="0"/>
              </a:spcAft>
              <a:buClr>
                <a:srgbClr val="4F81BD">
                  <a:lumMod val="50000"/>
                </a:srgbClr>
              </a:buClr>
              <a:buSzPct val="100000"/>
              <a:buFont typeface="Wingdings" pitchFamily="2" charset="2"/>
              <a:buChar char="n"/>
              <a:tabLst/>
              <a:defRPr/>
            </a:pPr>
            <a:endParaRPr kumimoji="1" lang="en-US" altLang="ja-JP" sz="2400" b="0" i="0" u="none" strike="noStrike" kern="1200" cap="none" spc="0" normalizeH="0" baseline="0" noProof="0" dirty="0">
              <a:ln>
                <a:noFill/>
              </a:ln>
              <a:solidFill>
                <a:srgbClr val="4F81BD">
                  <a:lumMod val="50000"/>
                </a:srgbClr>
              </a:solidFill>
              <a:effectLst/>
              <a:uLnTx/>
              <a:uFillTx/>
              <a:latin typeface="メイリオ" panose="020B0604030504040204" pitchFamily="50" charset="-128"/>
              <a:ea typeface="メイリオ" panose="020B0604030504040204" pitchFamily="50" charset="-128"/>
              <a:cs typeface="+mn-cs"/>
            </a:endParaRPr>
          </a:p>
          <a:p>
            <a:pPr marL="134541" marR="0" lvl="2" indent="0" algn="l" defTabSz="914400" rtl="0" eaLnBrk="1" fontAlgn="base" latinLnBrk="0" hangingPunct="1">
              <a:lnSpc>
                <a:spcPct val="100000"/>
              </a:lnSpc>
              <a:spcBef>
                <a:spcPts val="0"/>
              </a:spcBef>
              <a:spcAft>
                <a:spcPct val="0"/>
              </a:spcAft>
              <a:buClr>
                <a:srgbClr val="4F81BD">
                  <a:lumMod val="50000"/>
                </a:srgbClr>
              </a:buClr>
              <a:buSzPct val="100000"/>
              <a:buFontTx/>
              <a:buNone/>
              <a:tabLst/>
              <a:defRPr/>
            </a:pPr>
            <a:br>
              <a:rPr kumimoji="1" lang="en-US" altLang="ja-JP" sz="1800" b="0" i="0" u="none" strike="noStrike" kern="1200" cap="none" spc="0" normalizeH="0" baseline="0" noProof="0" dirty="0">
                <a:ln>
                  <a:noFill/>
                </a:ln>
                <a:solidFill>
                  <a:srgbClr val="4F81BD">
                    <a:lumMod val="50000"/>
                  </a:srgbClr>
                </a:solidFill>
                <a:effectLst/>
                <a:uLnTx/>
                <a:uFillTx/>
                <a:latin typeface="メイリオ" panose="020B0604030504040204" pitchFamily="50" charset="-128"/>
                <a:ea typeface="メイリオ" panose="020B0604030504040204" pitchFamily="50" charset="-128"/>
                <a:cs typeface="+mn-cs"/>
              </a:rPr>
            </a:br>
            <a:endParaRPr kumimoji="1" lang="en-US" altLang="ja-JP" sz="1800" b="0" i="0" u="none" strike="noStrike" kern="1200" cap="none" spc="0" normalizeH="0" baseline="0" noProof="0" dirty="0">
              <a:ln>
                <a:noFill/>
              </a:ln>
              <a:solidFill>
                <a:srgbClr val="4F81BD">
                  <a:lumMod val="50000"/>
                </a:srgbClr>
              </a:solidFill>
              <a:effectLst/>
              <a:uLnTx/>
              <a:uFillTx/>
              <a:latin typeface="メイリオ" panose="020B0604030504040204" pitchFamily="50" charset="-128"/>
              <a:ea typeface="メイリオ" panose="020B0604030504040204" pitchFamily="50" charset="-128"/>
              <a:cs typeface="+mn-cs"/>
            </a:endParaRPr>
          </a:p>
          <a:p>
            <a:pPr marL="134541" marR="0" lvl="2" indent="0" algn="l" defTabSz="914400" rtl="0" eaLnBrk="1" fontAlgn="base" latinLnBrk="0" hangingPunct="1">
              <a:lnSpc>
                <a:spcPts val="2325"/>
              </a:lnSpc>
              <a:spcBef>
                <a:spcPts val="0"/>
              </a:spcBef>
              <a:spcAft>
                <a:spcPct val="0"/>
              </a:spcAft>
              <a:buClr>
                <a:srgbClr val="4F81BD">
                  <a:lumMod val="50000"/>
                </a:srgbClr>
              </a:buClr>
              <a:buSzPct val="100000"/>
              <a:buFont typeface="Wingdings" pitchFamily="2" charset="2"/>
              <a:buChar char="n"/>
              <a:tabLst/>
              <a:defRPr/>
            </a:pPr>
            <a:r>
              <a:rPr kumimoji="1" lang="en-US" altLang="ja-JP" sz="2400" b="0" i="0" u="none" strike="noStrike" kern="1200" cap="none" spc="0" normalizeH="0" baseline="0" noProof="0" dirty="0">
                <a:ln>
                  <a:noFill/>
                </a:ln>
                <a:solidFill>
                  <a:srgbClr val="4F81BD">
                    <a:lumMod val="50000"/>
                  </a:srgbClr>
                </a:solidFill>
                <a:effectLst/>
                <a:uLnTx/>
                <a:uFillTx/>
                <a:latin typeface="メイリオ" panose="020B0604030504040204" pitchFamily="50" charset="-128"/>
                <a:ea typeface="メイリオ" panose="020B0604030504040204" pitchFamily="50" charset="-128"/>
                <a:cs typeface="+mn-cs"/>
              </a:rPr>
              <a:t> </a:t>
            </a:r>
            <a:r>
              <a:rPr kumimoji="1" lang="ja-JP" altLang="en-US" sz="2400" dirty="0">
                <a:solidFill>
                  <a:srgbClr val="254061"/>
                </a:solidFill>
                <a:latin typeface="メイリオ" panose="020B0604030504040204" pitchFamily="50" charset="-128"/>
                <a:ea typeface="メイリオ" panose="020B0604030504040204" pitchFamily="50" charset="-128"/>
              </a:rPr>
              <a:t>製造販売後データベース調査</a:t>
            </a:r>
            <a:endParaRPr kumimoji="1" lang="en-US" altLang="ja-JP" sz="2400" dirty="0">
              <a:solidFill>
                <a:srgbClr val="254061"/>
              </a:solidFill>
              <a:latin typeface="メイリオ" panose="020B0604030504040204" pitchFamily="50" charset="-128"/>
              <a:ea typeface="メイリオ" panose="020B0604030504040204" pitchFamily="50" charset="-128"/>
            </a:endParaRPr>
          </a:p>
          <a:p>
            <a:pPr marL="134541" marR="0" lvl="2" indent="0" algn="l" defTabSz="914400" rtl="0" eaLnBrk="1" fontAlgn="base" latinLnBrk="0" hangingPunct="1">
              <a:lnSpc>
                <a:spcPts val="2325"/>
              </a:lnSpc>
              <a:spcBef>
                <a:spcPts val="0"/>
              </a:spcBef>
              <a:spcAft>
                <a:spcPct val="0"/>
              </a:spcAft>
              <a:buClr>
                <a:srgbClr val="4F81BD">
                  <a:lumMod val="50000"/>
                </a:srgbClr>
              </a:buClr>
              <a:buSzPct val="100000"/>
              <a:buFont typeface="Wingdings" pitchFamily="2" charset="2"/>
              <a:buChar char="n"/>
              <a:tabLst/>
              <a:defRPr/>
            </a:pPr>
            <a:r>
              <a:rPr kumimoji="1" lang="ja-JP" altLang="en-US" sz="2400" b="0" i="0" u="none" strike="noStrike" kern="1200" cap="none" spc="0" normalizeH="0" baseline="0" noProof="0" dirty="0">
                <a:ln>
                  <a:noFill/>
                </a:ln>
                <a:solidFill>
                  <a:srgbClr val="4F81BD">
                    <a:lumMod val="50000"/>
                  </a:srgbClr>
                </a:solidFill>
                <a:effectLst/>
                <a:uLnTx/>
                <a:uFillTx/>
                <a:latin typeface="メイリオ" panose="020B0604030504040204" pitchFamily="50" charset="-128"/>
                <a:ea typeface="メイリオ" panose="020B0604030504040204" pitchFamily="50" charset="-128"/>
                <a:cs typeface="+mn-cs"/>
              </a:rPr>
              <a:t> </a:t>
            </a:r>
            <a:r>
              <a:rPr kumimoji="1" lang="ja-JP" altLang="en-US" sz="2400" b="0" i="0" u="none" strike="noStrike" kern="1200" cap="none" spc="0" normalizeH="0" baseline="0" noProof="0" dirty="0">
                <a:ln>
                  <a:noFill/>
                </a:ln>
                <a:solidFill>
                  <a:srgbClr val="254061"/>
                </a:solidFill>
                <a:effectLst/>
                <a:uLnTx/>
                <a:uFillTx/>
                <a:latin typeface="メイリオ" panose="020B0604030504040204" pitchFamily="50" charset="-128"/>
                <a:ea typeface="メイリオ" panose="020B0604030504040204" pitchFamily="50" charset="-128"/>
                <a:cs typeface="+mn-cs"/>
              </a:rPr>
              <a:t>製造</a:t>
            </a:r>
            <a:r>
              <a:rPr kumimoji="1" lang="ja-JP" altLang="en-US" sz="2400" b="0" i="0" u="none" strike="noStrike" kern="1200" cap="none" spc="0" normalizeH="0" baseline="0" noProof="0" dirty="0">
                <a:ln>
                  <a:noFill/>
                </a:ln>
                <a:solidFill>
                  <a:srgbClr val="4F81BD">
                    <a:lumMod val="50000"/>
                  </a:srgbClr>
                </a:solidFill>
                <a:effectLst/>
                <a:uLnTx/>
                <a:uFillTx/>
                <a:latin typeface="メイリオ" panose="020B0604030504040204" pitchFamily="50" charset="-128"/>
                <a:ea typeface="メイリオ" panose="020B0604030504040204" pitchFamily="50" charset="-128"/>
                <a:cs typeface="+mn-cs"/>
              </a:rPr>
              <a:t>販売後臨床試験</a:t>
            </a:r>
            <a:endParaRPr kumimoji="1" lang="en-US" altLang="ja-JP" sz="2400" b="0" i="0" u="none" strike="noStrike" kern="1200" cap="none" spc="0" normalizeH="0" baseline="0" noProof="0" dirty="0">
              <a:ln>
                <a:noFill/>
              </a:ln>
              <a:solidFill>
                <a:srgbClr val="4F81BD">
                  <a:lumMod val="50000"/>
                </a:srgbClr>
              </a:solidFill>
              <a:effectLst/>
              <a:uLnTx/>
              <a:uFillTx/>
              <a:latin typeface="メイリオ" panose="020B0604030504040204" pitchFamily="50" charset="-128"/>
              <a:ea typeface="メイリオ" panose="020B0604030504040204" pitchFamily="50" charset="-128"/>
              <a:cs typeface="+mn-cs"/>
            </a:endParaRPr>
          </a:p>
        </p:txBody>
      </p:sp>
      <p:pic>
        <p:nvPicPr>
          <p:cNvPr id="10" name="図 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520" y="4463627"/>
            <a:ext cx="1165249" cy="1162973"/>
          </a:xfrm>
          <a:prstGeom prst="rect">
            <a:avLst/>
          </a:prstGeom>
          <a:ln>
            <a:noFill/>
          </a:ln>
          <a:effectLst/>
        </p:spPr>
      </p:pic>
      <p:pic>
        <p:nvPicPr>
          <p:cNvPr id="6" name="図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59347" y="4726892"/>
            <a:ext cx="1051173" cy="1190710"/>
          </a:xfrm>
          <a:prstGeom prst="rect">
            <a:avLst/>
          </a:prstGeom>
        </p:spPr>
      </p:pic>
      <p:sp>
        <p:nvSpPr>
          <p:cNvPr id="14" name="テキスト ボックス 13"/>
          <p:cNvSpPr txBox="1"/>
          <p:nvPr/>
        </p:nvSpPr>
        <p:spPr>
          <a:xfrm>
            <a:off x="0" y="6375955"/>
            <a:ext cx="9144000"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日付　医薬品の製造販売後の調査及び試験の実施の基準に関する省令等の一部を改正する省令　</a:t>
            </a:r>
            <a:r>
              <a:rPr kumimoji="1" lang="en-US" altLang="ja-JP" sz="9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hlinkClick r:id="rId5"/>
              </a:rPr>
              <a:t>https://www.pmda.go.jp/files/000220767.pdf</a:t>
            </a:r>
            <a:endParaRPr kumimoji="1" lang="en-US" altLang="ja-JP" sz="9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令和</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日付　薬生薬審発</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0318</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号第</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号・薬生安発</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0318</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号「医薬品リスク管理計画の策定及び公表について」</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hlinkClick r:id="rId6"/>
              </a:rPr>
              <a:t>https://www.pmda.go.jp/files/000245412.pdf</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4737699" y="3640057"/>
            <a:ext cx="2250616" cy="830997"/>
          </a:xfrm>
          <a:prstGeom prst="rect">
            <a:avLst/>
          </a:prstGeom>
          <a:noFill/>
        </p:spPr>
        <p:txBody>
          <a:bodyPr wrap="none" rtlCol="0">
            <a:spAutoFit/>
          </a:bodyPr>
          <a:lstStyle/>
          <a:p>
            <a:pPr marL="420291" marR="0" lvl="2" indent="-285750" algn="l" defTabSz="914400" rtl="0" eaLnBrk="1" fontAlgn="base" latinLnBrk="0" hangingPunct="1">
              <a:lnSpc>
                <a:spcPct val="100000"/>
              </a:lnSpc>
              <a:spcBef>
                <a:spcPts val="0"/>
              </a:spcBef>
              <a:spcAft>
                <a:spcPct val="0"/>
              </a:spcAft>
              <a:buClr>
                <a:srgbClr val="4F81BD">
                  <a:lumMod val="50000"/>
                </a:srgbClr>
              </a:buClr>
              <a:buSzPct val="100000"/>
              <a:buFont typeface="Arial" panose="020B0604020202020204" pitchFamily="34" charset="0"/>
              <a:buChar char="•"/>
              <a:tabLst/>
              <a:defRPr/>
            </a:pPr>
            <a:r>
              <a:rPr kumimoji="1" lang="ja-JP" altLang="en-US" sz="1600" b="0" i="0" u="none" strike="noStrike" kern="1200" cap="none" spc="0" normalizeH="0" baseline="0" noProof="0" dirty="0">
                <a:ln>
                  <a:noFill/>
                </a:ln>
                <a:solidFill>
                  <a:srgbClr val="254061"/>
                </a:solidFill>
                <a:effectLst/>
                <a:uLnTx/>
                <a:uFillTx/>
                <a:latin typeface="メイリオ" panose="020B0604030504040204" pitchFamily="50" charset="-128"/>
                <a:ea typeface="メイリオ" panose="020B0604030504040204" pitchFamily="50" charset="-128"/>
                <a:cs typeface="+mn-cs"/>
              </a:rPr>
              <a:t>一般使用成績調査</a:t>
            </a:r>
            <a:endParaRPr kumimoji="1" lang="en-US" altLang="ja-JP" sz="1600" b="0" i="0" u="none" strike="noStrike" kern="1200" cap="none" spc="0" normalizeH="0" baseline="0" noProof="0" dirty="0">
              <a:ln>
                <a:noFill/>
              </a:ln>
              <a:solidFill>
                <a:srgbClr val="254061"/>
              </a:solidFill>
              <a:effectLst/>
              <a:uLnTx/>
              <a:uFillTx/>
              <a:latin typeface="メイリオ" panose="020B0604030504040204" pitchFamily="50" charset="-128"/>
              <a:ea typeface="メイリオ" panose="020B0604030504040204" pitchFamily="50" charset="-128"/>
              <a:cs typeface="+mn-cs"/>
            </a:endParaRPr>
          </a:p>
          <a:p>
            <a:pPr marL="420291" marR="0" lvl="2" indent="-285750" algn="l" defTabSz="914400" rtl="0" eaLnBrk="1" fontAlgn="base" latinLnBrk="0" hangingPunct="1">
              <a:lnSpc>
                <a:spcPct val="100000"/>
              </a:lnSpc>
              <a:spcBef>
                <a:spcPts val="0"/>
              </a:spcBef>
              <a:spcAft>
                <a:spcPct val="0"/>
              </a:spcAft>
              <a:buClr>
                <a:srgbClr val="4F81BD">
                  <a:lumMod val="50000"/>
                </a:srgbClr>
              </a:buClr>
              <a:buSzPct val="100000"/>
              <a:buFont typeface="Arial" panose="020B0604020202020204" pitchFamily="34" charset="0"/>
              <a:buChar char="•"/>
              <a:tabLst/>
              <a:defRPr/>
            </a:pPr>
            <a:r>
              <a:rPr kumimoji="1" lang="ja-JP" altLang="en-US" sz="1600" b="0" i="0" u="none" strike="noStrike" kern="1200" cap="none" spc="0" normalizeH="0" baseline="0" noProof="0" dirty="0">
                <a:ln>
                  <a:noFill/>
                </a:ln>
                <a:solidFill>
                  <a:srgbClr val="254061"/>
                </a:solidFill>
                <a:effectLst/>
                <a:uLnTx/>
                <a:uFillTx/>
                <a:latin typeface="メイリオ" panose="020B0604030504040204" pitchFamily="50" charset="-128"/>
                <a:ea typeface="メイリオ" panose="020B0604030504040204" pitchFamily="50" charset="-128"/>
                <a:cs typeface="+mn-cs"/>
              </a:rPr>
              <a:t>特定使用成績調査</a:t>
            </a:r>
            <a:endParaRPr kumimoji="1" lang="en-US" altLang="ja-JP" sz="1600" b="0" i="0" u="none" strike="noStrike" kern="1200" cap="none" spc="0" normalizeH="0" baseline="0" noProof="0" dirty="0">
              <a:ln>
                <a:noFill/>
              </a:ln>
              <a:solidFill>
                <a:srgbClr val="254061"/>
              </a:solidFill>
              <a:effectLst/>
              <a:uLnTx/>
              <a:uFillTx/>
              <a:latin typeface="メイリオ" panose="020B0604030504040204" pitchFamily="50" charset="-128"/>
              <a:ea typeface="メイリオ" panose="020B0604030504040204" pitchFamily="50" charset="-128"/>
              <a:cs typeface="+mn-cs"/>
            </a:endParaRPr>
          </a:p>
          <a:p>
            <a:pPr marL="420291" marR="0" lvl="2" indent="-285750" algn="l" defTabSz="914400" rtl="0" eaLnBrk="1" fontAlgn="base" latinLnBrk="0" hangingPunct="1">
              <a:lnSpc>
                <a:spcPct val="100000"/>
              </a:lnSpc>
              <a:spcBef>
                <a:spcPts val="0"/>
              </a:spcBef>
              <a:spcAft>
                <a:spcPct val="0"/>
              </a:spcAft>
              <a:buClr>
                <a:srgbClr val="4F81BD">
                  <a:lumMod val="50000"/>
                </a:srgbClr>
              </a:buClr>
              <a:buSzPct val="100000"/>
              <a:buFont typeface="Arial" panose="020B0604020202020204" pitchFamily="34" charset="0"/>
              <a:buChar char="•"/>
              <a:tabLst/>
              <a:defRPr/>
            </a:pPr>
            <a:r>
              <a:rPr kumimoji="1" lang="ja-JP" altLang="en-US" sz="1600" b="0" i="0" u="none" strike="noStrike" kern="1200" cap="none" spc="0" normalizeH="0" baseline="0" noProof="0" dirty="0">
                <a:ln>
                  <a:noFill/>
                </a:ln>
                <a:solidFill>
                  <a:srgbClr val="254061"/>
                </a:solidFill>
                <a:effectLst/>
                <a:uLnTx/>
                <a:uFillTx/>
                <a:latin typeface="メイリオ" panose="020B0604030504040204" pitchFamily="50" charset="-128"/>
                <a:ea typeface="メイリオ" panose="020B0604030504040204" pitchFamily="50" charset="-128"/>
                <a:cs typeface="+mn-cs"/>
              </a:rPr>
              <a:t>使用成績比較調査</a:t>
            </a:r>
            <a:endParaRPr kumimoji="1" lang="en-US" altLang="ja-JP" sz="1600" b="0" i="0" u="none" strike="noStrike" kern="1200" cap="none" spc="0" normalizeH="0" baseline="0" noProof="0" dirty="0">
              <a:ln>
                <a:noFill/>
              </a:ln>
              <a:solidFill>
                <a:srgbClr val="254061"/>
              </a:solidFill>
              <a:effectLst/>
              <a:uLnTx/>
              <a:uFillTx/>
              <a:latin typeface="メイリオ" panose="020B0604030504040204" pitchFamily="50" charset="-128"/>
              <a:ea typeface="メイリオ" panose="020B0604030504040204" pitchFamily="50" charset="-128"/>
              <a:cs typeface="+mn-cs"/>
            </a:endParaRPr>
          </a:p>
        </p:txBody>
      </p:sp>
      <p:sp>
        <p:nvSpPr>
          <p:cNvPr id="12" name="タイトル 1">
            <a:extLst>
              <a:ext uri="{FF2B5EF4-FFF2-40B4-BE49-F238E27FC236}">
                <a16:creationId xmlns:a16="http://schemas.microsoft.com/office/drawing/2014/main" id="{332FE2B5-A026-40FF-AE0F-C15D19E6CD6F}"/>
              </a:ext>
            </a:extLst>
          </p:cNvPr>
          <p:cNvSpPr txBox="1">
            <a:spLocks/>
          </p:cNvSpPr>
          <p:nvPr/>
        </p:nvSpPr>
        <p:spPr bwMode="auto">
          <a:xfrm>
            <a:off x="380319" y="361391"/>
            <a:ext cx="8147050" cy="5826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kumimoji="1" sz="3200" kern="1200">
                <a:solidFill>
                  <a:schemeClr val="tx1"/>
                </a:solidFill>
                <a:latin typeface="メイリオ" pitchFamily="50" charset="-128"/>
                <a:ea typeface="メイリオ" pitchFamily="50" charset="-128"/>
                <a:cs typeface="+mj-cs"/>
              </a:defRPr>
            </a:lvl1pPr>
            <a:lvl2pPr algn="l" rtl="0" fontAlgn="base">
              <a:spcBef>
                <a:spcPct val="0"/>
              </a:spcBef>
              <a:spcAft>
                <a:spcPct val="0"/>
              </a:spcAft>
              <a:defRPr kumimoji="1" sz="3200">
                <a:solidFill>
                  <a:schemeClr val="tx1"/>
                </a:solidFill>
                <a:latin typeface="Calibri" pitchFamily="34" charset="0"/>
                <a:ea typeface="ＭＳ Ｐゴシック" charset="-128"/>
              </a:defRPr>
            </a:lvl2pPr>
            <a:lvl3pPr algn="l" rtl="0" fontAlgn="base">
              <a:spcBef>
                <a:spcPct val="0"/>
              </a:spcBef>
              <a:spcAft>
                <a:spcPct val="0"/>
              </a:spcAft>
              <a:defRPr kumimoji="1" sz="3200">
                <a:solidFill>
                  <a:schemeClr val="tx1"/>
                </a:solidFill>
                <a:latin typeface="Calibri" pitchFamily="34" charset="0"/>
                <a:ea typeface="ＭＳ Ｐゴシック" charset="-128"/>
              </a:defRPr>
            </a:lvl3pPr>
            <a:lvl4pPr algn="l" rtl="0" fontAlgn="base">
              <a:spcBef>
                <a:spcPct val="0"/>
              </a:spcBef>
              <a:spcAft>
                <a:spcPct val="0"/>
              </a:spcAft>
              <a:defRPr kumimoji="1" sz="3200">
                <a:solidFill>
                  <a:schemeClr val="tx1"/>
                </a:solidFill>
                <a:latin typeface="Calibri" pitchFamily="34" charset="0"/>
                <a:ea typeface="ＭＳ Ｐゴシック" charset="-128"/>
              </a:defRPr>
            </a:lvl4pPr>
            <a:lvl5pPr algn="l" rtl="0" fontAlgn="base">
              <a:spcBef>
                <a:spcPct val="0"/>
              </a:spcBef>
              <a:spcAft>
                <a:spcPct val="0"/>
              </a:spcAft>
              <a:defRPr kumimoji="1" sz="3200">
                <a:solidFill>
                  <a:schemeClr val="tx1"/>
                </a:solidFill>
                <a:latin typeface="Calibri" pitchFamily="34" charset="0"/>
                <a:ea typeface="ＭＳ Ｐゴシック" charset="-128"/>
              </a:defRPr>
            </a:lvl5pPr>
            <a:lvl6pPr marL="457200" algn="l" rtl="0" fontAlgn="base">
              <a:spcBef>
                <a:spcPct val="0"/>
              </a:spcBef>
              <a:spcAft>
                <a:spcPct val="0"/>
              </a:spcAft>
              <a:defRPr kumimoji="1" sz="3200">
                <a:solidFill>
                  <a:schemeClr val="tx1"/>
                </a:solidFill>
                <a:latin typeface="Calibri" pitchFamily="34" charset="0"/>
                <a:ea typeface="ＭＳ Ｐゴシック" charset="-128"/>
              </a:defRPr>
            </a:lvl6pPr>
            <a:lvl7pPr marL="914400" algn="l" rtl="0" fontAlgn="base">
              <a:spcBef>
                <a:spcPct val="0"/>
              </a:spcBef>
              <a:spcAft>
                <a:spcPct val="0"/>
              </a:spcAft>
              <a:defRPr kumimoji="1" sz="3200">
                <a:solidFill>
                  <a:schemeClr val="tx1"/>
                </a:solidFill>
                <a:latin typeface="Calibri" pitchFamily="34" charset="0"/>
                <a:ea typeface="ＭＳ Ｐゴシック" charset="-128"/>
              </a:defRPr>
            </a:lvl7pPr>
            <a:lvl8pPr marL="1371600" algn="l" rtl="0" fontAlgn="base">
              <a:spcBef>
                <a:spcPct val="0"/>
              </a:spcBef>
              <a:spcAft>
                <a:spcPct val="0"/>
              </a:spcAft>
              <a:defRPr kumimoji="1" sz="3200">
                <a:solidFill>
                  <a:schemeClr val="tx1"/>
                </a:solidFill>
                <a:latin typeface="Calibri" pitchFamily="34" charset="0"/>
                <a:ea typeface="ＭＳ Ｐゴシック" charset="-128"/>
              </a:defRPr>
            </a:lvl8pPr>
            <a:lvl9pPr marL="1828800" algn="l" rtl="0" fontAlgn="base">
              <a:spcBef>
                <a:spcPct val="0"/>
              </a:spcBef>
              <a:spcAft>
                <a:spcPct val="0"/>
              </a:spcAft>
              <a:defRPr kumimoji="1" sz="3200">
                <a:solidFill>
                  <a:schemeClr val="tx1"/>
                </a:solidFill>
                <a:latin typeface="Calibri" pitchFamily="34"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j-cs"/>
              </a:rPr>
              <a:t>医薬品安全性監視計画</a:t>
            </a:r>
          </a:p>
        </p:txBody>
      </p:sp>
    </p:spTree>
    <p:extLst>
      <p:ext uri="{BB962C8B-B14F-4D97-AF65-F5344CB8AC3E}">
        <p14:creationId xmlns:p14="http://schemas.microsoft.com/office/powerpoint/2010/main" val="3746228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251520" y="3178629"/>
            <a:ext cx="3682668" cy="2641599"/>
          </a:xfrm>
          <a:prstGeom prst="roundRect">
            <a:avLst>
              <a:gd name="adj" fmla="val 4866"/>
            </a:avLst>
          </a:prstGeom>
          <a:ln/>
        </p:spPr>
        <p:style>
          <a:lnRef idx="1">
            <a:schemeClr val="accent4"/>
          </a:lnRef>
          <a:fillRef idx="2">
            <a:schemeClr val="accent4"/>
          </a:fillRef>
          <a:effectRef idx="1">
            <a:schemeClr val="accent4"/>
          </a:effectRef>
          <a:fontRef idx="minor">
            <a:schemeClr val="dk1"/>
          </a:fontRef>
        </p:style>
        <p:txBody>
          <a:bodyPr anchor="t" anchorCtr="0"/>
          <a:lstStyle/>
          <a:p>
            <a:pPr marL="0" marR="0" lvl="1" indent="0" algn="l" defTabSz="914400" rtl="0" eaLnBrk="1" fontAlgn="base" latinLnBrk="0" hangingPunct="1">
              <a:lnSpc>
                <a:spcPct val="100000"/>
              </a:lnSpc>
              <a:spcBef>
                <a:spcPct val="0"/>
              </a:spcBef>
              <a:spcAft>
                <a:spcPct val="0"/>
              </a:spcAft>
              <a:buClr>
                <a:srgbClr val="C0504D"/>
              </a:buClr>
              <a:buSzTx/>
              <a:buFontTx/>
              <a:buNone/>
              <a:tabLst/>
              <a:defRPr/>
            </a:pPr>
            <a:endParaRPr kumimoji="1" lang="en-US" altLang="ja-JP" sz="24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endParaRPr>
          </a:p>
          <a:p>
            <a:pPr marL="0" marR="0" lvl="1" indent="0" algn="l" defTabSz="914400" rtl="0" eaLnBrk="1" fontAlgn="base" latinLnBrk="0" hangingPunct="1">
              <a:lnSpc>
                <a:spcPct val="100000"/>
              </a:lnSpc>
              <a:spcBef>
                <a:spcPct val="0"/>
              </a:spcBef>
              <a:spcAft>
                <a:spcPct val="0"/>
              </a:spcAft>
              <a:buClr>
                <a:srgbClr val="C0504D"/>
              </a:buClr>
              <a:buSzTx/>
              <a:buFontTx/>
              <a:buNone/>
              <a:tabLst/>
              <a:defRPr/>
            </a:pPr>
            <a:r>
              <a:rPr kumimoji="1" lang="ja-JP" altLang="en-US" sz="24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通常</a:t>
            </a:r>
            <a:endParaRPr kumimoji="1" lang="en-US" altLang="ja-JP" sz="24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endParaRPr>
          </a:p>
          <a:p>
            <a:pPr marL="134541" marR="0" lvl="2" indent="0" algn="l" defTabSz="914400" rtl="0" eaLnBrk="1" fontAlgn="base" latinLnBrk="0" hangingPunct="1">
              <a:lnSpc>
                <a:spcPct val="100000"/>
              </a:lnSpc>
              <a:spcBef>
                <a:spcPct val="0"/>
              </a:spcBef>
              <a:spcAft>
                <a:spcPct val="0"/>
              </a:spcAft>
              <a:buClr>
                <a:srgbClr val="4F81BD">
                  <a:lumMod val="50000"/>
                </a:srgbClr>
              </a:buClr>
              <a:buSzPct val="100000"/>
              <a:buFont typeface="Wingdings" pitchFamily="2" charset="2"/>
              <a:buChar char="n"/>
              <a:tabLst/>
              <a:defRPr/>
            </a:pPr>
            <a:r>
              <a:rPr kumimoji="1" lang="ja-JP" altLang="en-US" sz="2400" dirty="0">
                <a:solidFill>
                  <a:srgbClr val="4F81BD">
                    <a:lumMod val="50000"/>
                  </a:srgbClr>
                </a:solidFill>
                <a:latin typeface="メイリオ" panose="020B0604030504040204" pitchFamily="50" charset="-128"/>
                <a:ea typeface="メイリオ" panose="020B0604030504040204" pitchFamily="50" charset="-128"/>
              </a:rPr>
              <a:t>電子添文</a:t>
            </a:r>
            <a:r>
              <a:rPr kumimoji="1" lang="ja-JP" altLang="en-US" sz="2400" b="0" i="0" u="none" strike="noStrike" kern="1200" cap="none" spc="0" normalizeH="0" baseline="0" noProof="0" dirty="0">
                <a:ln>
                  <a:noFill/>
                </a:ln>
                <a:solidFill>
                  <a:srgbClr val="4F81BD">
                    <a:lumMod val="50000"/>
                  </a:srgbClr>
                </a:solidFill>
                <a:effectLst/>
                <a:uLnTx/>
                <a:uFillTx/>
                <a:latin typeface="メイリオ" panose="020B0604030504040204" pitchFamily="50" charset="-128"/>
                <a:ea typeface="メイリオ" panose="020B0604030504040204" pitchFamily="50" charset="-128"/>
                <a:cs typeface="+mn-cs"/>
              </a:rPr>
              <a:t>の作成・改訂</a:t>
            </a:r>
            <a:endParaRPr kumimoji="1" lang="en-US" altLang="ja-JP" sz="2400" b="0" i="0" u="none" strike="noStrike" kern="1200" cap="none" spc="0" normalizeH="0" baseline="0" noProof="0" dirty="0">
              <a:ln>
                <a:noFill/>
              </a:ln>
              <a:solidFill>
                <a:srgbClr val="4F81BD">
                  <a:lumMod val="50000"/>
                </a:srgbClr>
              </a:solidFill>
              <a:effectLst/>
              <a:uLnTx/>
              <a:uFillTx/>
              <a:latin typeface="メイリオ" panose="020B0604030504040204" pitchFamily="50" charset="-128"/>
              <a:ea typeface="メイリオ" panose="020B0604030504040204" pitchFamily="50" charset="-128"/>
              <a:cs typeface="+mn-cs"/>
            </a:endParaRPr>
          </a:p>
          <a:p>
            <a:pPr marL="134541" marR="0" lvl="2" indent="0" algn="l" defTabSz="914400" rtl="0" eaLnBrk="1" fontAlgn="base" latinLnBrk="0" hangingPunct="1">
              <a:lnSpc>
                <a:spcPct val="100000"/>
              </a:lnSpc>
              <a:spcBef>
                <a:spcPct val="0"/>
              </a:spcBef>
              <a:spcAft>
                <a:spcPct val="0"/>
              </a:spcAft>
              <a:buClr>
                <a:srgbClr val="4F81BD">
                  <a:lumMod val="50000"/>
                </a:srgbClr>
              </a:buClr>
              <a:buSzPct val="100000"/>
              <a:buFont typeface="Wingdings" pitchFamily="2" charset="2"/>
              <a:buChar char="n"/>
              <a:tabLst/>
              <a:defRPr/>
            </a:pPr>
            <a:r>
              <a:rPr kumimoji="1" lang="ja-JP" altLang="en-US" sz="2400" b="0" i="0" u="none" strike="noStrike" kern="1200" cap="none" spc="0" normalizeH="0" baseline="0" noProof="0" dirty="0">
                <a:ln>
                  <a:noFill/>
                </a:ln>
                <a:solidFill>
                  <a:srgbClr val="4F81BD">
                    <a:lumMod val="50000"/>
                  </a:srgbClr>
                </a:solidFill>
                <a:effectLst/>
                <a:uLnTx/>
                <a:uFillTx/>
                <a:latin typeface="メイリオ" panose="020B0604030504040204" pitchFamily="50" charset="-128"/>
                <a:ea typeface="メイリオ" panose="020B0604030504040204" pitchFamily="50" charset="-128"/>
                <a:cs typeface="+mn-cs"/>
              </a:rPr>
              <a:t>患者向医薬品ガイド</a:t>
            </a:r>
            <a:endParaRPr kumimoji="1" lang="en-US" altLang="ja-JP" sz="24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endParaRPr>
          </a:p>
        </p:txBody>
      </p:sp>
      <p:sp>
        <p:nvSpPr>
          <p:cNvPr id="13" name="テキスト ボックス 12"/>
          <p:cNvSpPr txBox="1"/>
          <p:nvPr/>
        </p:nvSpPr>
        <p:spPr>
          <a:xfrm>
            <a:off x="133748" y="1319350"/>
            <a:ext cx="8559000" cy="1569660"/>
          </a:xfrm>
          <a:prstGeom prst="rect">
            <a:avLst/>
          </a:prstGeom>
          <a:noFill/>
        </p:spPr>
        <p:txBody>
          <a:bodyPr wrap="square" rtlCol="0">
            <a:spAutoFit/>
          </a:bodyPr>
          <a:lstStyle/>
          <a:p>
            <a:pPr marL="428625" marR="0" lvl="0" indent="-428625"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安全性検討事項から策定された、</a:t>
            </a:r>
            <a:r>
              <a:rPr kumimoji="1" lang="ja-JP" altLang="en-US" sz="24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リスクを最小に抑え、ベネフィット・リスクバランスを適切に維持</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するための活動の計画</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428625" marR="0" lvl="0" indent="-428625" algn="l" defTabSz="914400" rtl="0" eaLnBrk="1" fontAlgn="auto" latinLnBrk="0" hangingPunct="1">
              <a:lnSpc>
                <a:spcPct val="100000"/>
              </a:lnSpc>
              <a:spcBef>
                <a:spcPts val="0"/>
              </a:spcBef>
              <a:spcAft>
                <a:spcPts val="0"/>
              </a:spcAft>
              <a:buClr>
                <a:prstClr val="black"/>
              </a:buClr>
              <a:buSzTx/>
              <a:buFont typeface="Wingdings" panose="05000000000000000000" pitchFamily="2" charset="2"/>
              <a:buChar char="ü"/>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「通常」と「追加」の活動がある　　</a:t>
            </a:r>
          </a:p>
        </p:txBody>
      </p:sp>
      <p:sp>
        <p:nvSpPr>
          <p:cNvPr id="14" name="角丸四角形 13"/>
          <p:cNvSpPr/>
          <p:nvPr/>
        </p:nvSpPr>
        <p:spPr>
          <a:xfrm>
            <a:off x="3992082" y="3178628"/>
            <a:ext cx="4999518" cy="2613803"/>
          </a:xfrm>
          <a:prstGeom prst="roundRect">
            <a:avLst>
              <a:gd name="adj" fmla="val 4866"/>
            </a:avLst>
          </a:prstGeom>
          <a:ln/>
        </p:spPr>
        <p:style>
          <a:lnRef idx="1">
            <a:schemeClr val="accent4"/>
          </a:lnRef>
          <a:fillRef idx="2">
            <a:schemeClr val="accent4"/>
          </a:fillRef>
          <a:effectRef idx="1">
            <a:schemeClr val="accent4"/>
          </a:effectRef>
          <a:fontRef idx="minor">
            <a:schemeClr val="dk1"/>
          </a:fontRef>
        </p:style>
        <p:txBody>
          <a:bodyPr anchor="ctr" anchorCtr="0"/>
          <a:lstStyle/>
          <a:p>
            <a:pPr marL="0" marR="0" lvl="1" indent="0" algn="l" defTabSz="914400" rtl="0" eaLnBrk="1" fontAlgn="base" latinLnBrk="0" hangingPunct="1">
              <a:lnSpc>
                <a:spcPct val="100000"/>
              </a:lnSpc>
              <a:spcBef>
                <a:spcPct val="0"/>
              </a:spcBef>
              <a:spcAft>
                <a:spcPct val="0"/>
              </a:spcAft>
              <a:buClr>
                <a:srgbClr val="C0504D"/>
              </a:buClr>
              <a:buSzTx/>
              <a:buFontTx/>
              <a:buNone/>
              <a:tabLst/>
              <a:defRPr/>
            </a:pPr>
            <a:endParaRPr kumimoji="1" lang="en-US" altLang="ja-JP" sz="24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endParaRPr>
          </a:p>
          <a:p>
            <a:pPr marL="0" marR="0" lvl="1" indent="0" algn="l" defTabSz="914400" rtl="0" eaLnBrk="1" fontAlgn="base" latinLnBrk="0" hangingPunct="1">
              <a:lnSpc>
                <a:spcPct val="100000"/>
              </a:lnSpc>
              <a:spcBef>
                <a:spcPct val="0"/>
              </a:spcBef>
              <a:spcAft>
                <a:spcPct val="0"/>
              </a:spcAft>
              <a:buClr>
                <a:srgbClr val="C0504D"/>
              </a:buClr>
              <a:buSzTx/>
              <a:buFontTx/>
              <a:buNone/>
              <a:tabLst/>
              <a:defRPr/>
            </a:pPr>
            <a:endParaRPr kumimoji="1" lang="en-US" altLang="ja-JP" sz="24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endParaRPr>
          </a:p>
          <a:p>
            <a:pPr marL="0" marR="0" lvl="1" indent="0" algn="l" defTabSz="914400" rtl="0" eaLnBrk="1" fontAlgn="base" latinLnBrk="0" hangingPunct="1">
              <a:lnSpc>
                <a:spcPct val="100000"/>
              </a:lnSpc>
              <a:spcBef>
                <a:spcPct val="0"/>
              </a:spcBef>
              <a:spcAft>
                <a:spcPct val="0"/>
              </a:spcAft>
              <a:buClr>
                <a:srgbClr val="C0504D"/>
              </a:buClr>
              <a:buSzTx/>
              <a:buFontTx/>
              <a:buNone/>
              <a:tabLst/>
              <a:defRPr/>
            </a:pPr>
            <a:r>
              <a:rPr kumimoji="1" lang="ja-JP" altLang="en-US" sz="24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追加</a:t>
            </a:r>
            <a:endParaRPr kumimoji="1" lang="en-US" altLang="ja-JP" sz="24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endParaRPr>
          </a:p>
          <a:p>
            <a:pPr marL="134541" marR="0" lvl="2" indent="0" algn="l" defTabSz="914400" rtl="0" eaLnBrk="1" fontAlgn="base" latinLnBrk="0" hangingPunct="1">
              <a:lnSpc>
                <a:spcPts val="2325"/>
              </a:lnSpc>
              <a:spcBef>
                <a:spcPct val="0"/>
              </a:spcBef>
              <a:spcAft>
                <a:spcPct val="0"/>
              </a:spcAft>
              <a:buClr>
                <a:srgbClr val="4F81BD">
                  <a:lumMod val="50000"/>
                </a:srgbClr>
              </a:buClr>
              <a:buSzPct val="100000"/>
              <a:buFont typeface="Wingdings" pitchFamily="2" charset="2"/>
              <a:buChar char="n"/>
              <a:tabLst/>
              <a:defRPr/>
            </a:pPr>
            <a:r>
              <a:rPr kumimoji="1" lang="ja-JP" altLang="en-US" sz="2400" b="0" i="0" u="none" strike="noStrike" kern="1200" cap="none" spc="0" normalizeH="0" baseline="0" noProof="0" dirty="0">
                <a:ln>
                  <a:noFill/>
                </a:ln>
                <a:solidFill>
                  <a:srgbClr val="4F81BD">
                    <a:lumMod val="50000"/>
                  </a:srgbClr>
                </a:solidFill>
                <a:effectLst/>
                <a:uLnTx/>
                <a:uFillTx/>
                <a:latin typeface="メイリオ" panose="020B0604030504040204" pitchFamily="50" charset="-128"/>
                <a:ea typeface="メイリオ" panose="020B0604030504040204" pitchFamily="50" charset="-128"/>
                <a:cs typeface="+mn-cs"/>
              </a:rPr>
              <a:t>市販直後調査による情報提供</a:t>
            </a:r>
            <a:endParaRPr kumimoji="1" lang="en-US" altLang="ja-JP" sz="2400" b="0" i="0" u="none" strike="noStrike" kern="1200" cap="none" spc="0" normalizeH="0" baseline="0" noProof="0" dirty="0">
              <a:ln>
                <a:noFill/>
              </a:ln>
              <a:solidFill>
                <a:srgbClr val="4F81BD">
                  <a:lumMod val="50000"/>
                </a:srgbClr>
              </a:solidFill>
              <a:effectLst/>
              <a:uLnTx/>
              <a:uFillTx/>
              <a:latin typeface="メイリオ" panose="020B0604030504040204" pitchFamily="50" charset="-128"/>
              <a:ea typeface="メイリオ" panose="020B0604030504040204" pitchFamily="50" charset="-128"/>
              <a:cs typeface="+mn-cs"/>
            </a:endParaRPr>
          </a:p>
          <a:p>
            <a:pPr marL="134541" marR="0" lvl="2" indent="0" algn="l" defTabSz="914400" rtl="0" eaLnBrk="1" fontAlgn="base" latinLnBrk="0" hangingPunct="1">
              <a:lnSpc>
                <a:spcPts val="2325"/>
              </a:lnSpc>
              <a:spcBef>
                <a:spcPct val="0"/>
              </a:spcBef>
              <a:spcAft>
                <a:spcPct val="0"/>
              </a:spcAft>
              <a:buClr>
                <a:srgbClr val="4F81BD">
                  <a:lumMod val="50000"/>
                </a:srgbClr>
              </a:buClr>
              <a:buSzPct val="100000"/>
              <a:buFont typeface="Wingdings" pitchFamily="2" charset="2"/>
              <a:buChar char="n"/>
              <a:tabLst/>
              <a:defRPr/>
            </a:pPr>
            <a:r>
              <a:rPr kumimoji="1" lang="ja-JP" altLang="en-US" sz="2400" b="0" i="0" u="none" strike="noStrike" kern="1200" cap="none" spc="0" normalizeH="0" baseline="0" noProof="0" dirty="0">
                <a:ln>
                  <a:noFill/>
                </a:ln>
                <a:solidFill>
                  <a:srgbClr val="4F81BD">
                    <a:lumMod val="50000"/>
                  </a:srgbClr>
                </a:solidFill>
                <a:effectLst/>
                <a:uLnTx/>
                <a:uFillTx/>
                <a:latin typeface="メイリオ" panose="020B0604030504040204" pitchFamily="50" charset="-128"/>
                <a:ea typeface="メイリオ" panose="020B0604030504040204" pitchFamily="50" charset="-128"/>
                <a:cs typeface="+mn-cs"/>
              </a:rPr>
              <a:t>適正使用のための資材の配布</a:t>
            </a:r>
            <a:endParaRPr kumimoji="1" lang="en-US" altLang="ja-JP" sz="2400" b="0" i="0" u="none" strike="noStrike" kern="1200" cap="none" spc="0" normalizeH="0" baseline="0" noProof="0" dirty="0">
              <a:ln>
                <a:noFill/>
              </a:ln>
              <a:solidFill>
                <a:srgbClr val="4F81BD">
                  <a:lumMod val="50000"/>
                </a:srgbClr>
              </a:solidFill>
              <a:effectLst/>
              <a:uLnTx/>
              <a:uFillTx/>
              <a:latin typeface="メイリオ" panose="020B0604030504040204" pitchFamily="50" charset="-128"/>
              <a:ea typeface="メイリオ" panose="020B0604030504040204" pitchFamily="50" charset="-128"/>
              <a:cs typeface="+mn-cs"/>
            </a:endParaRPr>
          </a:p>
          <a:p>
            <a:pPr marL="134541" marR="0" lvl="2" indent="0" algn="l" defTabSz="914400" rtl="0" eaLnBrk="1" fontAlgn="base" latinLnBrk="0" hangingPunct="1">
              <a:lnSpc>
                <a:spcPts val="2325"/>
              </a:lnSpc>
              <a:spcBef>
                <a:spcPct val="0"/>
              </a:spcBef>
              <a:spcAft>
                <a:spcPct val="0"/>
              </a:spcAft>
              <a:buClr>
                <a:srgbClr val="4F81BD">
                  <a:lumMod val="50000"/>
                </a:srgbClr>
              </a:buClr>
              <a:buSzPct val="100000"/>
              <a:buFont typeface="Wingdings" pitchFamily="2" charset="2"/>
              <a:buChar char="n"/>
              <a:tabLst/>
              <a:defRPr/>
            </a:pPr>
            <a:r>
              <a:rPr kumimoji="1" lang="ja-JP" altLang="en-US" sz="2400" b="0" i="0" u="none" strike="noStrike" kern="1200" cap="none" spc="0" normalizeH="0" baseline="0" noProof="0" dirty="0">
                <a:ln>
                  <a:noFill/>
                </a:ln>
                <a:solidFill>
                  <a:srgbClr val="4F81BD">
                    <a:lumMod val="50000"/>
                  </a:srgbClr>
                </a:solidFill>
                <a:effectLst/>
                <a:uLnTx/>
                <a:uFillTx/>
                <a:latin typeface="メイリオ" panose="020B0604030504040204" pitchFamily="50" charset="-128"/>
                <a:ea typeface="メイリオ" panose="020B0604030504040204" pitchFamily="50" charset="-128"/>
                <a:cs typeface="+mn-cs"/>
              </a:rPr>
              <a:t>使用条件の設定　</a:t>
            </a:r>
          </a:p>
          <a:p>
            <a:pPr marL="477441" marR="0" lvl="3" indent="0" algn="l" defTabSz="914400" rtl="0" eaLnBrk="1" fontAlgn="base" latinLnBrk="0" hangingPunct="1">
              <a:lnSpc>
                <a:spcPts val="1350"/>
              </a:lnSpc>
              <a:spcBef>
                <a:spcPts val="450"/>
              </a:spcBef>
              <a:spcAft>
                <a:spcPct val="0"/>
              </a:spcAft>
              <a:buClr>
                <a:srgbClr val="4F81BD">
                  <a:lumMod val="50000"/>
                </a:srgbClr>
              </a:buClr>
              <a:buSzPct val="100000"/>
              <a:buFont typeface="Wingdings" pitchFamily="2" charset="2"/>
              <a:buChar char="n"/>
              <a:tabLst/>
              <a:defRPr/>
            </a:pPr>
            <a:r>
              <a:rPr kumimoji="1" lang="ja-JP" altLang="en-US" sz="1800" b="0" i="0" u="none" strike="noStrike" kern="1200" cap="none" spc="0" normalizeH="0" baseline="0" noProof="0" dirty="0">
                <a:ln>
                  <a:noFill/>
                </a:ln>
                <a:solidFill>
                  <a:srgbClr val="4F81BD">
                    <a:lumMod val="50000"/>
                  </a:srgbClr>
                </a:solidFill>
                <a:effectLst/>
                <a:uLnTx/>
                <a:uFillTx/>
                <a:latin typeface="メイリオ" panose="020B0604030504040204" pitchFamily="50" charset="-128"/>
                <a:ea typeface="メイリオ" panose="020B0604030504040204" pitchFamily="50" charset="-128"/>
                <a:cs typeface="+mn-cs"/>
              </a:rPr>
              <a:t>流通管理　　■医師・施設要件の設定</a:t>
            </a:r>
          </a:p>
          <a:p>
            <a:pPr marL="477441" marR="0" lvl="3" indent="0" algn="l" defTabSz="914400" rtl="0" eaLnBrk="1" fontAlgn="base" latinLnBrk="0" hangingPunct="1">
              <a:lnSpc>
                <a:spcPts val="1350"/>
              </a:lnSpc>
              <a:spcBef>
                <a:spcPts val="450"/>
              </a:spcBef>
              <a:spcAft>
                <a:spcPct val="0"/>
              </a:spcAft>
              <a:buClr>
                <a:srgbClr val="4F81BD">
                  <a:lumMod val="50000"/>
                </a:srgbClr>
              </a:buClr>
              <a:buSzPct val="100000"/>
              <a:buFontTx/>
              <a:buNone/>
              <a:tabLst/>
              <a:defRPr/>
            </a:pPr>
            <a:r>
              <a:rPr kumimoji="1" lang="ja-JP" altLang="en-US" sz="1800" b="0" i="0" u="none" strike="noStrike" kern="1200" cap="none" spc="0" normalizeH="0" baseline="0" noProof="0" dirty="0">
                <a:ln>
                  <a:noFill/>
                </a:ln>
                <a:solidFill>
                  <a:srgbClr val="4F81BD">
                    <a:lumMod val="50000"/>
                  </a:srgbClr>
                </a:solidFill>
                <a:effectLst/>
                <a:uLnTx/>
                <a:uFillTx/>
                <a:latin typeface="メイリオ" panose="020B0604030504040204" pitchFamily="50" charset="-128"/>
                <a:ea typeface="メイリオ" panose="020B0604030504040204" pitchFamily="50" charset="-128"/>
                <a:cs typeface="+mn-cs"/>
              </a:rPr>
              <a:t>（研修プログラム、使用医師の登録）</a:t>
            </a:r>
          </a:p>
          <a:p>
            <a:pPr marL="477441" marR="0" lvl="3" indent="0" algn="l" defTabSz="914400" rtl="0" eaLnBrk="1" fontAlgn="base" latinLnBrk="0" hangingPunct="1">
              <a:lnSpc>
                <a:spcPts val="1350"/>
              </a:lnSpc>
              <a:spcBef>
                <a:spcPts val="450"/>
              </a:spcBef>
              <a:spcAft>
                <a:spcPct val="0"/>
              </a:spcAft>
              <a:buClr>
                <a:srgbClr val="4F81BD">
                  <a:lumMod val="50000"/>
                </a:srgbClr>
              </a:buClr>
              <a:buSzPct val="100000"/>
              <a:buFont typeface="Wingdings" pitchFamily="2" charset="2"/>
              <a:buChar char="n"/>
              <a:tabLst/>
              <a:defRPr/>
            </a:pPr>
            <a:r>
              <a:rPr kumimoji="1" lang="ja-JP" altLang="en-US" sz="1800" b="0" i="0" u="none" strike="noStrike" kern="1200" cap="none" spc="0" normalizeH="0" baseline="0" noProof="0" dirty="0">
                <a:ln>
                  <a:noFill/>
                </a:ln>
                <a:solidFill>
                  <a:srgbClr val="4F81BD">
                    <a:lumMod val="50000"/>
                  </a:srgbClr>
                </a:solidFill>
                <a:effectLst/>
                <a:uLnTx/>
                <a:uFillTx/>
                <a:latin typeface="メイリオ" panose="020B0604030504040204" pitchFamily="50" charset="-128"/>
                <a:ea typeface="メイリオ" panose="020B0604030504040204" pitchFamily="50" charset="-128"/>
                <a:cs typeface="+mn-cs"/>
              </a:rPr>
              <a:t>安全対策説明</a:t>
            </a:r>
            <a:endParaRPr kumimoji="1" lang="en-US" altLang="ja-JP" sz="1800" b="0" i="0" u="none" strike="noStrike" kern="1200" cap="none" spc="0" normalizeH="0" baseline="0" noProof="0" dirty="0">
              <a:ln>
                <a:noFill/>
              </a:ln>
              <a:solidFill>
                <a:srgbClr val="4F81BD">
                  <a:lumMod val="50000"/>
                </a:srgbClr>
              </a:solidFill>
              <a:effectLst/>
              <a:uLnTx/>
              <a:uFillTx/>
              <a:latin typeface="メイリオ" panose="020B0604030504040204" pitchFamily="50" charset="-128"/>
              <a:ea typeface="メイリオ" panose="020B0604030504040204" pitchFamily="50" charset="-128"/>
              <a:cs typeface="+mn-cs"/>
            </a:endParaRPr>
          </a:p>
          <a:p>
            <a:pPr marL="477441" marR="0" lvl="3" indent="0" algn="l" defTabSz="914400" rtl="0" eaLnBrk="1" fontAlgn="base" latinLnBrk="0" hangingPunct="1">
              <a:lnSpc>
                <a:spcPts val="1350"/>
              </a:lnSpc>
              <a:spcBef>
                <a:spcPts val="450"/>
              </a:spcBef>
              <a:spcAft>
                <a:spcPct val="0"/>
              </a:spcAft>
              <a:buClr>
                <a:srgbClr val="4F81BD">
                  <a:lumMod val="50000"/>
                </a:srgbClr>
              </a:buClr>
              <a:buSzPct val="100000"/>
              <a:buFont typeface="Wingdings" pitchFamily="2" charset="2"/>
              <a:buChar char="n"/>
              <a:tabLst/>
              <a:defRPr/>
            </a:pPr>
            <a:endParaRPr kumimoji="1" lang="en-US" altLang="ja-JP" sz="1800" b="0" i="0" u="none" strike="noStrike" kern="1200" cap="none" spc="0" normalizeH="0" baseline="0" noProof="0" dirty="0">
              <a:ln>
                <a:noFill/>
              </a:ln>
              <a:solidFill>
                <a:srgbClr val="4F81BD">
                  <a:lumMod val="50000"/>
                </a:srgbClr>
              </a:solidFill>
              <a:effectLst/>
              <a:uLnTx/>
              <a:uFillTx/>
              <a:latin typeface="メイリオ" panose="020B0604030504040204" pitchFamily="50" charset="-128"/>
              <a:ea typeface="メイリオ" panose="020B0604030504040204" pitchFamily="50" charset="-128"/>
              <a:cs typeface="+mn-cs"/>
            </a:endParaRPr>
          </a:p>
          <a:p>
            <a:pPr marL="477441" marR="0" lvl="3" indent="0" algn="l" defTabSz="914400" rtl="0" eaLnBrk="1" fontAlgn="base" latinLnBrk="0" hangingPunct="1">
              <a:lnSpc>
                <a:spcPts val="1350"/>
              </a:lnSpc>
              <a:spcBef>
                <a:spcPts val="450"/>
              </a:spcBef>
              <a:spcAft>
                <a:spcPct val="0"/>
              </a:spcAft>
              <a:buClr>
                <a:srgbClr val="4F81BD">
                  <a:lumMod val="50000"/>
                </a:srgbClr>
              </a:buClr>
              <a:buSzPct val="100000"/>
              <a:buFontTx/>
              <a:buNone/>
              <a:tabLst/>
              <a:defRPr/>
            </a:pPr>
            <a:endParaRPr kumimoji="1" lang="en-US" altLang="ja-JP" sz="3300" b="0" i="0" u="none" strike="noStrike" kern="1200" cap="none" spc="0" normalizeH="0" baseline="0" noProof="0" dirty="0">
              <a:ln>
                <a:noFill/>
              </a:ln>
              <a:solidFill>
                <a:srgbClr val="4F81BD">
                  <a:lumMod val="50000"/>
                </a:srgbClr>
              </a:solidFill>
              <a:effectLst/>
              <a:uLnTx/>
              <a:uFillTx/>
              <a:latin typeface="メイリオ" panose="020B0604030504040204" pitchFamily="50" charset="-128"/>
              <a:ea typeface="メイリオ" panose="020B0604030504040204" pitchFamily="50" charset="-128"/>
              <a:cs typeface="+mn-cs"/>
            </a:endParaRPr>
          </a:p>
        </p:txBody>
      </p:sp>
      <p:sp>
        <p:nvSpPr>
          <p:cNvPr id="9" name="テキスト ボックス 8"/>
          <p:cNvSpPr txBox="1"/>
          <p:nvPr/>
        </p:nvSpPr>
        <p:spPr>
          <a:xfrm>
            <a:off x="0" y="6442502"/>
            <a:ext cx="7128391"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平成</a:t>
            </a:r>
            <a:r>
              <a:rPr kumimoji="1" lang="en-US" altLang="zh-CN"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24</a:t>
            </a:r>
            <a:r>
              <a:rPr kumimoji="1" lang="zh-CN"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zh-CN"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a:t>
            </a:r>
            <a:r>
              <a:rPr kumimoji="1" lang="zh-CN"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zh-CN"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11</a:t>
            </a:r>
            <a:r>
              <a:rPr kumimoji="1" lang="zh-CN"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日</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付　</a:t>
            </a:r>
            <a:r>
              <a:rPr kumimoji="1" lang="zh-CN"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薬食安発</a:t>
            </a:r>
            <a:r>
              <a:rPr kumimoji="1" lang="en-US" altLang="zh-CN"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0411</a:t>
            </a:r>
            <a:r>
              <a:rPr kumimoji="1" lang="zh-CN"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第</a:t>
            </a:r>
            <a:r>
              <a:rPr kumimoji="1" lang="en-US" altLang="zh-CN"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zh-CN"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号</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zh-CN"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薬食審査発</a:t>
            </a:r>
            <a:r>
              <a:rPr kumimoji="1" lang="en-US" altLang="zh-CN"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0411</a:t>
            </a:r>
            <a:r>
              <a:rPr kumimoji="1" lang="zh-CN"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第</a:t>
            </a:r>
            <a:r>
              <a:rPr kumimoji="1" lang="en-US" altLang="zh-CN"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zh-CN"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号</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「医薬品リスク管理計画指針について」</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hlinkClick r:id="rId3"/>
              </a:rPr>
              <a:t>https://www.pmda.go.jp/files/000145482.pdf</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zh-TW"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タイトル 1">
            <a:extLst>
              <a:ext uri="{FF2B5EF4-FFF2-40B4-BE49-F238E27FC236}">
                <a16:creationId xmlns:a16="http://schemas.microsoft.com/office/drawing/2014/main" id="{7447575C-0CE6-4902-B986-B63C11C72A5B}"/>
              </a:ext>
            </a:extLst>
          </p:cNvPr>
          <p:cNvSpPr txBox="1">
            <a:spLocks/>
          </p:cNvSpPr>
          <p:nvPr/>
        </p:nvSpPr>
        <p:spPr bwMode="auto">
          <a:xfrm>
            <a:off x="380319" y="361391"/>
            <a:ext cx="8147050" cy="5826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kumimoji="1" sz="3200" kern="1200">
                <a:solidFill>
                  <a:schemeClr val="tx1"/>
                </a:solidFill>
                <a:latin typeface="メイリオ" pitchFamily="50" charset="-128"/>
                <a:ea typeface="メイリオ" pitchFamily="50" charset="-128"/>
                <a:cs typeface="+mj-cs"/>
              </a:defRPr>
            </a:lvl1pPr>
            <a:lvl2pPr algn="l" rtl="0" fontAlgn="base">
              <a:spcBef>
                <a:spcPct val="0"/>
              </a:spcBef>
              <a:spcAft>
                <a:spcPct val="0"/>
              </a:spcAft>
              <a:defRPr kumimoji="1" sz="3200">
                <a:solidFill>
                  <a:schemeClr val="tx1"/>
                </a:solidFill>
                <a:latin typeface="Calibri" pitchFamily="34" charset="0"/>
                <a:ea typeface="ＭＳ Ｐゴシック" charset="-128"/>
              </a:defRPr>
            </a:lvl2pPr>
            <a:lvl3pPr algn="l" rtl="0" fontAlgn="base">
              <a:spcBef>
                <a:spcPct val="0"/>
              </a:spcBef>
              <a:spcAft>
                <a:spcPct val="0"/>
              </a:spcAft>
              <a:defRPr kumimoji="1" sz="3200">
                <a:solidFill>
                  <a:schemeClr val="tx1"/>
                </a:solidFill>
                <a:latin typeface="Calibri" pitchFamily="34" charset="0"/>
                <a:ea typeface="ＭＳ Ｐゴシック" charset="-128"/>
              </a:defRPr>
            </a:lvl3pPr>
            <a:lvl4pPr algn="l" rtl="0" fontAlgn="base">
              <a:spcBef>
                <a:spcPct val="0"/>
              </a:spcBef>
              <a:spcAft>
                <a:spcPct val="0"/>
              </a:spcAft>
              <a:defRPr kumimoji="1" sz="3200">
                <a:solidFill>
                  <a:schemeClr val="tx1"/>
                </a:solidFill>
                <a:latin typeface="Calibri" pitchFamily="34" charset="0"/>
                <a:ea typeface="ＭＳ Ｐゴシック" charset="-128"/>
              </a:defRPr>
            </a:lvl4pPr>
            <a:lvl5pPr algn="l" rtl="0" fontAlgn="base">
              <a:spcBef>
                <a:spcPct val="0"/>
              </a:spcBef>
              <a:spcAft>
                <a:spcPct val="0"/>
              </a:spcAft>
              <a:defRPr kumimoji="1" sz="3200">
                <a:solidFill>
                  <a:schemeClr val="tx1"/>
                </a:solidFill>
                <a:latin typeface="Calibri" pitchFamily="34" charset="0"/>
                <a:ea typeface="ＭＳ Ｐゴシック" charset="-128"/>
              </a:defRPr>
            </a:lvl5pPr>
            <a:lvl6pPr marL="457200" algn="l" rtl="0" fontAlgn="base">
              <a:spcBef>
                <a:spcPct val="0"/>
              </a:spcBef>
              <a:spcAft>
                <a:spcPct val="0"/>
              </a:spcAft>
              <a:defRPr kumimoji="1" sz="3200">
                <a:solidFill>
                  <a:schemeClr val="tx1"/>
                </a:solidFill>
                <a:latin typeface="Calibri" pitchFamily="34" charset="0"/>
                <a:ea typeface="ＭＳ Ｐゴシック" charset="-128"/>
              </a:defRPr>
            </a:lvl6pPr>
            <a:lvl7pPr marL="914400" algn="l" rtl="0" fontAlgn="base">
              <a:spcBef>
                <a:spcPct val="0"/>
              </a:spcBef>
              <a:spcAft>
                <a:spcPct val="0"/>
              </a:spcAft>
              <a:defRPr kumimoji="1" sz="3200">
                <a:solidFill>
                  <a:schemeClr val="tx1"/>
                </a:solidFill>
                <a:latin typeface="Calibri" pitchFamily="34" charset="0"/>
                <a:ea typeface="ＭＳ Ｐゴシック" charset="-128"/>
              </a:defRPr>
            </a:lvl7pPr>
            <a:lvl8pPr marL="1371600" algn="l" rtl="0" fontAlgn="base">
              <a:spcBef>
                <a:spcPct val="0"/>
              </a:spcBef>
              <a:spcAft>
                <a:spcPct val="0"/>
              </a:spcAft>
              <a:defRPr kumimoji="1" sz="3200">
                <a:solidFill>
                  <a:schemeClr val="tx1"/>
                </a:solidFill>
                <a:latin typeface="Calibri" pitchFamily="34" charset="0"/>
                <a:ea typeface="ＭＳ Ｐゴシック" charset="-128"/>
              </a:defRPr>
            </a:lvl8pPr>
            <a:lvl9pPr marL="1828800" algn="l" rtl="0" fontAlgn="base">
              <a:spcBef>
                <a:spcPct val="0"/>
              </a:spcBef>
              <a:spcAft>
                <a:spcPct val="0"/>
              </a:spcAft>
              <a:defRPr kumimoji="1" sz="3200">
                <a:solidFill>
                  <a:schemeClr val="tx1"/>
                </a:solidFill>
                <a:latin typeface="Calibri" pitchFamily="34"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j-cs"/>
              </a:rPr>
              <a:t>リスク最小化計画</a:t>
            </a:r>
          </a:p>
        </p:txBody>
      </p:sp>
    </p:spTree>
    <p:extLst>
      <p:ext uri="{BB962C8B-B14F-4D97-AF65-F5344CB8AC3E}">
        <p14:creationId xmlns:p14="http://schemas.microsoft.com/office/powerpoint/2010/main" val="88959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角丸四角形 24"/>
          <p:cNvSpPr/>
          <p:nvPr/>
        </p:nvSpPr>
        <p:spPr>
          <a:xfrm>
            <a:off x="457200" y="1071160"/>
            <a:ext cx="7931224" cy="554432"/>
          </a:xfrm>
          <a:prstGeom prst="roundRect">
            <a:avLst/>
          </a:prstGeom>
        </p:spPr>
        <p:style>
          <a:lnRef idx="1">
            <a:schemeClr val="accent2"/>
          </a:lnRef>
          <a:fillRef idx="3">
            <a:schemeClr val="accent2"/>
          </a:fillRef>
          <a:effectRef idx="2">
            <a:schemeClr val="accent2"/>
          </a:effectRef>
          <a:fontRef idx="minor">
            <a:schemeClr val="lt1"/>
          </a:fontRef>
        </p:style>
        <p:txBody>
          <a:bodyPr lIns="27000" rIns="27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mn-cs"/>
              </a:rPr>
              <a:t>PMDA</a:t>
            </a:r>
            <a:r>
              <a:rPr kumimoji="1" lang="ja-JP" altLang="en-US" sz="24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mn-cs"/>
              </a:rPr>
              <a:t> </a:t>
            </a:r>
            <a:r>
              <a:rPr kumimoji="1" lang="en-US" altLang="ja-JP" sz="24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mn-cs"/>
              </a:rPr>
              <a:t>WEB</a:t>
            </a:r>
            <a:r>
              <a:rPr kumimoji="1" lang="ja-JP" altLang="en-US" sz="24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mn-cs"/>
              </a:rPr>
              <a:t>サイト</a:t>
            </a:r>
          </a:p>
        </p:txBody>
      </p:sp>
      <p:sp>
        <p:nvSpPr>
          <p:cNvPr id="22" name="テキスト ボックス 21"/>
          <p:cNvSpPr txBox="1"/>
          <p:nvPr/>
        </p:nvSpPr>
        <p:spPr>
          <a:xfrm>
            <a:off x="0" y="6442502"/>
            <a:ext cx="7474461" cy="415498"/>
          </a:xfrm>
          <a:prstGeom prst="rect">
            <a:avLst/>
          </a:prstGeom>
          <a:noFill/>
        </p:spPr>
        <p:txBody>
          <a:bodyPr wrap="square" rtlCol="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PMDA</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WEB</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サイト　</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RMP</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提出品目一覧</a:t>
            </a:r>
            <a:b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hlinkClick r:id="rId3"/>
              </a:rPr>
              <a:t>https://www.pmda.go.jp/safety/info-services/drugs/items-information/rmp/0001.html</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p:cNvPicPr>
            <a:picLocks noChangeAspect="1"/>
          </p:cNvPicPr>
          <p:nvPr/>
        </p:nvPicPr>
        <p:blipFill>
          <a:blip r:embed="rId4"/>
          <a:stretch>
            <a:fillRect/>
          </a:stretch>
        </p:blipFill>
        <p:spPr>
          <a:xfrm>
            <a:off x="2368333" y="2456174"/>
            <a:ext cx="3916648" cy="2601872"/>
          </a:xfrm>
          <a:prstGeom prst="rect">
            <a:avLst/>
          </a:prstGeom>
          <a:ln>
            <a:noFill/>
          </a:ln>
          <a:effectLst>
            <a:outerShdw blurRad="292100" dist="139700" dir="2700000" algn="tl" rotWithShape="0">
              <a:srgbClr val="333333">
                <a:alpha val="65000"/>
              </a:srgbClr>
            </a:outerShdw>
          </a:effectLst>
        </p:spPr>
      </p:pic>
      <p:sp>
        <p:nvSpPr>
          <p:cNvPr id="35" name="正方形/長方形 34"/>
          <p:cNvSpPr/>
          <p:nvPr/>
        </p:nvSpPr>
        <p:spPr>
          <a:xfrm>
            <a:off x="567298" y="1980252"/>
            <a:ext cx="1865186" cy="452835"/>
          </a:xfrm>
          <a:prstGeom prst="rect">
            <a:avLst/>
          </a:prstGeom>
        </p:spPr>
        <p:style>
          <a:lnRef idx="2">
            <a:schemeClr val="accent1"/>
          </a:lnRef>
          <a:fillRef idx="1">
            <a:schemeClr val="lt1"/>
          </a:fillRef>
          <a:effectRef idx="0">
            <a:schemeClr val="accent1"/>
          </a:effectRef>
          <a:fontRef idx="minor">
            <a:schemeClr val="dk1"/>
          </a:fontRef>
        </p:style>
        <p:txBody>
          <a:bodyPr t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RMP</a:t>
            </a:r>
            <a:endPar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36" name="図 35"/>
          <p:cNvPicPr>
            <a:picLocks noChangeAspect="1"/>
          </p:cNvPicPr>
          <p:nvPr/>
        </p:nvPicPr>
        <p:blipFill rotWithShape="1">
          <a:blip r:embed="rId5"/>
          <a:srcRect l="72573" t="-13188" b="-1"/>
          <a:stretch/>
        </p:blipFill>
        <p:spPr>
          <a:xfrm>
            <a:off x="501588" y="2414847"/>
            <a:ext cx="2133600" cy="675900"/>
          </a:xfrm>
          <a:prstGeom prst="rect">
            <a:avLst/>
          </a:prstGeom>
        </p:spPr>
      </p:pic>
      <p:pic>
        <p:nvPicPr>
          <p:cNvPr id="40" name="Picture 10" descr="MCj0343747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6025673" flipV="1">
            <a:off x="2128220" y="2154264"/>
            <a:ext cx="596677" cy="715637"/>
          </a:xfrm>
          <a:prstGeom prst="rect">
            <a:avLst/>
          </a:prstGeom>
          <a:noFill/>
          <a:extLst>
            <a:ext uri="{909E8E84-426E-40DD-AFC4-6F175D3DCCD1}">
              <a14:hiddenFill xmlns:a14="http://schemas.microsoft.com/office/drawing/2010/main">
                <a:solidFill>
                  <a:srgbClr val="FFFFFF"/>
                </a:solidFill>
              </a14:hiddenFill>
            </a:ext>
          </a:extLst>
        </p:spPr>
      </p:pic>
      <p:sp>
        <p:nvSpPr>
          <p:cNvPr id="41" name="フローチャート: 代替処理 40"/>
          <p:cNvSpPr/>
          <p:nvPr/>
        </p:nvSpPr>
        <p:spPr>
          <a:xfrm>
            <a:off x="457200" y="1815957"/>
            <a:ext cx="2251427" cy="1378862"/>
          </a:xfrm>
          <a:prstGeom prst="flowChartAlternateProcess">
            <a:avLst/>
          </a:prstGeom>
          <a:noFill/>
          <a:ln w="57150">
            <a:solidFill>
              <a:schemeClr val="tx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4" name="図 3"/>
          <p:cNvPicPr>
            <a:picLocks noChangeAspect="1"/>
          </p:cNvPicPr>
          <p:nvPr/>
        </p:nvPicPr>
        <p:blipFill rotWithShape="1">
          <a:blip r:embed="rId7"/>
          <a:srcRect r="64273"/>
          <a:stretch/>
        </p:blipFill>
        <p:spPr>
          <a:xfrm>
            <a:off x="385914" y="4211302"/>
            <a:ext cx="1793358" cy="857250"/>
          </a:xfrm>
          <a:prstGeom prst="rect">
            <a:avLst/>
          </a:prstGeom>
        </p:spPr>
      </p:pic>
      <p:sp>
        <p:nvSpPr>
          <p:cNvPr id="31" name="タイトル 1"/>
          <p:cNvSpPr txBox="1">
            <a:spLocks/>
          </p:cNvSpPr>
          <p:nvPr/>
        </p:nvSpPr>
        <p:spPr>
          <a:xfrm>
            <a:off x="411851" y="5647943"/>
            <a:ext cx="8338012" cy="733626"/>
          </a:xfrm>
          <a:prstGeom prst="rect">
            <a:avLst/>
          </a:prstGeom>
          <a:ln>
            <a:solidFill>
              <a:srgbClr val="FF0000"/>
            </a:solidFill>
          </a:ln>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r>
              <a:rPr kumimoji="1" lang="ja-JP" altLang="en-US" sz="18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j-cs"/>
              </a:rPr>
              <a:t>各企業の</a:t>
            </a:r>
            <a:r>
              <a:rPr kumimoji="1" lang="en-US" altLang="ja-JP" sz="18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j-cs"/>
              </a:rPr>
              <a:t>RMP</a:t>
            </a:r>
            <a:r>
              <a:rPr kumimoji="1" lang="ja-JP" altLang="en-US" sz="18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j-cs"/>
              </a:rPr>
              <a:t>が公開</a:t>
            </a:r>
            <a:r>
              <a:rPr kumimoji="1" lang="en-US" altLang="ja-JP" sz="1800" b="1" i="0" u="none" strike="noStrike" kern="1200" cap="none" spc="0" normalizeH="0" baseline="30000" noProof="0" dirty="0">
                <a:ln>
                  <a:noFill/>
                </a:ln>
                <a:solidFill>
                  <a:srgbClr val="FF0000"/>
                </a:solidFill>
                <a:effectLst/>
                <a:uLnTx/>
                <a:uFillTx/>
                <a:latin typeface="メイリオ" panose="020B0604030504040204" pitchFamily="50" charset="-128"/>
                <a:ea typeface="メイリオ" panose="020B0604030504040204" pitchFamily="50" charset="-128"/>
                <a:cs typeface="+mj-cs"/>
              </a:rPr>
              <a:t>1)</a:t>
            </a:r>
            <a:r>
              <a:rPr kumimoji="1" lang="ja-JP" altLang="en-US" sz="1800" b="1"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j-cs"/>
              </a:rPr>
              <a:t> →</a:t>
            </a:r>
            <a:r>
              <a:rPr kumimoji="1" lang="en-US" altLang="ja-JP" sz="18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j-cs"/>
              </a:rPr>
              <a:t>PMDA</a:t>
            </a:r>
            <a:r>
              <a:rPr kumimoji="1" lang="ja-JP" altLang="en-US" sz="18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j-cs"/>
              </a:rPr>
              <a:t>メディナビで案内</a:t>
            </a:r>
          </a:p>
        </p:txBody>
      </p:sp>
      <p:pic>
        <p:nvPicPr>
          <p:cNvPr id="14" name="図 13"/>
          <p:cNvPicPr/>
          <p:nvPr/>
        </p:nvPicPr>
        <p:blipFill rotWithShape="1">
          <a:blip r:embed="rId8"/>
          <a:srcRect l="1" t="18158" r="70743" b="63697"/>
          <a:stretch/>
        </p:blipFill>
        <p:spPr bwMode="auto">
          <a:xfrm>
            <a:off x="5866008" y="1788539"/>
            <a:ext cx="3200059" cy="1120764"/>
          </a:xfrm>
          <a:prstGeom prst="rect">
            <a:avLst/>
          </a:prstGeom>
          <a:ln>
            <a:solidFill>
              <a:schemeClr val="accent1"/>
            </a:solidFill>
          </a:ln>
          <a:extLst>
            <a:ext uri="{53640926-AAD7-44D8-BBD7-CCE9431645EC}">
              <a14:shadowObscured xmlns:a14="http://schemas.microsoft.com/office/drawing/2010/main"/>
            </a:ext>
          </a:extLst>
        </p:spPr>
      </p:pic>
      <p:sp>
        <p:nvSpPr>
          <p:cNvPr id="6" name="屈折矢印 5"/>
          <p:cNvSpPr/>
          <p:nvPr/>
        </p:nvSpPr>
        <p:spPr>
          <a:xfrm rot="5400000">
            <a:off x="1267668" y="3308436"/>
            <a:ext cx="850698" cy="936104"/>
          </a:xfrm>
          <a:prstGeom prst="bentUpArrow">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7" name="屈折矢印 16"/>
          <p:cNvSpPr/>
          <p:nvPr/>
        </p:nvSpPr>
        <p:spPr>
          <a:xfrm rot="16200000" flipH="1">
            <a:off x="6611237" y="2930055"/>
            <a:ext cx="850698" cy="936104"/>
          </a:xfrm>
          <a:prstGeom prst="bentUpArrow">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6" name="タイトル 1">
            <a:extLst>
              <a:ext uri="{FF2B5EF4-FFF2-40B4-BE49-F238E27FC236}">
                <a16:creationId xmlns:a16="http://schemas.microsoft.com/office/drawing/2014/main" id="{7BAD1F5D-1546-45B6-AAAF-DE7033152518}"/>
              </a:ext>
            </a:extLst>
          </p:cNvPr>
          <p:cNvSpPr txBox="1">
            <a:spLocks/>
          </p:cNvSpPr>
          <p:nvPr/>
        </p:nvSpPr>
        <p:spPr bwMode="auto">
          <a:xfrm>
            <a:off x="380319" y="361391"/>
            <a:ext cx="8147050" cy="5826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kumimoji="1" sz="3200" kern="1200">
                <a:solidFill>
                  <a:schemeClr val="tx1"/>
                </a:solidFill>
                <a:latin typeface="メイリオ" pitchFamily="50" charset="-128"/>
                <a:ea typeface="メイリオ" pitchFamily="50" charset="-128"/>
                <a:cs typeface="+mj-cs"/>
              </a:defRPr>
            </a:lvl1pPr>
            <a:lvl2pPr algn="l" rtl="0" fontAlgn="base">
              <a:spcBef>
                <a:spcPct val="0"/>
              </a:spcBef>
              <a:spcAft>
                <a:spcPct val="0"/>
              </a:spcAft>
              <a:defRPr kumimoji="1" sz="3200">
                <a:solidFill>
                  <a:schemeClr val="tx1"/>
                </a:solidFill>
                <a:latin typeface="Calibri" pitchFamily="34" charset="0"/>
                <a:ea typeface="ＭＳ Ｐゴシック" charset="-128"/>
              </a:defRPr>
            </a:lvl2pPr>
            <a:lvl3pPr algn="l" rtl="0" fontAlgn="base">
              <a:spcBef>
                <a:spcPct val="0"/>
              </a:spcBef>
              <a:spcAft>
                <a:spcPct val="0"/>
              </a:spcAft>
              <a:defRPr kumimoji="1" sz="3200">
                <a:solidFill>
                  <a:schemeClr val="tx1"/>
                </a:solidFill>
                <a:latin typeface="Calibri" pitchFamily="34" charset="0"/>
                <a:ea typeface="ＭＳ Ｐゴシック" charset="-128"/>
              </a:defRPr>
            </a:lvl3pPr>
            <a:lvl4pPr algn="l" rtl="0" fontAlgn="base">
              <a:spcBef>
                <a:spcPct val="0"/>
              </a:spcBef>
              <a:spcAft>
                <a:spcPct val="0"/>
              </a:spcAft>
              <a:defRPr kumimoji="1" sz="3200">
                <a:solidFill>
                  <a:schemeClr val="tx1"/>
                </a:solidFill>
                <a:latin typeface="Calibri" pitchFamily="34" charset="0"/>
                <a:ea typeface="ＭＳ Ｐゴシック" charset="-128"/>
              </a:defRPr>
            </a:lvl4pPr>
            <a:lvl5pPr algn="l" rtl="0" fontAlgn="base">
              <a:spcBef>
                <a:spcPct val="0"/>
              </a:spcBef>
              <a:spcAft>
                <a:spcPct val="0"/>
              </a:spcAft>
              <a:defRPr kumimoji="1" sz="3200">
                <a:solidFill>
                  <a:schemeClr val="tx1"/>
                </a:solidFill>
                <a:latin typeface="Calibri" pitchFamily="34" charset="0"/>
                <a:ea typeface="ＭＳ Ｐゴシック" charset="-128"/>
              </a:defRPr>
            </a:lvl5pPr>
            <a:lvl6pPr marL="457200" algn="l" rtl="0" fontAlgn="base">
              <a:spcBef>
                <a:spcPct val="0"/>
              </a:spcBef>
              <a:spcAft>
                <a:spcPct val="0"/>
              </a:spcAft>
              <a:defRPr kumimoji="1" sz="3200">
                <a:solidFill>
                  <a:schemeClr val="tx1"/>
                </a:solidFill>
                <a:latin typeface="Calibri" pitchFamily="34" charset="0"/>
                <a:ea typeface="ＭＳ Ｐゴシック" charset="-128"/>
              </a:defRPr>
            </a:lvl6pPr>
            <a:lvl7pPr marL="914400" algn="l" rtl="0" fontAlgn="base">
              <a:spcBef>
                <a:spcPct val="0"/>
              </a:spcBef>
              <a:spcAft>
                <a:spcPct val="0"/>
              </a:spcAft>
              <a:defRPr kumimoji="1" sz="3200">
                <a:solidFill>
                  <a:schemeClr val="tx1"/>
                </a:solidFill>
                <a:latin typeface="Calibri" pitchFamily="34" charset="0"/>
                <a:ea typeface="ＭＳ Ｐゴシック" charset="-128"/>
              </a:defRPr>
            </a:lvl7pPr>
            <a:lvl8pPr marL="1371600" algn="l" rtl="0" fontAlgn="base">
              <a:spcBef>
                <a:spcPct val="0"/>
              </a:spcBef>
              <a:spcAft>
                <a:spcPct val="0"/>
              </a:spcAft>
              <a:defRPr kumimoji="1" sz="3200">
                <a:solidFill>
                  <a:schemeClr val="tx1"/>
                </a:solidFill>
                <a:latin typeface="Calibri" pitchFamily="34" charset="0"/>
                <a:ea typeface="ＭＳ Ｐゴシック" charset="-128"/>
              </a:defRPr>
            </a:lvl8pPr>
            <a:lvl9pPr marL="1828800" algn="l" rtl="0" fontAlgn="base">
              <a:spcBef>
                <a:spcPct val="0"/>
              </a:spcBef>
              <a:spcAft>
                <a:spcPct val="0"/>
              </a:spcAft>
              <a:defRPr kumimoji="1" sz="3200">
                <a:solidFill>
                  <a:schemeClr val="tx1"/>
                </a:solidFill>
                <a:latin typeface="Calibri" pitchFamily="34"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32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j-cs"/>
              </a:rPr>
              <a:t>RMP</a:t>
            </a:r>
            <a:r>
              <a:rPr kumimoji="1" lang="ja-JP" altLang="en-US" sz="32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j-cs"/>
              </a:rPr>
              <a:t>の公表と入手方法</a:t>
            </a:r>
          </a:p>
        </p:txBody>
      </p:sp>
      <p:sp>
        <p:nvSpPr>
          <p:cNvPr id="18" name="四角形吹き出し 19">
            <a:extLst>
              <a:ext uri="{FF2B5EF4-FFF2-40B4-BE49-F238E27FC236}">
                <a16:creationId xmlns:a16="http://schemas.microsoft.com/office/drawing/2014/main" id="{CB6204BE-1245-4883-B9CE-1457EB68DEFF}"/>
              </a:ext>
            </a:extLst>
          </p:cNvPr>
          <p:cNvSpPr/>
          <p:nvPr/>
        </p:nvSpPr>
        <p:spPr>
          <a:xfrm>
            <a:off x="6623573" y="3885608"/>
            <a:ext cx="2393422" cy="1677196"/>
          </a:xfrm>
          <a:prstGeom prst="wedgeRectCallout">
            <a:avLst>
              <a:gd name="adj1" fmla="val -69052"/>
              <a:gd name="adj2" fmla="val 555"/>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RMP</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に記載した全ての追加の活動が終了し、承認条件は満たされたと規制当局が判断した場合、公表版</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RMP</a:t>
            </a:r>
            <a:r>
              <a:rPr kumimoji="1" lang="ja-JP" altLang="en-US" sz="18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は削</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除されます。</a:t>
            </a:r>
            <a:endParaRPr kumimoji="1" lang="en-US" altLang="ja-JP" sz="1800"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69889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3"/>
          <a:srcRect t="12000"/>
          <a:stretch/>
        </p:blipFill>
        <p:spPr>
          <a:xfrm>
            <a:off x="443345" y="1753225"/>
            <a:ext cx="5872757" cy="1839470"/>
          </a:xfrm>
          <a:prstGeom prst="rect">
            <a:avLst/>
          </a:prstGeom>
        </p:spPr>
      </p:pic>
      <p:sp>
        <p:nvSpPr>
          <p:cNvPr id="6" name="テキスト ボックス 5"/>
          <p:cNvSpPr txBox="1"/>
          <p:nvPr/>
        </p:nvSpPr>
        <p:spPr>
          <a:xfrm>
            <a:off x="323530" y="1250960"/>
            <a:ext cx="7719397" cy="424968"/>
          </a:xfrm>
          <a:prstGeom prst="rect">
            <a:avLst/>
          </a:prstGeom>
          <a:noFill/>
          <a:ln>
            <a:noFill/>
          </a:ln>
        </p:spPr>
        <p:txBody>
          <a:bodyPr wrap="square" lIns="27549" tIns="27549" rIns="0" bIns="27549" rtlCol="0">
            <a:spAutoFit/>
          </a:bodyPr>
          <a:lstStyle/>
          <a:p>
            <a:pPr marL="0" marR="0" lvl="0" indent="0" algn="l" defTabSz="8441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医療従事者向け資材</a:t>
            </a:r>
            <a:r>
              <a:rPr kumimoji="1" lang="ja-JP" altLang="en-US" sz="2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（一例）</a:t>
            </a:r>
            <a:endParaRPr kumimoji="1" lang="ja-JP" altLang="en-US" sz="2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9" name="テキスト ボックス 8"/>
          <p:cNvSpPr txBox="1"/>
          <p:nvPr/>
        </p:nvSpPr>
        <p:spPr>
          <a:xfrm>
            <a:off x="323530" y="3279418"/>
            <a:ext cx="7719397" cy="424968"/>
          </a:xfrm>
          <a:prstGeom prst="rect">
            <a:avLst/>
          </a:prstGeom>
          <a:noFill/>
          <a:ln>
            <a:noFill/>
          </a:ln>
        </p:spPr>
        <p:txBody>
          <a:bodyPr wrap="square" lIns="27549" tIns="27549" rIns="0" bIns="27549" rtlCol="0">
            <a:spAutoFit/>
          </a:bodyPr>
          <a:lstStyle/>
          <a:p>
            <a:pPr marL="0" marR="0" lvl="0" indent="0" algn="l" defTabSz="8441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患者さん向け資材</a:t>
            </a:r>
            <a:r>
              <a:rPr kumimoji="1" lang="ja-JP" altLang="en-US" sz="2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（一例）</a:t>
            </a:r>
            <a:endParaRPr kumimoji="1" lang="ja-JP" altLang="en-US" sz="2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pic>
        <p:nvPicPr>
          <p:cNvPr id="10" name="図 9"/>
          <p:cNvPicPr>
            <a:picLocks noChangeAspect="1"/>
          </p:cNvPicPr>
          <p:nvPr/>
        </p:nvPicPr>
        <p:blipFill>
          <a:blip r:embed="rId4"/>
          <a:stretch>
            <a:fillRect/>
          </a:stretch>
        </p:blipFill>
        <p:spPr>
          <a:xfrm>
            <a:off x="755576" y="3628765"/>
            <a:ext cx="4680520" cy="1950720"/>
          </a:xfrm>
          <a:prstGeom prst="rect">
            <a:avLst/>
          </a:prstGeom>
        </p:spPr>
      </p:pic>
      <p:pic>
        <p:nvPicPr>
          <p:cNvPr id="12" name="Picture 10" descr="MCj03437470000[1]"/>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5574327" flipH="1" flipV="1">
            <a:off x="4122489" y="4467839"/>
            <a:ext cx="596677" cy="715637"/>
          </a:xfrm>
          <a:prstGeom prst="rect">
            <a:avLst/>
          </a:prstGeom>
          <a:noFill/>
          <a:extLst>
            <a:ext uri="{909E8E84-426E-40DD-AFC4-6F175D3DCCD1}">
              <a14:hiddenFill xmlns:a14="http://schemas.microsoft.com/office/drawing/2010/main">
                <a:solidFill>
                  <a:srgbClr val="FFFFFF"/>
                </a:solidFill>
              </a14:hiddenFill>
            </a:ext>
          </a:extLst>
        </p:spPr>
      </p:pic>
      <p:sp>
        <p:nvSpPr>
          <p:cNvPr id="13" name="正方形/長方形 12"/>
          <p:cNvSpPr/>
          <p:nvPr/>
        </p:nvSpPr>
        <p:spPr>
          <a:xfrm>
            <a:off x="6422949" y="1819943"/>
            <a:ext cx="2625476"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日薬連発第</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367 </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号　平成</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29 </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 </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 </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　</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「医薬品リスク管理計画</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(RMP)</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における追加のリスク最小化活動のために作成・配布する資材への表示の自主申し合せ」について</a:t>
            </a:r>
          </a:p>
        </p:txBody>
      </p:sp>
      <p:sp>
        <p:nvSpPr>
          <p:cNvPr id="14" name="タイトル 1"/>
          <p:cNvSpPr txBox="1">
            <a:spLocks/>
          </p:cNvSpPr>
          <p:nvPr/>
        </p:nvSpPr>
        <p:spPr>
          <a:xfrm>
            <a:off x="260466" y="5715850"/>
            <a:ext cx="8680111" cy="754284"/>
          </a:xfrm>
          <a:prstGeom prst="rect">
            <a:avLst/>
          </a:prstGeom>
          <a:solidFill>
            <a:schemeClr val="bg1"/>
          </a:solid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マークの対象：</a:t>
            </a:r>
            <a:r>
              <a:rPr kumimoji="1" lang="en-US" altLang="ja-JP" sz="20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j-cs"/>
              </a:rPr>
              <a:t>RMP </a:t>
            </a:r>
            <a:r>
              <a:rPr kumimoji="1" lang="ja-JP" altLang="en-US" sz="20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j-cs"/>
              </a:rPr>
              <a:t>の追加のリスク最小化活動の項</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にて規定された資材</a:t>
            </a:r>
            <a:endParaRPr kumimoji="1" lang="en-US" altLang="ja-JP"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ctr" defTabSz="914400" rtl="0" eaLnBrk="1" fontAlgn="auto" latinLnBrk="0" hangingPunct="1">
              <a:lnSpc>
                <a:spcPct val="120000"/>
              </a:lnSpc>
              <a:spcBef>
                <a:spcPct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（製薬企業が作成する医療従事者向け資材・患者さん向け資材）</a:t>
            </a:r>
          </a:p>
        </p:txBody>
      </p:sp>
      <p:sp>
        <p:nvSpPr>
          <p:cNvPr id="15" name="正方形/長方形 14"/>
          <p:cNvSpPr/>
          <p:nvPr/>
        </p:nvSpPr>
        <p:spPr>
          <a:xfrm>
            <a:off x="5652122" y="4006460"/>
            <a:ext cx="3396305" cy="1323439"/>
          </a:xfrm>
          <a:prstGeom prst="rect">
            <a:avLst/>
          </a:prstGeom>
          <a:ln>
            <a:solidFill>
              <a:schemeClr val="bg1">
                <a:lumMod val="50000"/>
              </a:schemeClr>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その他、下記のような文章記載も可</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・本資材は</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RMP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の一環として位置付けられた資材です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・本資材は医薬品リスク管理計画に基づき作成された資材です。</a:t>
            </a:r>
          </a:p>
        </p:txBody>
      </p:sp>
      <p:pic>
        <p:nvPicPr>
          <p:cNvPr id="16" name="Picture 10" descr="MCj03437470000[1]"/>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5574327" flipH="1" flipV="1">
            <a:off x="395476" y="1800331"/>
            <a:ext cx="596677" cy="715637"/>
          </a:xfrm>
          <a:prstGeom prst="rect">
            <a:avLst/>
          </a:prstGeom>
          <a:noFill/>
          <a:extLst>
            <a:ext uri="{909E8E84-426E-40DD-AFC4-6F175D3DCCD1}">
              <a14:hiddenFill xmlns:a14="http://schemas.microsoft.com/office/drawing/2010/main">
                <a:solidFill>
                  <a:srgbClr val="FFFFFF"/>
                </a:solidFill>
              </a14:hiddenFill>
            </a:ext>
          </a:extLst>
        </p:spPr>
      </p:pic>
      <p:sp>
        <p:nvSpPr>
          <p:cNvPr id="17" name="タイトル 1">
            <a:extLst>
              <a:ext uri="{FF2B5EF4-FFF2-40B4-BE49-F238E27FC236}">
                <a16:creationId xmlns:a16="http://schemas.microsoft.com/office/drawing/2014/main" id="{A4A4F401-37FE-4E5D-BD12-622F32FD656A}"/>
              </a:ext>
            </a:extLst>
          </p:cNvPr>
          <p:cNvSpPr txBox="1">
            <a:spLocks/>
          </p:cNvSpPr>
          <p:nvPr/>
        </p:nvSpPr>
        <p:spPr bwMode="auto">
          <a:xfrm>
            <a:off x="380319" y="361391"/>
            <a:ext cx="8147050" cy="5826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kumimoji="1" sz="3200" kern="1200">
                <a:solidFill>
                  <a:schemeClr val="tx1"/>
                </a:solidFill>
                <a:latin typeface="メイリオ" pitchFamily="50" charset="-128"/>
                <a:ea typeface="メイリオ" pitchFamily="50" charset="-128"/>
                <a:cs typeface="+mj-cs"/>
              </a:defRPr>
            </a:lvl1pPr>
            <a:lvl2pPr algn="l" rtl="0" fontAlgn="base">
              <a:spcBef>
                <a:spcPct val="0"/>
              </a:spcBef>
              <a:spcAft>
                <a:spcPct val="0"/>
              </a:spcAft>
              <a:defRPr kumimoji="1" sz="3200">
                <a:solidFill>
                  <a:schemeClr val="tx1"/>
                </a:solidFill>
                <a:latin typeface="Calibri" pitchFamily="34" charset="0"/>
                <a:ea typeface="ＭＳ Ｐゴシック" charset="-128"/>
              </a:defRPr>
            </a:lvl2pPr>
            <a:lvl3pPr algn="l" rtl="0" fontAlgn="base">
              <a:spcBef>
                <a:spcPct val="0"/>
              </a:spcBef>
              <a:spcAft>
                <a:spcPct val="0"/>
              </a:spcAft>
              <a:defRPr kumimoji="1" sz="3200">
                <a:solidFill>
                  <a:schemeClr val="tx1"/>
                </a:solidFill>
                <a:latin typeface="Calibri" pitchFamily="34" charset="0"/>
                <a:ea typeface="ＭＳ Ｐゴシック" charset="-128"/>
              </a:defRPr>
            </a:lvl3pPr>
            <a:lvl4pPr algn="l" rtl="0" fontAlgn="base">
              <a:spcBef>
                <a:spcPct val="0"/>
              </a:spcBef>
              <a:spcAft>
                <a:spcPct val="0"/>
              </a:spcAft>
              <a:defRPr kumimoji="1" sz="3200">
                <a:solidFill>
                  <a:schemeClr val="tx1"/>
                </a:solidFill>
                <a:latin typeface="Calibri" pitchFamily="34" charset="0"/>
                <a:ea typeface="ＭＳ Ｐゴシック" charset="-128"/>
              </a:defRPr>
            </a:lvl4pPr>
            <a:lvl5pPr algn="l" rtl="0" fontAlgn="base">
              <a:spcBef>
                <a:spcPct val="0"/>
              </a:spcBef>
              <a:spcAft>
                <a:spcPct val="0"/>
              </a:spcAft>
              <a:defRPr kumimoji="1" sz="3200">
                <a:solidFill>
                  <a:schemeClr val="tx1"/>
                </a:solidFill>
                <a:latin typeface="Calibri" pitchFamily="34" charset="0"/>
                <a:ea typeface="ＭＳ Ｐゴシック" charset="-128"/>
              </a:defRPr>
            </a:lvl5pPr>
            <a:lvl6pPr marL="457200" algn="l" rtl="0" fontAlgn="base">
              <a:spcBef>
                <a:spcPct val="0"/>
              </a:spcBef>
              <a:spcAft>
                <a:spcPct val="0"/>
              </a:spcAft>
              <a:defRPr kumimoji="1" sz="3200">
                <a:solidFill>
                  <a:schemeClr val="tx1"/>
                </a:solidFill>
                <a:latin typeface="Calibri" pitchFamily="34" charset="0"/>
                <a:ea typeface="ＭＳ Ｐゴシック" charset="-128"/>
              </a:defRPr>
            </a:lvl6pPr>
            <a:lvl7pPr marL="914400" algn="l" rtl="0" fontAlgn="base">
              <a:spcBef>
                <a:spcPct val="0"/>
              </a:spcBef>
              <a:spcAft>
                <a:spcPct val="0"/>
              </a:spcAft>
              <a:defRPr kumimoji="1" sz="3200">
                <a:solidFill>
                  <a:schemeClr val="tx1"/>
                </a:solidFill>
                <a:latin typeface="Calibri" pitchFamily="34" charset="0"/>
                <a:ea typeface="ＭＳ Ｐゴシック" charset="-128"/>
              </a:defRPr>
            </a:lvl7pPr>
            <a:lvl8pPr marL="1371600" algn="l" rtl="0" fontAlgn="base">
              <a:spcBef>
                <a:spcPct val="0"/>
              </a:spcBef>
              <a:spcAft>
                <a:spcPct val="0"/>
              </a:spcAft>
              <a:defRPr kumimoji="1" sz="3200">
                <a:solidFill>
                  <a:schemeClr val="tx1"/>
                </a:solidFill>
                <a:latin typeface="Calibri" pitchFamily="34" charset="0"/>
                <a:ea typeface="ＭＳ Ｐゴシック" charset="-128"/>
              </a:defRPr>
            </a:lvl8pPr>
            <a:lvl9pPr marL="1828800" algn="l" rtl="0" fontAlgn="base">
              <a:spcBef>
                <a:spcPct val="0"/>
              </a:spcBef>
              <a:spcAft>
                <a:spcPct val="0"/>
              </a:spcAft>
              <a:defRPr kumimoji="1" sz="3200">
                <a:solidFill>
                  <a:schemeClr val="tx1"/>
                </a:solidFill>
                <a:latin typeface="Calibri" pitchFamily="34"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32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j-cs"/>
              </a:rPr>
              <a:t>RMP</a:t>
            </a:r>
            <a:r>
              <a:rPr kumimoji="1" lang="ja-JP" altLang="en-US" sz="32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j-cs"/>
              </a:rPr>
              <a:t>マーク</a:t>
            </a:r>
          </a:p>
        </p:txBody>
      </p:sp>
    </p:spTree>
    <p:extLst>
      <p:ext uri="{BB962C8B-B14F-4D97-AF65-F5344CB8AC3E}">
        <p14:creationId xmlns:p14="http://schemas.microsoft.com/office/powerpoint/2010/main" val="32462179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3"/>
          <a:stretch>
            <a:fillRect/>
          </a:stretch>
        </p:blipFill>
        <p:spPr>
          <a:xfrm>
            <a:off x="5696348" y="3890450"/>
            <a:ext cx="3307293" cy="2340205"/>
          </a:xfrm>
          <a:prstGeom prst="rect">
            <a:avLst/>
          </a:prstGeom>
          <a:ln>
            <a:solidFill>
              <a:schemeClr val="bg1">
                <a:lumMod val="50000"/>
              </a:schemeClr>
            </a:solidFill>
          </a:ln>
          <a:effectLst>
            <a:outerShdw blurRad="292100" dist="139700" dir="2700000" algn="tl" rotWithShape="0">
              <a:srgbClr val="333333">
                <a:alpha val="65000"/>
              </a:srgbClr>
            </a:outerShdw>
          </a:effectLst>
        </p:spPr>
      </p:pic>
      <p:sp>
        <p:nvSpPr>
          <p:cNvPr id="8" name="テキスト ボックス 7"/>
          <p:cNvSpPr txBox="1"/>
          <p:nvPr/>
        </p:nvSpPr>
        <p:spPr>
          <a:xfrm>
            <a:off x="6010275" y="954551"/>
            <a:ext cx="2133601" cy="794300"/>
          </a:xfrm>
          <a:prstGeom prst="rect">
            <a:avLst/>
          </a:prstGeom>
          <a:noFill/>
          <a:ln>
            <a:noFill/>
          </a:ln>
        </p:spPr>
        <p:txBody>
          <a:bodyPr wrap="square" lIns="27549" tIns="27549" rIns="0" bIns="27549" rtlCol="0">
            <a:spAutoFit/>
          </a:bodyPr>
          <a:lstStyle/>
          <a:p>
            <a:pPr marL="0" marR="0" lvl="0" indent="0" algn="l" defTabSz="8441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患者さん</a:t>
            </a:r>
            <a:endParaRPr kumimoji="1" lang="en-US" altLang="ja-JP" sz="2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8441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向け資材</a:t>
            </a:r>
            <a:endParaRPr kumimoji="1" lang="ja-JP" altLang="en-US" sz="2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pic>
        <p:nvPicPr>
          <p:cNvPr id="13" name="図 12"/>
          <p:cNvPicPr>
            <a:picLocks noChangeAspect="1"/>
          </p:cNvPicPr>
          <p:nvPr/>
        </p:nvPicPr>
        <p:blipFill>
          <a:blip r:embed="rId4"/>
          <a:stretch>
            <a:fillRect/>
          </a:stretch>
        </p:blipFill>
        <p:spPr>
          <a:xfrm>
            <a:off x="2192902" y="1025483"/>
            <a:ext cx="2415480" cy="845418"/>
          </a:xfrm>
          <a:prstGeom prst="rect">
            <a:avLst/>
          </a:prstGeom>
        </p:spPr>
      </p:pic>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46444"/>
          <a:stretch/>
        </p:blipFill>
        <p:spPr bwMode="auto">
          <a:xfrm>
            <a:off x="5836707" y="1939655"/>
            <a:ext cx="3216582" cy="1817511"/>
          </a:xfrm>
          <a:prstGeom prst="rect">
            <a:avLst/>
          </a:prstGeom>
          <a:ln>
            <a:solidFill>
              <a:schemeClr val="bg1">
                <a:lumMod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6" name="図 15"/>
          <p:cNvPicPr>
            <a:picLocks noChangeAspect="1"/>
          </p:cNvPicPr>
          <p:nvPr/>
        </p:nvPicPr>
        <p:blipFill rotWithShape="1">
          <a:blip r:embed="rId6" cstate="print">
            <a:extLst>
              <a:ext uri="{28A0092B-C50C-407E-A947-70E740481C1C}">
                <a14:useLocalDpi xmlns:a14="http://schemas.microsoft.com/office/drawing/2010/main" val="0"/>
              </a:ext>
            </a:extLst>
          </a:blip>
          <a:srcRect l="28217" t="22358" r="28373" b="25715"/>
          <a:stretch/>
        </p:blipFill>
        <p:spPr>
          <a:xfrm>
            <a:off x="7299981" y="867896"/>
            <a:ext cx="1440160" cy="864096"/>
          </a:xfrm>
          <a:prstGeom prst="rect">
            <a:avLst/>
          </a:prstGeom>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8457" y="2883366"/>
            <a:ext cx="3313998" cy="3253894"/>
          </a:xfrm>
          <a:prstGeom prst="rect">
            <a:avLst/>
          </a:prstGeom>
          <a:ln>
            <a:solidFill>
              <a:schemeClr val="bg1">
                <a:lumMod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4" name="図 13"/>
          <p:cNvPicPr>
            <a:picLocks noChangeAspect="1"/>
          </p:cNvPicPr>
          <p:nvPr/>
        </p:nvPicPr>
        <p:blipFill rotWithShape="1">
          <a:blip r:embed="rId8"/>
          <a:srcRect b="32339"/>
          <a:stretch/>
        </p:blipFill>
        <p:spPr>
          <a:xfrm>
            <a:off x="1114850" y="1950486"/>
            <a:ext cx="3493531" cy="3299771"/>
          </a:xfrm>
          <a:prstGeom prst="rect">
            <a:avLst/>
          </a:prstGeom>
          <a:ln>
            <a:solidFill>
              <a:schemeClr val="bg1">
                <a:lumMod val="50000"/>
              </a:schemeClr>
            </a:solidFill>
          </a:ln>
          <a:effectLst>
            <a:outerShdw blurRad="292100" dist="139700" dir="2700000" algn="tl" rotWithShape="0">
              <a:srgbClr val="333333">
                <a:alpha val="65000"/>
              </a:srgbClr>
            </a:outerShdw>
          </a:effectLst>
        </p:spPr>
      </p:pic>
      <p:pic>
        <p:nvPicPr>
          <p:cNvPr id="6" name="図 5"/>
          <p:cNvPicPr>
            <a:picLocks noChangeAspect="1"/>
          </p:cNvPicPr>
          <p:nvPr/>
        </p:nvPicPr>
        <p:blipFill rotWithShape="1">
          <a:blip r:embed="rId9"/>
          <a:srcRect r="12687" b="53950"/>
          <a:stretch/>
        </p:blipFill>
        <p:spPr>
          <a:xfrm>
            <a:off x="1536556" y="3947687"/>
            <a:ext cx="3405422" cy="1526198"/>
          </a:xfrm>
          <a:prstGeom prst="rect">
            <a:avLst/>
          </a:prstGeom>
          <a:ln>
            <a:solidFill>
              <a:schemeClr val="bg1">
                <a:lumMod val="50000"/>
              </a:schemeClr>
            </a:solidFill>
          </a:ln>
          <a:effectLst>
            <a:outerShdw blurRad="292100" dist="139700" dir="2700000" algn="tl" rotWithShape="0">
              <a:srgbClr val="333333">
                <a:alpha val="65000"/>
              </a:srgbClr>
            </a:outerShdw>
          </a:effectLst>
        </p:spPr>
      </p:pic>
      <p:pic>
        <p:nvPicPr>
          <p:cNvPr id="10" name="図 9"/>
          <p:cNvPicPr>
            <a:picLocks noChangeAspect="1"/>
          </p:cNvPicPr>
          <p:nvPr/>
        </p:nvPicPr>
        <p:blipFill>
          <a:blip r:embed="rId10"/>
          <a:stretch>
            <a:fillRect/>
          </a:stretch>
        </p:blipFill>
        <p:spPr>
          <a:xfrm>
            <a:off x="5380009" y="3247026"/>
            <a:ext cx="2899144" cy="1841198"/>
          </a:xfrm>
          <a:prstGeom prst="rect">
            <a:avLst/>
          </a:prstGeom>
        </p:spPr>
      </p:pic>
      <p:pic>
        <p:nvPicPr>
          <p:cNvPr id="17" name="図 16"/>
          <p:cNvPicPr/>
          <p:nvPr/>
        </p:nvPicPr>
        <p:blipFill rotWithShape="1">
          <a:blip r:embed="rId11"/>
          <a:srcRect b="80962"/>
          <a:stretch/>
        </p:blipFill>
        <p:spPr>
          <a:xfrm>
            <a:off x="6235082" y="3568198"/>
            <a:ext cx="2898147" cy="1160921"/>
          </a:xfrm>
          <a:prstGeom prst="rect">
            <a:avLst/>
          </a:prstGeom>
          <a:ln>
            <a:solidFill>
              <a:schemeClr val="bg1">
                <a:lumMod val="50000"/>
              </a:schemeClr>
            </a:solidFill>
          </a:ln>
          <a:effectLst>
            <a:outerShdw blurRad="292100" dist="139700" dir="2700000" algn="tl" rotWithShape="0">
              <a:srgbClr val="333333">
                <a:alpha val="65000"/>
              </a:srgbClr>
            </a:outerShdw>
          </a:effectLst>
        </p:spPr>
      </p:pic>
      <p:pic>
        <p:nvPicPr>
          <p:cNvPr id="11" name="図 10"/>
          <p:cNvPicPr>
            <a:picLocks noChangeAspect="1"/>
          </p:cNvPicPr>
          <p:nvPr/>
        </p:nvPicPr>
        <p:blipFill rotWithShape="1">
          <a:blip r:embed="rId12"/>
          <a:srcRect b="6090"/>
          <a:stretch/>
        </p:blipFill>
        <p:spPr>
          <a:xfrm>
            <a:off x="2915319" y="4672026"/>
            <a:ext cx="2307225" cy="1552237"/>
          </a:xfrm>
          <a:prstGeom prst="rect">
            <a:avLst/>
          </a:prstGeom>
          <a:ln>
            <a:solidFill>
              <a:schemeClr val="bg1">
                <a:lumMod val="50000"/>
              </a:schemeClr>
            </a:solidFill>
          </a:ln>
          <a:effectLst>
            <a:outerShdw blurRad="292100" dist="139700" dir="2700000" algn="tl" rotWithShape="0">
              <a:srgbClr val="333333">
                <a:alpha val="65000"/>
              </a:srgbClr>
            </a:outerShdw>
          </a:effectLst>
        </p:spPr>
      </p:pic>
      <p:sp>
        <p:nvSpPr>
          <p:cNvPr id="19" name="テキスト ボックス 18"/>
          <p:cNvSpPr txBox="1"/>
          <p:nvPr/>
        </p:nvSpPr>
        <p:spPr>
          <a:xfrm>
            <a:off x="529237" y="972225"/>
            <a:ext cx="2178241" cy="794300"/>
          </a:xfrm>
          <a:prstGeom prst="rect">
            <a:avLst/>
          </a:prstGeom>
          <a:noFill/>
          <a:ln>
            <a:noFill/>
          </a:ln>
        </p:spPr>
        <p:txBody>
          <a:bodyPr wrap="square" lIns="27549" tIns="27549" rIns="0" bIns="27549" rtlCol="0">
            <a:spAutoFit/>
          </a:bodyPr>
          <a:lstStyle/>
          <a:p>
            <a:pPr marL="0" marR="0" lvl="0" indent="0" algn="l" defTabSz="8441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医療従事者</a:t>
            </a:r>
            <a:endParaRPr kumimoji="1" lang="en-US" altLang="ja-JP" sz="2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8441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向け資材</a:t>
            </a:r>
            <a:endParaRPr kumimoji="1" lang="ja-JP" altLang="en-US" sz="2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20" name="タイトル 1">
            <a:extLst>
              <a:ext uri="{FF2B5EF4-FFF2-40B4-BE49-F238E27FC236}">
                <a16:creationId xmlns:a16="http://schemas.microsoft.com/office/drawing/2014/main" id="{D6DE88E2-5581-4F57-8518-0B4296EC6C6E}"/>
              </a:ext>
            </a:extLst>
          </p:cNvPr>
          <p:cNvSpPr txBox="1">
            <a:spLocks/>
          </p:cNvSpPr>
          <p:nvPr/>
        </p:nvSpPr>
        <p:spPr bwMode="auto">
          <a:xfrm>
            <a:off x="380319" y="361391"/>
            <a:ext cx="8147050" cy="5826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kumimoji="1" sz="3200" kern="1200">
                <a:solidFill>
                  <a:schemeClr val="tx1"/>
                </a:solidFill>
                <a:latin typeface="メイリオ" pitchFamily="50" charset="-128"/>
                <a:ea typeface="メイリオ" pitchFamily="50" charset="-128"/>
                <a:cs typeface="+mj-cs"/>
              </a:defRPr>
            </a:lvl1pPr>
            <a:lvl2pPr algn="l" rtl="0" fontAlgn="base">
              <a:spcBef>
                <a:spcPct val="0"/>
              </a:spcBef>
              <a:spcAft>
                <a:spcPct val="0"/>
              </a:spcAft>
              <a:defRPr kumimoji="1" sz="3200">
                <a:solidFill>
                  <a:schemeClr val="tx1"/>
                </a:solidFill>
                <a:latin typeface="Calibri" pitchFamily="34" charset="0"/>
                <a:ea typeface="ＭＳ Ｐゴシック" charset="-128"/>
              </a:defRPr>
            </a:lvl2pPr>
            <a:lvl3pPr algn="l" rtl="0" fontAlgn="base">
              <a:spcBef>
                <a:spcPct val="0"/>
              </a:spcBef>
              <a:spcAft>
                <a:spcPct val="0"/>
              </a:spcAft>
              <a:defRPr kumimoji="1" sz="3200">
                <a:solidFill>
                  <a:schemeClr val="tx1"/>
                </a:solidFill>
                <a:latin typeface="Calibri" pitchFamily="34" charset="0"/>
                <a:ea typeface="ＭＳ Ｐゴシック" charset="-128"/>
              </a:defRPr>
            </a:lvl3pPr>
            <a:lvl4pPr algn="l" rtl="0" fontAlgn="base">
              <a:spcBef>
                <a:spcPct val="0"/>
              </a:spcBef>
              <a:spcAft>
                <a:spcPct val="0"/>
              </a:spcAft>
              <a:defRPr kumimoji="1" sz="3200">
                <a:solidFill>
                  <a:schemeClr val="tx1"/>
                </a:solidFill>
                <a:latin typeface="Calibri" pitchFamily="34" charset="0"/>
                <a:ea typeface="ＭＳ Ｐゴシック" charset="-128"/>
              </a:defRPr>
            </a:lvl4pPr>
            <a:lvl5pPr algn="l" rtl="0" fontAlgn="base">
              <a:spcBef>
                <a:spcPct val="0"/>
              </a:spcBef>
              <a:spcAft>
                <a:spcPct val="0"/>
              </a:spcAft>
              <a:defRPr kumimoji="1" sz="3200">
                <a:solidFill>
                  <a:schemeClr val="tx1"/>
                </a:solidFill>
                <a:latin typeface="Calibri" pitchFamily="34" charset="0"/>
                <a:ea typeface="ＭＳ Ｐゴシック" charset="-128"/>
              </a:defRPr>
            </a:lvl5pPr>
            <a:lvl6pPr marL="457200" algn="l" rtl="0" fontAlgn="base">
              <a:spcBef>
                <a:spcPct val="0"/>
              </a:spcBef>
              <a:spcAft>
                <a:spcPct val="0"/>
              </a:spcAft>
              <a:defRPr kumimoji="1" sz="3200">
                <a:solidFill>
                  <a:schemeClr val="tx1"/>
                </a:solidFill>
                <a:latin typeface="Calibri" pitchFamily="34" charset="0"/>
                <a:ea typeface="ＭＳ Ｐゴシック" charset="-128"/>
              </a:defRPr>
            </a:lvl6pPr>
            <a:lvl7pPr marL="914400" algn="l" rtl="0" fontAlgn="base">
              <a:spcBef>
                <a:spcPct val="0"/>
              </a:spcBef>
              <a:spcAft>
                <a:spcPct val="0"/>
              </a:spcAft>
              <a:defRPr kumimoji="1" sz="3200">
                <a:solidFill>
                  <a:schemeClr val="tx1"/>
                </a:solidFill>
                <a:latin typeface="Calibri" pitchFamily="34" charset="0"/>
                <a:ea typeface="ＭＳ Ｐゴシック" charset="-128"/>
              </a:defRPr>
            </a:lvl7pPr>
            <a:lvl8pPr marL="1371600" algn="l" rtl="0" fontAlgn="base">
              <a:spcBef>
                <a:spcPct val="0"/>
              </a:spcBef>
              <a:spcAft>
                <a:spcPct val="0"/>
              </a:spcAft>
              <a:defRPr kumimoji="1" sz="3200">
                <a:solidFill>
                  <a:schemeClr val="tx1"/>
                </a:solidFill>
                <a:latin typeface="Calibri" pitchFamily="34" charset="0"/>
                <a:ea typeface="ＭＳ Ｐゴシック" charset="-128"/>
              </a:defRPr>
            </a:lvl8pPr>
            <a:lvl9pPr marL="1828800" algn="l" rtl="0" fontAlgn="base">
              <a:spcBef>
                <a:spcPct val="0"/>
              </a:spcBef>
              <a:spcAft>
                <a:spcPct val="0"/>
              </a:spcAft>
              <a:defRPr kumimoji="1" sz="3200">
                <a:solidFill>
                  <a:schemeClr val="tx1"/>
                </a:solidFill>
                <a:latin typeface="Calibri" pitchFamily="34"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32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j-cs"/>
              </a:rPr>
              <a:t>RMP</a:t>
            </a:r>
            <a:r>
              <a:rPr kumimoji="1" lang="ja-JP" altLang="en-US" sz="32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j-cs"/>
              </a:rPr>
              <a:t>マーク付きの資材が増えています</a:t>
            </a:r>
          </a:p>
        </p:txBody>
      </p:sp>
      <p:sp>
        <p:nvSpPr>
          <p:cNvPr id="18" name="タイトル 1">
            <a:extLst>
              <a:ext uri="{FF2B5EF4-FFF2-40B4-BE49-F238E27FC236}">
                <a16:creationId xmlns:a16="http://schemas.microsoft.com/office/drawing/2014/main" id="{B467064A-B25D-49C9-891B-EA1027CFF5AD}"/>
              </a:ext>
            </a:extLst>
          </p:cNvPr>
          <p:cNvSpPr txBox="1">
            <a:spLocks/>
          </p:cNvSpPr>
          <p:nvPr/>
        </p:nvSpPr>
        <p:spPr>
          <a:xfrm>
            <a:off x="416846" y="5918687"/>
            <a:ext cx="8338012" cy="733626"/>
          </a:xfrm>
          <a:prstGeom prst="rect">
            <a:avLst/>
          </a:prstGeom>
          <a:solidFill>
            <a:schemeClr val="bg1"/>
          </a:solidFill>
          <a:ln>
            <a:solidFill>
              <a:srgbClr val="FF0000"/>
            </a:solidFill>
          </a:ln>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r>
              <a:rPr kumimoji="1" lang="en-US" altLang="ja-JP" sz="18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j-cs"/>
              </a:rPr>
              <a:t>2019</a:t>
            </a:r>
            <a:r>
              <a:rPr kumimoji="1" lang="ja-JP" altLang="en-US" sz="18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j-cs"/>
              </a:rPr>
              <a:t>年</a:t>
            </a:r>
            <a:r>
              <a:rPr kumimoji="1" lang="en-US" altLang="ja-JP" sz="18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j-cs"/>
              </a:rPr>
              <a:t>4</a:t>
            </a:r>
            <a:r>
              <a:rPr kumimoji="1" lang="ja-JP" altLang="en-US" sz="18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j-cs"/>
              </a:rPr>
              <a:t>月以降、</a:t>
            </a:r>
            <a:endParaRPr kumimoji="1" lang="en-US" altLang="ja-JP" sz="18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j-cs"/>
            </a:endParaRPr>
          </a:p>
          <a:p>
            <a:pPr marL="0" marR="0" lvl="0" indent="0" algn="ctr" defTabSz="914400" rtl="0" eaLnBrk="1" fontAlgn="auto" latinLnBrk="0" hangingPunct="1">
              <a:lnSpc>
                <a:spcPct val="120000"/>
              </a:lnSpc>
              <a:spcBef>
                <a:spcPct val="0"/>
              </a:spcBef>
              <a:spcAft>
                <a:spcPts val="0"/>
              </a:spcAft>
              <a:buClrTx/>
              <a:buSzTx/>
              <a:buFontTx/>
              <a:buNone/>
              <a:tabLst/>
              <a:defRPr/>
            </a:pPr>
            <a:r>
              <a:rPr kumimoji="1" lang="en-US" altLang="ja-JP" sz="18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j-cs"/>
              </a:rPr>
              <a:t>RMP</a:t>
            </a:r>
            <a:r>
              <a:rPr kumimoji="1" lang="ja-JP" altLang="en-US" sz="18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j-cs"/>
              </a:rPr>
              <a:t>マーク付きの資材も</a:t>
            </a:r>
            <a:r>
              <a:rPr kumimoji="1" lang="en-US" altLang="ja-JP" sz="18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j-cs"/>
              </a:rPr>
              <a:t>PMDA WEB</a:t>
            </a:r>
            <a:r>
              <a:rPr kumimoji="1" lang="ja-JP" altLang="en-US" sz="18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j-cs"/>
              </a:rPr>
              <a:t>サイトに掲載されることになりました。</a:t>
            </a:r>
            <a:endParaRPr kumimoji="1" lang="en-US" altLang="ja-JP" sz="18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j-cs"/>
            </a:endParaRPr>
          </a:p>
        </p:txBody>
      </p:sp>
    </p:spTree>
    <p:extLst>
      <p:ext uri="{BB962C8B-B14F-4D97-AF65-F5344CB8AC3E}">
        <p14:creationId xmlns:p14="http://schemas.microsoft.com/office/powerpoint/2010/main" val="3783023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0B4F7B3-F82D-482E-A5F5-BBE389B9A56B}"/>
              </a:ext>
            </a:extLst>
          </p:cNvPr>
          <p:cNvPicPr>
            <a:picLocks noChangeAspect="1"/>
          </p:cNvPicPr>
          <p:nvPr/>
        </p:nvPicPr>
        <p:blipFill>
          <a:blip r:embed="rId3"/>
          <a:stretch>
            <a:fillRect/>
          </a:stretch>
        </p:blipFill>
        <p:spPr>
          <a:xfrm>
            <a:off x="2260583" y="1615842"/>
            <a:ext cx="4021095" cy="4828170"/>
          </a:xfrm>
          <a:prstGeom prst="rect">
            <a:avLst/>
          </a:prstGeom>
          <a:ln>
            <a:solidFill>
              <a:schemeClr val="tx1"/>
            </a:solidFill>
          </a:ln>
        </p:spPr>
      </p:pic>
      <p:sp>
        <p:nvSpPr>
          <p:cNvPr id="6" name="テキスト ボックス 5"/>
          <p:cNvSpPr txBox="1"/>
          <p:nvPr/>
        </p:nvSpPr>
        <p:spPr>
          <a:xfrm>
            <a:off x="1679" y="6444012"/>
            <a:ext cx="9075645"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令和</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日付　薬生薬審発</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0318</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号第</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号・薬生安発</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0318</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号「医薬品リスク管理計画の策定及び公表について</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hlinkClick r:id="rId4"/>
              </a:rPr>
              <a:t>https://www.pmda.go.jp/files/000245412.pdf</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Picture 4"/>
          <p:cNvPicPr>
            <a:picLocks noChangeAspect="1" noChangeArrowheads="1"/>
          </p:cNvPicPr>
          <p:nvPr/>
        </p:nvPicPr>
        <p:blipFill>
          <a:blip r:embed="rId5" cstate="print"/>
          <a:srcRect l="30067" t="13022" r="27852" b="3778"/>
          <a:stretch>
            <a:fillRect/>
          </a:stretch>
        </p:blipFill>
        <p:spPr bwMode="auto">
          <a:xfrm>
            <a:off x="7095582" y="2958766"/>
            <a:ext cx="903946" cy="1284555"/>
          </a:xfrm>
          <a:prstGeom prst="rect">
            <a:avLst/>
          </a:prstGeom>
          <a:noFill/>
          <a:ln w="9525">
            <a:solidFill>
              <a:schemeClr val="tx1"/>
            </a:solidFill>
            <a:miter lim="800000"/>
            <a:headEnd/>
            <a:tailEnd/>
          </a:ln>
        </p:spPr>
      </p:pic>
      <p:pic>
        <p:nvPicPr>
          <p:cNvPr id="10" name="Picture 4"/>
          <p:cNvPicPr>
            <a:picLocks noChangeAspect="1" noChangeArrowheads="1"/>
          </p:cNvPicPr>
          <p:nvPr/>
        </p:nvPicPr>
        <p:blipFill>
          <a:blip r:embed="rId5" cstate="print"/>
          <a:srcRect l="30067" t="13022" r="27852" b="3778"/>
          <a:stretch>
            <a:fillRect/>
          </a:stretch>
        </p:blipFill>
        <p:spPr bwMode="auto">
          <a:xfrm>
            <a:off x="7055078" y="2918262"/>
            <a:ext cx="903946" cy="1284555"/>
          </a:xfrm>
          <a:prstGeom prst="rect">
            <a:avLst/>
          </a:prstGeom>
          <a:noFill/>
          <a:ln w="9525">
            <a:solidFill>
              <a:schemeClr val="tx1"/>
            </a:solidFill>
            <a:miter lim="800000"/>
            <a:headEnd/>
            <a:tailEnd/>
          </a:ln>
        </p:spPr>
      </p:pic>
      <p:pic>
        <p:nvPicPr>
          <p:cNvPr id="11" name="Picture 4"/>
          <p:cNvPicPr>
            <a:picLocks noChangeAspect="1" noChangeArrowheads="1"/>
          </p:cNvPicPr>
          <p:nvPr/>
        </p:nvPicPr>
        <p:blipFill>
          <a:blip r:embed="rId5" cstate="print"/>
          <a:srcRect l="30067" t="13022" r="27852" b="3778"/>
          <a:stretch>
            <a:fillRect/>
          </a:stretch>
        </p:blipFill>
        <p:spPr bwMode="auto">
          <a:xfrm>
            <a:off x="7014573" y="2877757"/>
            <a:ext cx="903946" cy="1284555"/>
          </a:xfrm>
          <a:prstGeom prst="rect">
            <a:avLst/>
          </a:prstGeom>
          <a:noFill/>
          <a:ln w="9525">
            <a:solidFill>
              <a:schemeClr val="tx1"/>
            </a:solidFill>
            <a:miter lim="800000"/>
            <a:headEnd/>
            <a:tailEnd/>
          </a:ln>
        </p:spPr>
      </p:pic>
      <p:pic>
        <p:nvPicPr>
          <p:cNvPr id="12"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74069" y="2837253"/>
            <a:ext cx="903946" cy="1284555"/>
          </a:xfrm>
          <a:prstGeom prst="rect">
            <a:avLst/>
          </a:prstGeom>
          <a:noFill/>
          <a:ln w="9525">
            <a:solidFill>
              <a:schemeClr val="tx1"/>
            </a:solidFill>
            <a:miter lim="800000"/>
            <a:headEnd/>
            <a:tailEnd/>
          </a:ln>
        </p:spPr>
      </p:pic>
      <p:sp>
        <p:nvSpPr>
          <p:cNvPr id="13" name="四角形吹き出し 12"/>
          <p:cNvSpPr/>
          <p:nvPr/>
        </p:nvSpPr>
        <p:spPr>
          <a:xfrm>
            <a:off x="6737465" y="1933859"/>
            <a:ext cx="1213015" cy="647356"/>
          </a:xfrm>
          <a:prstGeom prst="wedgeRectCallout">
            <a:avLst>
              <a:gd name="adj1" fmla="val -72229"/>
              <a:gd name="adj2" fmla="val 66726"/>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rPr>
              <a:t>本文の該当ページへの</a:t>
            </a:r>
            <a:endParaRPr kumimoji="1" lang="en-US" altLang="ja-JP" sz="1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rPr>
              <a:t>移動リンク</a:t>
            </a:r>
          </a:p>
        </p:txBody>
      </p:sp>
      <p:sp>
        <p:nvSpPr>
          <p:cNvPr id="14" name="下カーブ矢印 13"/>
          <p:cNvSpPr/>
          <p:nvPr/>
        </p:nvSpPr>
        <p:spPr>
          <a:xfrm>
            <a:off x="5972928" y="2726810"/>
            <a:ext cx="1360863" cy="327204"/>
          </a:xfrm>
          <a:prstGeom prst="curvedDownArrow">
            <a:avLst/>
          </a:prstGeom>
        </p:spPr>
        <p:style>
          <a:lnRef idx="1">
            <a:schemeClr val="accent2"/>
          </a:lnRef>
          <a:fillRef idx="2">
            <a:schemeClr val="accent2"/>
          </a:fillRef>
          <a:effectRef idx="1">
            <a:schemeClr val="accent2"/>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13"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9" name="四角形吹き出し 18"/>
          <p:cNvSpPr/>
          <p:nvPr/>
        </p:nvSpPr>
        <p:spPr>
          <a:xfrm>
            <a:off x="674720" y="1728534"/>
            <a:ext cx="1082675" cy="813344"/>
          </a:xfrm>
          <a:prstGeom prst="wedgeRectCallout">
            <a:avLst>
              <a:gd name="adj1" fmla="val 107194"/>
              <a:gd name="adj2" fmla="val 68886"/>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rPr>
              <a:t>公表資料の表紙の次に「概要」</a:t>
            </a:r>
          </a:p>
        </p:txBody>
      </p:sp>
      <p:sp>
        <p:nvSpPr>
          <p:cNvPr id="21" name="Text Box 10"/>
          <p:cNvSpPr txBox="1">
            <a:spLocks noChangeArrowheads="1"/>
          </p:cNvSpPr>
          <p:nvPr/>
        </p:nvSpPr>
        <p:spPr bwMode="auto">
          <a:xfrm>
            <a:off x="6653359" y="4800952"/>
            <a:ext cx="1566412" cy="461665"/>
          </a:xfrm>
          <a:prstGeom prst="rect">
            <a:avLst/>
          </a:prstGeom>
          <a:noFill/>
          <a:ln w="9525" algn="ctr">
            <a:solidFill>
              <a:srgbClr val="FF0000"/>
            </a:solidFill>
            <a:miter lim="800000"/>
            <a:headEnd/>
            <a:tailEnd/>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50000"/>
              </a:spcBef>
              <a:spcAft>
                <a:spcPts val="0"/>
              </a:spcAft>
              <a:buClr>
                <a:srgbClr val="4F81BD"/>
              </a:buClr>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メイリオ" pitchFamily="50" charset="-128"/>
                <a:ea typeface="メイリオ" pitchFamily="50" charset="-128"/>
                <a:cs typeface="+mn-cs"/>
              </a:rPr>
              <a:t>公表資料</a:t>
            </a:r>
            <a:endParaRPr kumimoji="1" lang="ja-JP" altLang="en-US" sz="2400" b="0" i="0" u="none" strike="noStrike" kern="1200" cap="none" spc="0" normalizeH="0" baseline="0" noProof="0" dirty="0">
              <a:ln>
                <a:noFill/>
              </a:ln>
              <a:solidFill>
                <a:srgbClr val="FF0000"/>
              </a:solidFill>
              <a:effectLst/>
              <a:uLnTx/>
              <a:uFillTx/>
              <a:latin typeface="メイリオ" pitchFamily="50" charset="-128"/>
              <a:ea typeface="メイリオ" pitchFamily="50" charset="-128"/>
              <a:cs typeface="+mn-cs"/>
            </a:endParaRPr>
          </a:p>
        </p:txBody>
      </p:sp>
      <p:sp>
        <p:nvSpPr>
          <p:cNvPr id="22" name="Text Box 10"/>
          <p:cNvSpPr txBox="1">
            <a:spLocks noChangeArrowheads="1"/>
          </p:cNvSpPr>
          <p:nvPr/>
        </p:nvSpPr>
        <p:spPr bwMode="auto">
          <a:xfrm>
            <a:off x="2488266" y="1129255"/>
            <a:ext cx="2883834" cy="461665"/>
          </a:xfrm>
          <a:prstGeom prst="rect">
            <a:avLst/>
          </a:prstGeom>
          <a:noFill/>
          <a:ln w="9525" algn="ctr">
            <a:solidFill>
              <a:srgbClr val="FF0000"/>
            </a:solidFill>
            <a:miter lim="800000"/>
            <a:headEnd/>
            <a:tailEnd/>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50000"/>
              </a:spcBef>
              <a:spcAft>
                <a:spcPts val="0"/>
              </a:spcAft>
              <a:buClr>
                <a:srgbClr val="4F81BD"/>
              </a:buClr>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メイリオ" pitchFamily="50" charset="-128"/>
                <a:ea typeface="メイリオ" pitchFamily="50" charset="-128"/>
                <a:cs typeface="+mn-cs"/>
              </a:rPr>
              <a:t>概要（別紙様式</a:t>
            </a:r>
            <a:r>
              <a:rPr kumimoji="1" lang="en-US" altLang="ja-JP" sz="2400" b="1" i="0" u="none" strike="noStrike" kern="1200" cap="none" spc="0" normalizeH="0" baseline="0" noProof="0" dirty="0">
                <a:ln>
                  <a:noFill/>
                </a:ln>
                <a:solidFill>
                  <a:srgbClr val="FF0000"/>
                </a:solidFill>
                <a:effectLst/>
                <a:uLnTx/>
                <a:uFillTx/>
                <a:latin typeface="メイリオ" pitchFamily="50" charset="-128"/>
                <a:ea typeface="メイリオ" pitchFamily="50" charset="-128"/>
                <a:cs typeface="+mn-cs"/>
              </a:rPr>
              <a:t>2</a:t>
            </a:r>
            <a:r>
              <a:rPr kumimoji="1" lang="ja-JP" altLang="en-US" sz="2400" b="1" i="0" u="none" strike="noStrike" kern="1200" cap="none" spc="0" normalizeH="0" baseline="0" noProof="0" dirty="0">
                <a:ln>
                  <a:noFill/>
                </a:ln>
                <a:solidFill>
                  <a:srgbClr val="FF0000"/>
                </a:solidFill>
                <a:effectLst/>
                <a:uLnTx/>
                <a:uFillTx/>
                <a:latin typeface="メイリオ" pitchFamily="50" charset="-128"/>
                <a:ea typeface="メイリオ" pitchFamily="50" charset="-128"/>
                <a:cs typeface="+mn-cs"/>
              </a:rPr>
              <a:t>）</a:t>
            </a:r>
          </a:p>
        </p:txBody>
      </p:sp>
      <p:sp>
        <p:nvSpPr>
          <p:cNvPr id="23" name="Text Box 10"/>
          <p:cNvSpPr txBox="1">
            <a:spLocks noChangeArrowheads="1"/>
          </p:cNvSpPr>
          <p:nvPr/>
        </p:nvSpPr>
        <p:spPr bwMode="auto">
          <a:xfrm>
            <a:off x="534592" y="5156819"/>
            <a:ext cx="1409824" cy="830997"/>
          </a:xfrm>
          <a:prstGeom prst="rect">
            <a:avLst/>
          </a:prstGeom>
          <a:noFill/>
          <a:ln w="9525" algn="ctr">
            <a:solidFill>
              <a:srgbClr val="FF0000"/>
            </a:solidFill>
            <a:miter lim="800000"/>
            <a:headEnd/>
            <a:tailEnd/>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50000"/>
              </a:spcBef>
              <a:spcAft>
                <a:spcPts val="0"/>
              </a:spcAft>
              <a:buClr>
                <a:srgbClr val="4F81BD"/>
              </a:buClr>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メイリオ" pitchFamily="50" charset="-128"/>
                <a:ea typeface="メイリオ" pitchFamily="50" charset="-128"/>
                <a:cs typeface="+mn-cs"/>
              </a:rPr>
              <a:t>公表資料の表紙</a:t>
            </a:r>
            <a:endParaRPr kumimoji="1" lang="ja-JP" altLang="en-US" sz="2400" b="0" i="0" u="none" strike="noStrike" kern="1200" cap="none" spc="0" normalizeH="0" baseline="0" noProof="0" dirty="0">
              <a:ln>
                <a:noFill/>
              </a:ln>
              <a:solidFill>
                <a:srgbClr val="FF0000"/>
              </a:solidFill>
              <a:effectLst/>
              <a:uLnTx/>
              <a:uFillTx/>
              <a:latin typeface="メイリオ" pitchFamily="50" charset="-128"/>
              <a:ea typeface="メイリオ" pitchFamily="50" charset="-128"/>
              <a:cs typeface="+mn-cs"/>
            </a:endParaRPr>
          </a:p>
        </p:txBody>
      </p:sp>
      <p:sp>
        <p:nvSpPr>
          <p:cNvPr id="24" name="タイトル 1">
            <a:extLst>
              <a:ext uri="{FF2B5EF4-FFF2-40B4-BE49-F238E27FC236}">
                <a16:creationId xmlns:a16="http://schemas.microsoft.com/office/drawing/2014/main" id="{2AC7C21E-BF14-458D-A8B7-742FB97D9B5D}"/>
              </a:ext>
            </a:extLst>
          </p:cNvPr>
          <p:cNvSpPr txBox="1">
            <a:spLocks/>
          </p:cNvSpPr>
          <p:nvPr/>
        </p:nvSpPr>
        <p:spPr bwMode="auto">
          <a:xfrm>
            <a:off x="380319" y="361391"/>
            <a:ext cx="8147050" cy="5826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kumimoji="1" sz="3200" kern="1200">
                <a:solidFill>
                  <a:schemeClr val="tx1"/>
                </a:solidFill>
                <a:latin typeface="メイリオ" pitchFamily="50" charset="-128"/>
                <a:ea typeface="メイリオ" pitchFamily="50" charset="-128"/>
                <a:cs typeface="+mj-cs"/>
              </a:defRPr>
            </a:lvl1pPr>
            <a:lvl2pPr algn="l" rtl="0" fontAlgn="base">
              <a:spcBef>
                <a:spcPct val="0"/>
              </a:spcBef>
              <a:spcAft>
                <a:spcPct val="0"/>
              </a:spcAft>
              <a:defRPr kumimoji="1" sz="3200">
                <a:solidFill>
                  <a:schemeClr val="tx1"/>
                </a:solidFill>
                <a:latin typeface="Calibri" pitchFamily="34" charset="0"/>
                <a:ea typeface="ＭＳ Ｐゴシック" charset="-128"/>
              </a:defRPr>
            </a:lvl2pPr>
            <a:lvl3pPr algn="l" rtl="0" fontAlgn="base">
              <a:spcBef>
                <a:spcPct val="0"/>
              </a:spcBef>
              <a:spcAft>
                <a:spcPct val="0"/>
              </a:spcAft>
              <a:defRPr kumimoji="1" sz="3200">
                <a:solidFill>
                  <a:schemeClr val="tx1"/>
                </a:solidFill>
                <a:latin typeface="Calibri" pitchFamily="34" charset="0"/>
                <a:ea typeface="ＭＳ Ｐゴシック" charset="-128"/>
              </a:defRPr>
            </a:lvl3pPr>
            <a:lvl4pPr algn="l" rtl="0" fontAlgn="base">
              <a:spcBef>
                <a:spcPct val="0"/>
              </a:spcBef>
              <a:spcAft>
                <a:spcPct val="0"/>
              </a:spcAft>
              <a:defRPr kumimoji="1" sz="3200">
                <a:solidFill>
                  <a:schemeClr val="tx1"/>
                </a:solidFill>
                <a:latin typeface="Calibri" pitchFamily="34" charset="0"/>
                <a:ea typeface="ＭＳ Ｐゴシック" charset="-128"/>
              </a:defRPr>
            </a:lvl4pPr>
            <a:lvl5pPr algn="l" rtl="0" fontAlgn="base">
              <a:spcBef>
                <a:spcPct val="0"/>
              </a:spcBef>
              <a:spcAft>
                <a:spcPct val="0"/>
              </a:spcAft>
              <a:defRPr kumimoji="1" sz="3200">
                <a:solidFill>
                  <a:schemeClr val="tx1"/>
                </a:solidFill>
                <a:latin typeface="Calibri" pitchFamily="34" charset="0"/>
                <a:ea typeface="ＭＳ Ｐゴシック" charset="-128"/>
              </a:defRPr>
            </a:lvl5pPr>
            <a:lvl6pPr marL="457200" algn="l" rtl="0" fontAlgn="base">
              <a:spcBef>
                <a:spcPct val="0"/>
              </a:spcBef>
              <a:spcAft>
                <a:spcPct val="0"/>
              </a:spcAft>
              <a:defRPr kumimoji="1" sz="3200">
                <a:solidFill>
                  <a:schemeClr val="tx1"/>
                </a:solidFill>
                <a:latin typeface="Calibri" pitchFamily="34" charset="0"/>
                <a:ea typeface="ＭＳ Ｐゴシック" charset="-128"/>
              </a:defRPr>
            </a:lvl6pPr>
            <a:lvl7pPr marL="914400" algn="l" rtl="0" fontAlgn="base">
              <a:spcBef>
                <a:spcPct val="0"/>
              </a:spcBef>
              <a:spcAft>
                <a:spcPct val="0"/>
              </a:spcAft>
              <a:defRPr kumimoji="1" sz="3200">
                <a:solidFill>
                  <a:schemeClr val="tx1"/>
                </a:solidFill>
                <a:latin typeface="Calibri" pitchFamily="34" charset="0"/>
                <a:ea typeface="ＭＳ Ｐゴシック" charset="-128"/>
              </a:defRPr>
            </a:lvl7pPr>
            <a:lvl8pPr marL="1371600" algn="l" rtl="0" fontAlgn="base">
              <a:spcBef>
                <a:spcPct val="0"/>
              </a:spcBef>
              <a:spcAft>
                <a:spcPct val="0"/>
              </a:spcAft>
              <a:defRPr kumimoji="1" sz="3200">
                <a:solidFill>
                  <a:schemeClr val="tx1"/>
                </a:solidFill>
                <a:latin typeface="Calibri" pitchFamily="34" charset="0"/>
                <a:ea typeface="ＭＳ Ｐゴシック" charset="-128"/>
              </a:defRPr>
            </a:lvl8pPr>
            <a:lvl9pPr marL="1828800" algn="l" rtl="0" fontAlgn="base">
              <a:spcBef>
                <a:spcPct val="0"/>
              </a:spcBef>
              <a:spcAft>
                <a:spcPct val="0"/>
              </a:spcAft>
              <a:defRPr kumimoji="1" sz="3200">
                <a:solidFill>
                  <a:schemeClr val="tx1"/>
                </a:solidFill>
                <a:latin typeface="Calibri" pitchFamily="34"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32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j-cs"/>
              </a:rPr>
              <a:t>RMP</a:t>
            </a:r>
            <a:r>
              <a:rPr kumimoji="1" lang="ja-JP" altLang="en-US" sz="32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j-cs"/>
              </a:rPr>
              <a:t>概要</a:t>
            </a:r>
          </a:p>
        </p:txBody>
      </p:sp>
      <p:pic>
        <p:nvPicPr>
          <p:cNvPr id="7" name="図 6">
            <a:extLst>
              <a:ext uri="{FF2B5EF4-FFF2-40B4-BE49-F238E27FC236}">
                <a16:creationId xmlns:a16="http://schemas.microsoft.com/office/drawing/2014/main" id="{203A6516-D7AD-447C-870A-53CC19382E73}"/>
              </a:ext>
            </a:extLst>
          </p:cNvPr>
          <p:cNvPicPr>
            <a:picLocks noChangeAspect="1"/>
          </p:cNvPicPr>
          <p:nvPr/>
        </p:nvPicPr>
        <p:blipFill>
          <a:blip r:embed="rId7"/>
          <a:stretch>
            <a:fillRect/>
          </a:stretch>
        </p:blipFill>
        <p:spPr>
          <a:xfrm>
            <a:off x="591906" y="2735563"/>
            <a:ext cx="1488220" cy="2089038"/>
          </a:xfrm>
          <a:prstGeom prst="rect">
            <a:avLst/>
          </a:prstGeom>
          <a:ln>
            <a:solidFill>
              <a:schemeClr val="tx1"/>
            </a:solidFill>
          </a:ln>
        </p:spPr>
      </p:pic>
      <p:pic>
        <p:nvPicPr>
          <p:cNvPr id="15" name="図 14">
            <a:extLst>
              <a:ext uri="{FF2B5EF4-FFF2-40B4-BE49-F238E27FC236}">
                <a16:creationId xmlns:a16="http://schemas.microsoft.com/office/drawing/2014/main" id="{901A28EF-FDE0-4B57-BBBB-794DE38ED74A}"/>
              </a:ext>
            </a:extLst>
          </p:cNvPr>
          <p:cNvPicPr>
            <a:picLocks noChangeAspect="1"/>
          </p:cNvPicPr>
          <p:nvPr/>
        </p:nvPicPr>
        <p:blipFill>
          <a:blip r:embed="rId8"/>
          <a:stretch>
            <a:fillRect/>
          </a:stretch>
        </p:blipFill>
        <p:spPr>
          <a:xfrm>
            <a:off x="6653359" y="3094518"/>
            <a:ext cx="1069975" cy="1596095"/>
          </a:xfrm>
          <a:prstGeom prst="rect">
            <a:avLst/>
          </a:prstGeom>
          <a:ln>
            <a:solidFill>
              <a:schemeClr val="tx1"/>
            </a:solidFill>
          </a:ln>
        </p:spPr>
      </p:pic>
    </p:spTree>
    <p:extLst>
      <p:ext uri="{BB962C8B-B14F-4D97-AF65-F5344CB8AC3E}">
        <p14:creationId xmlns:p14="http://schemas.microsoft.com/office/powerpoint/2010/main" val="2630793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C0F3637C-1F62-490E-90C5-69232E9C44DF}"/>
              </a:ext>
            </a:extLst>
          </p:cNvPr>
          <p:cNvPicPr>
            <a:picLocks noChangeAspect="1"/>
          </p:cNvPicPr>
          <p:nvPr/>
        </p:nvPicPr>
        <p:blipFill>
          <a:blip r:embed="rId3"/>
          <a:stretch>
            <a:fillRect/>
          </a:stretch>
        </p:blipFill>
        <p:spPr>
          <a:xfrm>
            <a:off x="108066" y="936000"/>
            <a:ext cx="8736938" cy="5675821"/>
          </a:xfrm>
          <a:prstGeom prst="rect">
            <a:avLst/>
          </a:prstGeom>
        </p:spPr>
      </p:pic>
      <p:sp>
        <p:nvSpPr>
          <p:cNvPr id="2" name="タイトル 1"/>
          <p:cNvSpPr>
            <a:spLocks noGrp="1"/>
          </p:cNvSpPr>
          <p:nvPr>
            <p:ph type="title"/>
          </p:nvPr>
        </p:nvSpPr>
        <p:spPr>
          <a:xfrm>
            <a:off x="431999" y="360000"/>
            <a:ext cx="7920000" cy="576000"/>
          </a:xfrm>
        </p:spPr>
        <p:txBody>
          <a:bodyPr/>
          <a:lstStyle/>
          <a:p>
            <a:r>
              <a:rPr lang="ja-JP" altLang="en-US" b="1" dirty="0"/>
              <a:t>公表</a:t>
            </a:r>
            <a:r>
              <a:rPr lang="en-US" altLang="ja-JP" b="1" dirty="0"/>
              <a:t>RMP</a:t>
            </a:r>
            <a:r>
              <a:rPr lang="ja-JP" altLang="en-US" b="1" dirty="0"/>
              <a:t>数の推移</a:t>
            </a:r>
            <a:endParaRPr kumimoji="1" lang="ja-JP" altLang="en-US" dirty="0"/>
          </a:p>
        </p:txBody>
      </p:sp>
      <p:sp>
        <p:nvSpPr>
          <p:cNvPr id="6" name="角丸四角形 5"/>
          <p:cNvSpPr/>
          <p:nvPr/>
        </p:nvSpPr>
        <p:spPr>
          <a:xfrm>
            <a:off x="444211" y="1062744"/>
            <a:ext cx="4522425" cy="529480"/>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2000" b="1" dirty="0">
                <a:solidFill>
                  <a:prstClr val="white"/>
                </a:solidFill>
                <a:latin typeface="Meiryo UI" panose="020B0604030504040204" pitchFamily="50" charset="-128"/>
                <a:ea typeface="Meiryo UI" panose="020B0604030504040204" pitchFamily="50" charset="-128"/>
              </a:rPr>
              <a:t>634</a:t>
            </a: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製品で</a:t>
            </a:r>
            <a:r>
              <a:rPr kumimoji="1" lang="en-US" altLang="ja-JP"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RMP</a:t>
            </a: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が公開されています</a:t>
            </a:r>
            <a:endParaRPr kumimoji="1" lang="en-US" altLang="ja-JP"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9" name="テキスト ボックス 8">
            <a:extLst>
              <a:ext uri="{FF2B5EF4-FFF2-40B4-BE49-F238E27FC236}">
                <a16:creationId xmlns:a16="http://schemas.microsoft.com/office/drawing/2014/main" id="{E399699B-019D-491E-9A2F-7BBCAE8C5E27}"/>
              </a:ext>
            </a:extLst>
          </p:cNvPr>
          <p:cNvSpPr txBox="1"/>
          <p:nvPr/>
        </p:nvSpPr>
        <p:spPr>
          <a:xfrm>
            <a:off x="6368957" y="6213306"/>
            <a:ext cx="2751513" cy="569387"/>
          </a:xfrm>
          <a:prstGeom prst="rect">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出典：</a:t>
            </a:r>
            <a:r>
              <a:rPr kumimoji="1" lang="en-US" altLang="ja-JP" sz="1200" dirty="0">
                <a:latin typeface="Meiryo UI" panose="020B0604030504040204" pitchFamily="50" charset="-128"/>
                <a:ea typeface="Meiryo UI" panose="020B0604030504040204" pitchFamily="50" charset="-128"/>
              </a:rPr>
              <a:t>e-RMP Update</a:t>
            </a:r>
          </a:p>
          <a:p>
            <a:r>
              <a:rPr kumimoji="1" lang="en-US" altLang="ja-JP"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イーピーエス株式会社作成</a:t>
            </a:r>
            <a:endParaRPr kumimoji="1" lang="en-US" altLang="ja-JP" sz="1200" dirty="0">
              <a:latin typeface="Meiryo UI" panose="020B0604030504040204" pitchFamily="50" charset="-128"/>
              <a:ea typeface="Meiryo UI" panose="020B0604030504040204" pitchFamily="50" charset="-128"/>
            </a:endParaRPr>
          </a:p>
          <a:p>
            <a:r>
              <a:rPr lang="en-US" altLang="ja-JP" sz="700" u="sng" kern="100" dirty="0">
                <a:solidFill>
                  <a:srgbClr val="0563C1"/>
                </a:solidFill>
                <a:effectLst/>
                <a:latin typeface="Meiryo UI" panose="020B0604030504040204" pitchFamily="50" charset="-128"/>
                <a:ea typeface="Meiryo UI" panose="020B0604030504040204" pitchFamily="50" charset="-128"/>
                <a:cs typeface="Courier New" panose="02070309020205020404" pitchFamily="49" charset="0"/>
                <a:hlinkClick r:id="rId4"/>
              </a:rPr>
              <a:t>https://www.eps.co.jp/ja/service_ermp-update.php</a:t>
            </a:r>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69330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D451C097-D81D-498D-9E78-D6E5727B1E0D}"/>
              </a:ext>
            </a:extLst>
          </p:cNvPr>
          <p:cNvSpPr/>
          <p:nvPr/>
        </p:nvSpPr>
        <p:spPr>
          <a:xfrm>
            <a:off x="524828" y="1268413"/>
            <a:ext cx="8126412" cy="8651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100" name="テキスト ボックス 3">
            <a:extLst>
              <a:ext uri="{FF2B5EF4-FFF2-40B4-BE49-F238E27FC236}">
                <a16:creationId xmlns:a16="http://schemas.microsoft.com/office/drawing/2014/main" id="{0C414637-E5AB-48CD-8F67-CBF7AE6E3CAD}"/>
              </a:ext>
            </a:extLst>
          </p:cNvPr>
          <p:cNvSpPr txBox="1">
            <a:spLocks noChangeArrowheads="1"/>
          </p:cNvSpPr>
          <p:nvPr/>
        </p:nvSpPr>
        <p:spPr bwMode="auto">
          <a:xfrm>
            <a:off x="432000" y="355613"/>
            <a:ext cx="7920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kumimoji="1" sz="3200">
                <a:solidFill>
                  <a:schemeClr val="tx1"/>
                </a:solidFill>
                <a:latin typeface="Times" panose="02020603050405020304" pitchFamily="18" charset="0"/>
                <a:ea typeface="Osaka" charset="-128"/>
              </a:defRPr>
            </a:lvl1pPr>
            <a:lvl2pPr marL="742950" indent="-285750" eaLnBrk="0" hangingPunct="0">
              <a:spcBef>
                <a:spcPct val="20000"/>
              </a:spcBef>
              <a:buChar char="–"/>
              <a:defRPr kumimoji="1" sz="2800">
                <a:solidFill>
                  <a:schemeClr val="tx1"/>
                </a:solidFill>
                <a:latin typeface="Times" panose="02020603050405020304" pitchFamily="18" charset="0"/>
                <a:ea typeface="Osaka" charset="-128"/>
              </a:defRPr>
            </a:lvl2pPr>
            <a:lvl3pPr marL="1143000" indent="-228600" eaLnBrk="0" hangingPunct="0">
              <a:spcBef>
                <a:spcPct val="20000"/>
              </a:spcBef>
              <a:buChar char="•"/>
              <a:defRPr kumimoji="1" sz="2400">
                <a:solidFill>
                  <a:schemeClr val="tx1"/>
                </a:solidFill>
                <a:latin typeface="Times" panose="02020603050405020304" pitchFamily="18" charset="0"/>
                <a:ea typeface="Osaka" charset="-128"/>
              </a:defRPr>
            </a:lvl3pPr>
            <a:lvl4pPr marL="1600200" indent="-228600" eaLnBrk="0" hangingPunct="0">
              <a:spcBef>
                <a:spcPct val="20000"/>
              </a:spcBef>
              <a:buChar char="–"/>
              <a:defRPr kumimoji="1" sz="2000">
                <a:solidFill>
                  <a:schemeClr val="tx1"/>
                </a:solidFill>
                <a:latin typeface="Times" panose="02020603050405020304" pitchFamily="18" charset="0"/>
                <a:ea typeface="Osaka" charset="-128"/>
              </a:defRPr>
            </a:lvl4pPr>
            <a:lvl5pPr marL="2057400" indent="-228600" eaLnBrk="0" hangingPunct="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3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3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日本病院薬剤師会</a:t>
            </a:r>
            <a:r>
              <a:rPr kumimoji="1" lang="en-US" altLang="ja-JP" sz="3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】RMP</a:t>
            </a:r>
            <a:r>
              <a:rPr kumimoji="1" lang="ja-JP" altLang="en-US" sz="3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利活用の提言</a:t>
            </a:r>
            <a:endParaRPr kumimoji="1" lang="en-US" altLang="ja-JP" sz="3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03" name="テキスト ボックス 6">
            <a:extLst>
              <a:ext uri="{FF2B5EF4-FFF2-40B4-BE49-F238E27FC236}">
                <a16:creationId xmlns:a16="http://schemas.microsoft.com/office/drawing/2014/main" id="{E5D887ED-F726-41C2-99FF-9A825B2C0226}"/>
              </a:ext>
            </a:extLst>
          </p:cNvPr>
          <p:cNvSpPr txBox="1">
            <a:spLocks noChangeArrowheads="1"/>
          </p:cNvSpPr>
          <p:nvPr/>
        </p:nvSpPr>
        <p:spPr bwMode="auto">
          <a:xfrm>
            <a:off x="1157288" y="2276475"/>
            <a:ext cx="6421437"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panose="02020603050405020304" pitchFamily="18" charset="0"/>
                <a:ea typeface="Osaka" charset="-128"/>
              </a:defRPr>
            </a:lvl1pPr>
            <a:lvl2pPr marL="742950" indent="-285750" eaLnBrk="0" hangingPunct="0">
              <a:spcBef>
                <a:spcPct val="20000"/>
              </a:spcBef>
              <a:buChar char="–"/>
              <a:defRPr kumimoji="1" sz="2800">
                <a:solidFill>
                  <a:schemeClr val="tx1"/>
                </a:solidFill>
                <a:latin typeface="Times" panose="02020603050405020304" pitchFamily="18" charset="0"/>
                <a:ea typeface="Osaka" charset="-128"/>
              </a:defRPr>
            </a:lvl2pPr>
            <a:lvl3pPr marL="1143000" indent="-228600" eaLnBrk="0" hangingPunct="0">
              <a:spcBef>
                <a:spcPct val="20000"/>
              </a:spcBef>
              <a:buChar char="•"/>
              <a:defRPr kumimoji="1" sz="2400">
                <a:solidFill>
                  <a:schemeClr val="tx1"/>
                </a:solidFill>
                <a:latin typeface="Times" panose="02020603050405020304" pitchFamily="18" charset="0"/>
                <a:ea typeface="Osaka" charset="-128"/>
              </a:defRPr>
            </a:lvl3pPr>
            <a:lvl4pPr marL="1600200" indent="-228600" eaLnBrk="0" hangingPunct="0">
              <a:spcBef>
                <a:spcPct val="20000"/>
              </a:spcBef>
              <a:buChar char="–"/>
              <a:defRPr kumimoji="1" sz="2000">
                <a:solidFill>
                  <a:schemeClr val="tx1"/>
                </a:solidFill>
                <a:latin typeface="Times" panose="02020603050405020304" pitchFamily="18" charset="0"/>
                <a:ea typeface="Osaka" charset="-128"/>
              </a:defRPr>
            </a:lvl4pPr>
            <a:lvl5pPr marL="2057400" indent="-228600" eaLnBrk="0" hangingPunct="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記載内容</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目次</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 </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医薬品リスク管理計画と医療現場における利活用</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 </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情報源としての医薬品リスク管理計画の特徴</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追加のリスク最小化活動と定めた「患者向け資材」「医療従事者向け資材」の利活用</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 RMP </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の院内利活用の実践例</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医療現場における</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RMP</a:t>
            </a:r>
            <a:r>
              <a:rPr kumimoji="1" lang="ja-JP" altLang="en-US" sz="20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の利</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活用における留意点</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等</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a:extLst>
              <a:ext uri="{FF2B5EF4-FFF2-40B4-BE49-F238E27FC236}">
                <a16:creationId xmlns:a16="http://schemas.microsoft.com/office/drawing/2014/main" id="{B37A3B20-19F8-44AC-94B6-E1A042DAED18}"/>
              </a:ext>
            </a:extLst>
          </p:cNvPr>
          <p:cNvSpPr/>
          <p:nvPr/>
        </p:nvSpPr>
        <p:spPr>
          <a:xfrm>
            <a:off x="914400" y="2290763"/>
            <a:ext cx="7200900" cy="22320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0" name="角丸四角形 9">
            <a:extLst>
              <a:ext uri="{FF2B5EF4-FFF2-40B4-BE49-F238E27FC236}">
                <a16:creationId xmlns:a16="http://schemas.microsoft.com/office/drawing/2014/main" id="{7F44D9EF-E584-4391-9281-931EB3FF2264}"/>
              </a:ext>
            </a:extLst>
          </p:cNvPr>
          <p:cNvSpPr/>
          <p:nvPr/>
        </p:nvSpPr>
        <p:spPr>
          <a:xfrm>
            <a:off x="576000" y="5015548"/>
            <a:ext cx="8037513" cy="630237"/>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薬剤師に向けて</a:t>
            </a:r>
            <a:r>
              <a:rPr kumimoji="0" lang="en-US" altLang="ja-JP" sz="2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RMP</a:t>
            </a:r>
            <a:r>
              <a:rPr kumimoji="0" lang="ja-JP" altLang="en-US" sz="2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の紹介や利活用の提言がなされている</a:t>
            </a:r>
          </a:p>
        </p:txBody>
      </p:sp>
      <p:sp>
        <p:nvSpPr>
          <p:cNvPr id="4106" name="テキスト ボックス 2">
            <a:extLst>
              <a:ext uri="{FF2B5EF4-FFF2-40B4-BE49-F238E27FC236}">
                <a16:creationId xmlns:a16="http://schemas.microsoft.com/office/drawing/2014/main" id="{7B9AC04B-E865-45A6-B2C3-33539BEAF360}"/>
              </a:ext>
            </a:extLst>
          </p:cNvPr>
          <p:cNvSpPr txBox="1">
            <a:spLocks noChangeArrowheads="1"/>
          </p:cNvSpPr>
          <p:nvPr/>
        </p:nvSpPr>
        <p:spPr bwMode="auto">
          <a:xfrm>
            <a:off x="755650" y="1384300"/>
            <a:ext cx="77660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panose="02020603050405020304" pitchFamily="18" charset="0"/>
                <a:ea typeface="Osaka" charset="-128"/>
              </a:defRPr>
            </a:lvl1pPr>
            <a:lvl2pPr marL="742950" indent="-285750" eaLnBrk="0" hangingPunct="0">
              <a:spcBef>
                <a:spcPct val="20000"/>
              </a:spcBef>
              <a:buChar char="–"/>
              <a:defRPr kumimoji="1" sz="2800">
                <a:solidFill>
                  <a:schemeClr val="tx1"/>
                </a:solidFill>
                <a:latin typeface="Times" panose="02020603050405020304" pitchFamily="18" charset="0"/>
                <a:ea typeface="Osaka" charset="-128"/>
              </a:defRPr>
            </a:lvl2pPr>
            <a:lvl3pPr marL="1143000" indent="-228600" eaLnBrk="0" hangingPunct="0">
              <a:spcBef>
                <a:spcPct val="20000"/>
              </a:spcBef>
              <a:buChar char="•"/>
              <a:defRPr kumimoji="1" sz="2400">
                <a:solidFill>
                  <a:schemeClr val="tx1"/>
                </a:solidFill>
                <a:latin typeface="Times" panose="02020603050405020304" pitchFamily="18" charset="0"/>
                <a:ea typeface="Osaka" charset="-128"/>
              </a:defRPr>
            </a:lvl3pPr>
            <a:lvl4pPr marL="1600200" indent="-228600" eaLnBrk="0" hangingPunct="0">
              <a:spcBef>
                <a:spcPct val="20000"/>
              </a:spcBef>
              <a:buChar char="–"/>
              <a:defRPr kumimoji="1" sz="2000">
                <a:solidFill>
                  <a:schemeClr val="tx1"/>
                </a:solidFill>
                <a:latin typeface="Times" panose="02020603050405020304" pitchFamily="18" charset="0"/>
                <a:ea typeface="Osaka" charset="-128"/>
              </a:defRPr>
            </a:lvl4pPr>
            <a:lvl5pPr marL="2057400" indent="-228600" eaLnBrk="0" hangingPunct="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1" lang="ja-JP" altLang="ja-JP" sz="2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病院薬剤師業務への医薬品リスク管理計画の利活用について</a:t>
            </a:r>
            <a:r>
              <a:rPr kumimoji="1" lang="ja-JP" altLang="en-US" sz="2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ja-JP"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199409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3">
            <a:extLst>
              <a:ext uri="{FF2B5EF4-FFF2-40B4-BE49-F238E27FC236}">
                <a16:creationId xmlns:a16="http://schemas.microsoft.com/office/drawing/2014/main" id="{57ACCDFA-DE49-4A00-863B-DA7CC39439D6}"/>
              </a:ext>
            </a:extLst>
          </p:cNvPr>
          <p:cNvSpPr txBox="1">
            <a:spLocks noChangeArrowheads="1"/>
          </p:cNvSpPr>
          <p:nvPr/>
        </p:nvSpPr>
        <p:spPr bwMode="auto">
          <a:xfrm>
            <a:off x="432000" y="360000"/>
            <a:ext cx="7920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panose="02020603050405020304" pitchFamily="18" charset="0"/>
                <a:ea typeface="Osaka" charset="-128"/>
              </a:defRPr>
            </a:lvl1pPr>
            <a:lvl2pPr marL="742950" indent="-285750" eaLnBrk="0" hangingPunct="0">
              <a:spcBef>
                <a:spcPct val="20000"/>
              </a:spcBef>
              <a:buChar char="–"/>
              <a:defRPr kumimoji="1" sz="2800">
                <a:solidFill>
                  <a:schemeClr val="tx1"/>
                </a:solidFill>
                <a:latin typeface="Times" panose="02020603050405020304" pitchFamily="18" charset="0"/>
                <a:ea typeface="Osaka" charset="-128"/>
              </a:defRPr>
            </a:lvl2pPr>
            <a:lvl3pPr marL="1143000" indent="-228600" eaLnBrk="0" hangingPunct="0">
              <a:spcBef>
                <a:spcPct val="20000"/>
              </a:spcBef>
              <a:buChar char="•"/>
              <a:defRPr kumimoji="1" sz="2400">
                <a:solidFill>
                  <a:schemeClr val="tx1"/>
                </a:solidFill>
                <a:latin typeface="Times" panose="02020603050405020304" pitchFamily="18" charset="0"/>
                <a:ea typeface="Osaka" charset="-128"/>
              </a:defRPr>
            </a:lvl3pPr>
            <a:lvl4pPr marL="1600200" indent="-228600" eaLnBrk="0" hangingPunct="0">
              <a:spcBef>
                <a:spcPct val="20000"/>
              </a:spcBef>
              <a:buChar char="–"/>
              <a:defRPr kumimoji="1" sz="2000">
                <a:solidFill>
                  <a:schemeClr val="tx1"/>
                </a:solidFill>
                <a:latin typeface="Times" panose="02020603050405020304" pitchFamily="18" charset="0"/>
                <a:ea typeface="Osaka" charset="-128"/>
              </a:defRPr>
            </a:lvl4pPr>
            <a:lvl5pPr marL="2057400" indent="-228600" eaLnBrk="0" hangingPunct="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3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3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厚生労働省</a:t>
            </a:r>
            <a:r>
              <a:rPr kumimoji="1" lang="en-US" altLang="ja-JP" sz="3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3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広告監視モニター制度</a:t>
            </a:r>
            <a:endPar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a:extLst>
              <a:ext uri="{FF2B5EF4-FFF2-40B4-BE49-F238E27FC236}">
                <a16:creationId xmlns:a16="http://schemas.microsoft.com/office/drawing/2014/main" id="{D4E326C0-BA98-4AEB-9C61-36BF7468A76E}"/>
              </a:ext>
            </a:extLst>
          </p:cNvPr>
          <p:cNvSpPr/>
          <p:nvPr/>
        </p:nvSpPr>
        <p:spPr>
          <a:xfrm>
            <a:off x="31750" y="6085242"/>
            <a:ext cx="8458200" cy="738664"/>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平成</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29</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医療用医薬品の広告活動監視モニター事業報告書</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hlinkClick r:id="rId3"/>
              </a:rPr>
              <a:t>https://www.mhlw.go.jp/file/06-Seisakujouhou-11120000-Iyakushokuhinkyoku/0000183615.pdf</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prstClr val="black"/>
                </a:solidFill>
                <a:latin typeface="Meiryo UI" panose="020B0604030504040204" pitchFamily="50" charset="-128"/>
                <a:ea typeface="Meiryo UI" panose="020B0604030504040204" pitchFamily="50" charset="-128"/>
              </a:rPr>
              <a:t>販売情報提供活動監視事業</a:t>
            </a:r>
            <a:endParaRPr kumimoji="1" lang="en-US" altLang="ja-JP" sz="1050" dirty="0">
              <a:solidFill>
                <a:prstClr val="black"/>
              </a:solidFill>
              <a:latin typeface="Meiryo UI" panose="020B0604030504040204" pitchFamily="50" charset="-128"/>
              <a:ea typeface="Meiryo UI" panose="020B0604030504040204" pitchFamily="50" charset="-128"/>
            </a:endParaRPr>
          </a:p>
          <a:p>
            <a:pPr defTabSz="914400">
              <a:defRPr/>
            </a:pPr>
            <a:r>
              <a:rPr kumimoji="1" lang="en-US" altLang="ja-JP" sz="1050" dirty="0">
                <a:solidFill>
                  <a:prstClr val="black"/>
                </a:solidFill>
                <a:latin typeface="Meiryo UI" panose="020B0604030504040204" pitchFamily="50" charset="-128"/>
                <a:ea typeface="Meiryo UI" panose="020B0604030504040204" pitchFamily="50" charset="-128"/>
                <a:hlinkClick r:id="rId4"/>
              </a:rPr>
              <a:t>https://www.mhlw.go.jp/stf/seisakunitsuite/bunya/kenkou_iryou/iyakuhin/koukokukisei/index.html#h2_free3</a:t>
            </a:r>
            <a:endParaRPr kumimoji="1" lang="en-US" altLang="ja-JP" sz="1050" dirty="0">
              <a:solidFill>
                <a:prstClr val="black"/>
              </a:solidFill>
              <a:latin typeface="Meiryo UI" panose="020B0604030504040204" pitchFamily="50" charset="-128"/>
              <a:ea typeface="Meiryo UI" panose="020B0604030504040204" pitchFamily="50" charset="-128"/>
            </a:endParaRPr>
          </a:p>
        </p:txBody>
      </p:sp>
      <p:grpSp>
        <p:nvGrpSpPr>
          <p:cNvPr id="5127" name="グループ化 6">
            <a:extLst>
              <a:ext uri="{FF2B5EF4-FFF2-40B4-BE49-F238E27FC236}">
                <a16:creationId xmlns:a16="http://schemas.microsoft.com/office/drawing/2014/main" id="{2190C9D4-6A36-4291-B260-767219F627BC}"/>
              </a:ext>
            </a:extLst>
          </p:cNvPr>
          <p:cNvGrpSpPr>
            <a:grpSpLocks/>
          </p:cNvGrpSpPr>
          <p:nvPr/>
        </p:nvGrpSpPr>
        <p:grpSpPr bwMode="auto">
          <a:xfrm>
            <a:off x="371475" y="1189038"/>
            <a:ext cx="8118475" cy="4165600"/>
            <a:chOff x="878492" y="1643904"/>
            <a:chExt cx="6536489" cy="3354610"/>
          </a:xfrm>
        </p:grpSpPr>
        <p:pic>
          <p:nvPicPr>
            <p:cNvPr id="5129" name="図 7">
              <a:extLst>
                <a:ext uri="{FF2B5EF4-FFF2-40B4-BE49-F238E27FC236}">
                  <a16:creationId xmlns:a16="http://schemas.microsoft.com/office/drawing/2014/main" id="{70BCB2DB-A053-4491-9D65-DD1CB9D4C38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78492" y="1643904"/>
              <a:ext cx="6536489" cy="3354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直線コネクタ 8">
              <a:extLst>
                <a:ext uri="{FF2B5EF4-FFF2-40B4-BE49-F238E27FC236}">
                  <a16:creationId xmlns:a16="http://schemas.microsoft.com/office/drawing/2014/main" id="{216CC769-E00F-4CAA-A60E-CFAB3C9E83D3}"/>
                </a:ext>
              </a:extLst>
            </p:cNvPr>
            <p:cNvCxnSpPr/>
            <p:nvPr/>
          </p:nvCxnSpPr>
          <p:spPr>
            <a:xfrm>
              <a:off x="2330477" y="3878606"/>
              <a:ext cx="48710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4067E8A1-55B4-4DA1-9123-16191400DC2B}"/>
                </a:ext>
              </a:extLst>
            </p:cNvPr>
            <p:cNvCxnSpPr/>
            <p:nvPr/>
          </p:nvCxnSpPr>
          <p:spPr>
            <a:xfrm>
              <a:off x="1311787" y="4150912"/>
              <a:ext cx="588974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2C94ACA2-2084-4B1C-B6DE-45A6E8E87265}"/>
                </a:ext>
              </a:extLst>
            </p:cNvPr>
            <p:cNvCxnSpPr/>
            <p:nvPr/>
          </p:nvCxnSpPr>
          <p:spPr>
            <a:xfrm>
              <a:off x="1311787" y="4402764"/>
              <a:ext cx="327719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2" name="角丸四角形 11">
            <a:extLst>
              <a:ext uri="{FF2B5EF4-FFF2-40B4-BE49-F238E27FC236}">
                <a16:creationId xmlns:a16="http://schemas.microsoft.com/office/drawing/2014/main" id="{EDD7AAAD-D380-4722-AEBA-90BB398CA25E}"/>
              </a:ext>
            </a:extLst>
          </p:cNvPr>
          <p:cNvSpPr/>
          <p:nvPr/>
        </p:nvSpPr>
        <p:spPr>
          <a:xfrm>
            <a:off x="576000" y="5392516"/>
            <a:ext cx="7612063" cy="585470"/>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添付文書や</a:t>
            </a:r>
            <a:r>
              <a:rPr kumimoji="0" lang="en-US" altLang="ja-JP" sz="2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RMP</a:t>
            </a:r>
            <a:r>
              <a:rPr kumimoji="0" lang="ja-JP" altLang="en-US" sz="2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の説明が不十分な情報提供</a:t>
            </a:r>
          </a:p>
        </p:txBody>
      </p:sp>
    </p:spTree>
    <p:extLst>
      <p:ext uri="{BB962C8B-B14F-4D97-AF65-F5344CB8AC3E}">
        <p14:creationId xmlns:p14="http://schemas.microsoft.com/office/powerpoint/2010/main" val="1624212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139A3E2B-01D0-49C3-AED4-4D914F89650C}"/>
              </a:ext>
            </a:extLst>
          </p:cNvPr>
          <p:cNvSpPr/>
          <p:nvPr/>
        </p:nvSpPr>
        <p:spPr>
          <a:xfrm>
            <a:off x="395288" y="1268413"/>
            <a:ext cx="7985125" cy="720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6148" name="テキスト ボックス 1">
            <a:extLst>
              <a:ext uri="{FF2B5EF4-FFF2-40B4-BE49-F238E27FC236}">
                <a16:creationId xmlns:a16="http://schemas.microsoft.com/office/drawing/2014/main" id="{D3D47E65-8557-4062-B524-572DA2E02229}"/>
              </a:ext>
            </a:extLst>
          </p:cNvPr>
          <p:cNvSpPr txBox="1">
            <a:spLocks noChangeArrowheads="1"/>
          </p:cNvSpPr>
          <p:nvPr/>
        </p:nvSpPr>
        <p:spPr bwMode="auto">
          <a:xfrm>
            <a:off x="431998" y="360000"/>
            <a:ext cx="7920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panose="02020603050405020304" pitchFamily="18" charset="0"/>
                <a:ea typeface="Osaka" charset="-128"/>
              </a:defRPr>
            </a:lvl1pPr>
            <a:lvl2pPr marL="742950" indent="-285750" eaLnBrk="0" hangingPunct="0">
              <a:spcBef>
                <a:spcPct val="20000"/>
              </a:spcBef>
              <a:buChar char="–"/>
              <a:defRPr kumimoji="1" sz="2800">
                <a:solidFill>
                  <a:schemeClr val="tx1"/>
                </a:solidFill>
                <a:latin typeface="Times" panose="02020603050405020304" pitchFamily="18" charset="0"/>
                <a:ea typeface="Osaka" charset="-128"/>
              </a:defRPr>
            </a:lvl2pPr>
            <a:lvl3pPr marL="1143000" indent="-228600" eaLnBrk="0" hangingPunct="0">
              <a:spcBef>
                <a:spcPct val="20000"/>
              </a:spcBef>
              <a:buChar char="•"/>
              <a:defRPr kumimoji="1" sz="2400">
                <a:solidFill>
                  <a:schemeClr val="tx1"/>
                </a:solidFill>
                <a:latin typeface="Times" panose="02020603050405020304" pitchFamily="18" charset="0"/>
                <a:ea typeface="Osaka" charset="-128"/>
              </a:defRPr>
            </a:lvl3pPr>
            <a:lvl4pPr marL="1600200" indent="-228600" eaLnBrk="0" hangingPunct="0">
              <a:spcBef>
                <a:spcPct val="20000"/>
              </a:spcBef>
              <a:buChar char="–"/>
              <a:defRPr kumimoji="1" sz="2000">
                <a:solidFill>
                  <a:schemeClr val="tx1"/>
                </a:solidFill>
                <a:latin typeface="Times" panose="02020603050405020304" pitchFamily="18" charset="0"/>
                <a:ea typeface="Osaka" charset="-128"/>
              </a:defRPr>
            </a:lvl4pPr>
            <a:lvl5pPr marL="2057400" indent="-228600" eaLnBrk="0" hangingPunct="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3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3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厚生労働省</a:t>
            </a:r>
            <a:r>
              <a:rPr kumimoji="1" lang="en-US" altLang="ja-JP" sz="3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3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ガイドライン</a:t>
            </a:r>
            <a:endPar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角丸四角形 13">
            <a:extLst>
              <a:ext uri="{FF2B5EF4-FFF2-40B4-BE49-F238E27FC236}">
                <a16:creationId xmlns:a16="http://schemas.microsoft.com/office/drawing/2014/main" id="{763A282C-E8C1-455D-95AE-ED81EBA96DAE}"/>
              </a:ext>
            </a:extLst>
          </p:cNvPr>
          <p:cNvSpPr/>
          <p:nvPr/>
        </p:nvSpPr>
        <p:spPr>
          <a:xfrm>
            <a:off x="582613" y="5257164"/>
            <a:ext cx="7612062" cy="556895"/>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ja-JP" sz="2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RMP</a:t>
            </a:r>
            <a:r>
              <a:rPr kumimoji="0" lang="ja-JP" altLang="en-US" sz="2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に基づく情報提供について明記された</a:t>
            </a:r>
          </a:p>
        </p:txBody>
      </p:sp>
      <p:sp>
        <p:nvSpPr>
          <p:cNvPr id="6152" name="テキスト ボックス 2">
            <a:extLst>
              <a:ext uri="{FF2B5EF4-FFF2-40B4-BE49-F238E27FC236}">
                <a16:creationId xmlns:a16="http://schemas.microsoft.com/office/drawing/2014/main" id="{DFF01026-480E-453F-AEBC-32C75090CB87}"/>
              </a:ext>
            </a:extLst>
          </p:cNvPr>
          <p:cNvSpPr txBox="1">
            <a:spLocks noChangeArrowheads="1"/>
          </p:cNvSpPr>
          <p:nvPr/>
        </p:nvSpPr>
        <p:spPr bwMode="auto">
          <a:xfrm>
            <a:off x="461963" y="1282700"/>
            <a:ext cx="79565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panose="02020603050405020304" pitchFamily="18" charset="0"/>
                <a:ea typeface="Osaka" charset="-128"/>
              </a:defRPr>
            </a:lvl1pPr>
            <a:lvl2pPr marL="742950" indent="-285750" eaLnBrk="0" hangingPunct="0">
              <a:spcBef>
                <a:spcPct val="20000"/>
              </a:spcBef>
              <a:buChar char="–"/>
              <a:defRPr kumimoji="1" sz="2800">
                <a:solidFill>
                  <a:schemeClr val="tx1"/>
                </a:solidFill>
                <a:latin typeface="Times" panose="02020603050405020304" pitchFamily="18" charset="0"/>
                <a:ea typeface="Osaka" charset="-128"/>
              </a:defRPr>
            </a:lvl2pPr>
            <a:lvl3pPr marL="1143000" indent="-228600" eaLnBrk="0" hangingPunct="0">
              <a:spcBef>
                <a:spcPct val="20000"/>
              </a:spcBef>
              <a:buChar char="•"/>
              <a:defRPr kumimoji="1" sz="2400">
                <a:solidFill>
                  <a:schemeClr val="tx1"/>
                </a:solidFill>
                <a:latin typeface="Times" panose="02020603050405020304" pitchFamily="18" charset="0"/>
                <a:ea typeface="Osaka" charset="-128"/>
              </a:defRPr>
            </a:lvl3pPr>
            <a:lvl4pPr marL="1600200" indent="-228600" eaLnBrk="0" hangingPunct="0">
              <a:spcBef>
                <a:spcPct val="20000"/>
              </a:spcBef>
              <a:buChar char="–"/>
              <a:defRPr kumimoji="1" sz="2000">
                <a:solidFill>
                  <a:schemeClr val="tx1"/>
                </a:solidFill>
                <a:latin typeface="Times" panose="02020603050405020304" pitchFamily="18" charset="0"/>
                <a:ea typeface="Osaka" charset="-128"/>
              </a:defRPr>
            </a:lvl4pPr>
            <a:lvl5pPr marL="2057400" indent="-228600" eaLnBrk="0" hangingPunct="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ja-JP" sz="2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医療用医薬品の販売情報提供活動に関するガイドライン</a:t>
            </a:r>
            <a:endParaRPr kumimoji="1" lang="en-US" altLang="ja-JP" sz="2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r" defTabSz="914400" rtl="0" eaLnBrk="1" fontAlgn="auto" latinLnBrk="0" hangingPunct="1">
              <a:lnSpc>
                <a:spcPct val="100000"/>
              </a:lnSpc>
              <a:spcBef>
                <a:spcPct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(2018/9/25)</a:t>
            </a:r>
            <a:endParaRPr kumimoji="1" lang="ja-JP" altLang="en-US" sz="2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153" name="テキスト ボックス 3">
            <a:extLst>
              <a:ext uri="{FF2B5EF4-FFF2-40B4-BE49-F238E27FC236}">
                <a16:creationId xmlns:a16="http://schemas.microsoft.com/office/drawing/2014/main" id="{43C878B6-D9C1-47DF-949F-41FE76B42D9A}"/>
              </a:ext>
            </a:extLst>
          </p:cNvPr>
          <p:cNvSpPr txBox="1">
            <a:spLocks noChangeArrowheads="1"/>
          </p:cNvSpPr>
          <p:nvPr/>
        </p:nvSpPr>
        <p:spPr bwMode="auto">
          <a:xfrm>
            <a:off x="418465" y="2126298"/>
            <a:ext cx="80914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panose="02020603050405020304" pitchFamily="18" charset="0"/>
                <a:ea typeface="Osaka" charset="-128"/>
              </a:defRPr>
            </a:lvl1pPr>
            <a:lvl2pPr marL="742950" indent="-285750" eaLnBrk="0" hangingPunct="0">
              <a:spcBef>
                <a:spcPct val="20000"/>
              </a:spcBef>
              <a:buChar char="–"/>
              <a:defRPr kumimoji="1" sz="2800">
                <a:solidFill>
                  <a:schemeClr val="tx1"/>
                </a:solidFill>
                <a:latin typeface="Times" panose="02020603050405020304" pitchFamily="18" charset="0"/>
                <a:ea typeface="Osaka" charset="-128"/>
              </a:defRPr>
            </a:lvl2pPr>
            <a:lvl3pPr marL="1143000" indent="-228600" eaLnBrk="0" hangingPunct="0">
              <a:spcBef>
                <a:spcPct val="20000"/>
              </a:spcBef>
              <a:buChar char="•"/>
              <a:defRPr kumimoji="1" sz="2400">
                <a:solidFill>
                  <a:schemeClr val="tx1"/>
                </a:solidFill>
                <a:latin typeface="Times" panose="02020603050405020304" pitchFamily="18" charset="0"/>
                <a:ea typeface="Osaka" charset="-128"/>
              </a:defRPr>
            </a:lvl3pPr>
            <a:lvl4pPr marL="1600200" indent="-228600" eaLnBrk="0" hangingPunct="0">
              <a:spcBef>
                <a:spcPct val="20000"/>
              </a:spcBef>
              <a:buChar char="–"/>
              <a:defRPr kumimoji="1" sz="2000">
                <a:solidFill>
                  <a:schemeClr val="tx1"/>
                </a:solidFill>
                <a:latin typeface="Times" panose="02020603050405020304" pitchFamily="18" charset="0"/>
                <a:ea typeface="Osaka" charset="-128"/>
              </a:defRPr>
            </a:lvl4pPr>
            <a:lvl5pPr marL="2057400" indent="-228600" eaLnBrk="0" hangingPunct="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目的：医薬品製造販売業者等が医療用医薬品の販売情報提供活動において行う広告又は広告に類する行為を適正化することにより、医療用医薬品の適正使用を確保し、もって保健衛生の向上を図ること</a:t>
            </a:r>
          </a:p>
        </p:txBody>
      </p:sp>
      <p:sp>
        <p:nvSpPr>
          <p:cNvPr id="6154" name="テキスト ボックス 4">
            <a:extLst>
              <a:ext uri="{FF2B5EF4-FFF2-40B4-BE49-F238E27FC236}">
                <a16:creationId xmlns:a16="http://schemas.microsoft.com/office/drawing/2014/main" id="{52F173AF-CBF3-4ED3-AA08-4697327C96A8}"/>
              </a:ext>
            </a:extLst>
          </p:cNvPr>
          <p:cNvSpPr txBox="1">
            <a:spLocks noChangeArrowheads="1"/>
          </p:cNvSpPr>
          <p:nvPr/>
        </p:nvSpPr>
        <p:spPr bwMode="auto">
          <a:xfrm>
            <a:off x="280988" y="3309303"/>
            <a:ext cx="8599487"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panose="02020603050405020304" pitchFamily="18" charset="0"/>
                <a:ea typeface="Osaka" charset="-128"/>
              </a:defRPr>
            </a:lvl1pPr>
            <a:lvl2pPr marL="742950" indent="-285750" eaLnBrk="0" hangingPunct="0">
              <a:spcBef>
                <a:spcPct val="20000"/>
              </a:spcBef>
              <a:buChar char="–"/>
              <a:defRPr kumimoji="1" sz="2800">
                <a:solidFill>
                  <a:schemeClr val="tx1"/>
                </a:solidFill>
                <a:latin typeface="Times" panose="02020603050405020304" pitchFamily="18" charset="0"/>
                <a:ea typeface="Osaka" charset="-128"/>
              </a:defRPr>
            </a:lvl2pPr>
            <a:lvl3pPr marL="1143000" indent="-228600" eaLnBrk="0" hangingPunct="0">
              <a:spcBef>
                <a:spcPct val="20000"/>
              </a:spcBef>
              <a:buChar char="•"/>
              <a:defRPr kumimoji="1" sz="2400">
                <a:solidFill>
                  <a:schemeClr val="tx1"/>
                </a:solidFill>
                <a:latin typeface="Times" panose="02020603050405020304" pitchFamily="18" charset="0"/>
                <a:ea typeface="Osaka" charset="-128"/>
              </a:defRPr>
            </a:lvl3pPr>
            <a:lvl4pPr marL="1600200" indent="-228600" eaLnBrk="0" hangingPunct="0">
              <a:spcBef>
                <a:spcPct val="20000"/>
              </a:spcBef>
              <a:buChar char="–"/>
              <a:defRPr kumimoji="1" sz="2000">
                <a:solidFill>
                  <a:schemeClr val="tx1"/>
                </a:solidFill>
                <a:latin typeface="Times" panose="02020603050405020304" pitchFamily="18" charset="0"/>
                <a:ea typeface="Osaka" charset="-128"/>
              </a:defRPr>
            </a:lvl4pPr>
            <a:lvl5pPr marL="2057400" indent="-228600" eaLnBrk="0" hangingPunct="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記載内容抜粋</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販売情報提供活動の原則</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医療用医薬品の適正使用のために必要となる情報提供（添付文書に記載された禁忌に関する情報提供、</a:t>
            </a:r>
            <a:r>
              <a:rPr kumimoji="1" lang="ja-JP" altLang="en-US" sz="20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医薬品リスク管理計画（ＲＭＰ）に関する情報提供</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等）を適切に実施すべきであることに留意すること</a:t>
            </a:r>
          </a:p>
        </p:txBody>
      </p:sp>
      <p:sp>
        <p:nvSpPr>
          <p:cNvPr id="3" name="正方形/長方形 2">
            <a:extLst>
              <a:ext uri="{FF2B5EF4-FFF2-40B4-BE49-F238E27FC236}">
                <a16:creationId xmlns:a16="http://schemas.microsoft.com/office/drawing/2014/main" id="{2DB8BAFF-66C6-4639-84A2-F1757885B4B9}"/>
              </a:ext>
            </a:extLst>
          </p:cNvPr>
          <p:cNvSpPr/>
          <p:nvPr/>
        </p:nvSpPr>
        <p:spPr>
          <a:xfrm>
            <a:off x="260350" y="3309303"/>
            <a:ext cx="8704263" cy="16303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225700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1">
            <a:extLst>
              <a:ext uri="{FF2B5EF4-FFF2-40B4-BE49-F238E27FC236}">
                <a16:creationId xmlns:a16="http://schemas.microsoft.com/office/drawing/2014/main" id="{D3D47E65-8557-4062-B524-572DA2E02229}"/>
              </a:ext>
            </a:extLst>
          </p:cNvPr>
          <p:cNvSpPr txBox="1">
            <a:spLocks noChangeArrowheads="1"/>
          </p:cNvSpPr>
          <p:nvPr/>
        </p:nvSpPr>
        <p:spPr bwMode="auto">
          <a:xfrm>
            <a:off x="432000" y="360000"/>
            <a:ext cx="7920000" cy="5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panose="02020603050405020304" pitchFamily="18" charset="0"/>
                <a:ea typeface="Osaka" charset="-128"/>
              </a:defRPr>
            </a:lvl1pPr>
            <a:lvl2pPr marL="742950" indent="-285750" eaLnBrk="0" hangingPunct="0">
              <a:spcBef>
                <a:spcPct val="20000"/>
              </a:spcBef>
              <a:buChar char="–"/>
              <a:defRPr kumimoji="1" sz="2800">
                <a:solidFill>
                  <a:schemeClr val="tx1"/>
                </a:solidFill>
                <a:latin typeface="Times" panose="02020603050405020304" pitchFamily="18" charset="0"/>
                <a:ea typeface="Osaka" charset="-128"/>
              </a:defRPr>
            </a:lvl2pPr>
            <a:lvl3pPr marL="1143000" indent="-228600" eaLnBrk="0" hangingPunct="0">
              <a:spcBef>
                <a:spcPct val="20000"/>
              </a:spcBef>
              <a:buChar char="•"/>
              <a:defRPr kumimoji="1" sz="2400">
                <a:solidFill>
                  <a:schemeClr val="tx1"/>
                </a:solidFill>
                <a:latin typeface="Times" panose="02020603050405020304" pitchFamily="18" charset="0"/>
                <a:ea typeface="Osaka" charset="-128"/>
              </a:defRPr>
            </a:lvl3pPr>
            <a:lvl4pPr marL="1600200" indent="-228600" eaLnBrk="0" hangingPunct="0">
              <a:spcBef>
                <a:spcPct val="20000"/>
              </a:spcBef>
              <a:buChar char="–"/>
              <a:defRPr kumimoji="1" sz="2000">
                <a:solidFill>
                  <a:schemeClr val="tx1"/>
                </a:solidFill>
                <a:latin typeface="Times" panose="02020603050405020304" pitchFamily="18" charset="0"/>
                <a:ea typeface="Osaka" charset="-128"/>
              </a:defRPr>
            </a:lvl4pPr>
            <a:lvl5pPr marL="2057400" indent="-228600" eaLnBrk="0" hangingPunct="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外部環境の変化（まとめ）</a:t>
            </a:r>
          </a:p>
        </p:txBody>
      </p:sp>
      <p:sp>
        <p:nvSpPr>
          <p:cNvPr id="5" name="テキスト ボックス 4"/>
          <p:cNvSpPr txBox="1"/>
          <p:nvPr/>
        </p:nvSpPr>
        <p:spPr>
          <a:xfrm>
            <a:off x="685800" y="1320799"/>
            <a:ext cx="8191500" cy="338554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病院薬剤師の</a:t>
            </a:r>
            <a:r>
              <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RMP</a:t>
            </a: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の認知度･活用度の増加</a:t>
            </a:r>
            <a:endPar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RMP</a:t>
            </a: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の公表数の増加</a:t>
            </a:r>
            <a:endPar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日本病院薬剤師会　</a:t>
            </a:r>
            <a:endPar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　　　　ｰ </a:t>
            </a:r>
            <a:r>
              <a:rPr kumimoji="1" lang="en-US" altLang="ja-JP"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RMP</a:t>
            </a:r>
            <a:r>
              <a:rPr kumimoji="1" lang="ja-JP" altLang="en-US"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利活用の提言</a:t>
            </a:r>
            <a:endPar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厚生労働省</a:t>
            </a:r>
            <a:endPar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ｰ </a:t>
            </a: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広告監視モニター制度</a:t>
            </a:r>
            <a:endPar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ｰ </a:t>
            </a:r>
            <a:r>
              <a:rPr kumimoji="1" lang="ja-JP"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販売情報提供活動に関するガイドライン</a:t>
            </a:r>
            <a:endParaRPr kumimoji="1" lang="en-US"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 name="角丸四角形 6">
            <a:extLst>
              <a:ext uri="{FF2B5EF4-FFF2-40B4-BE49-F238E27FC236}">
                <a16:creationId xmlns:a16="http://schemas.microsoft.com/office/drawing/2014/main" id="{763A282C-E8C1-455D-95AE-ED81EBA96DAE}"/>
              </a:ext>
            </a:extLst>
          </p:cNvPr>
          <p:cNvSpPr/>
          <p:nvPr/>
        </p:nvSpPr>
        <p:spPr>
          <a:xfrm>
            <a:off x="524713" y="4921019"/>
            <a:ext cx="7977187" cy="1333968"/>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9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en-US" altLang="ja-JP" sz="29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RMP</a:t>
            </a:r>
            <a:r>
              <a:rPr kumimoji="1" lang="ja-JP" altLang="en-US" sz="29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を取り巻く外部環境は大きく変化してきた</a:t>
            </a:r>
            <a:endParaRPr kumimoji="1" lang="en-US" altLang="ja-JP" sz="29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9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en-US" altLang="ja-JP" sz="29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RMP</a:t>
            </a:r>
            <a:r>
              <a:rPr kumimoji="1" lang="ja-JP" altLang="en-US" sz="29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を理解し説明することが必要とされている</a:t>
            </a:r>
          </a:p>
        </p:txBody>
      </p:sp>
    </p:spTree>
    <p:extLst>
      <p:ext uri="{BB962C8B-B14F-4D97-AF65-F5344CB8AC3E}">
        <p14:creationId xmlns:p14="http://schemas.microsoft.com/office/powerpoint/2010/main" val="162530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曲折矢印 6"/>
          <p:cNvSpPr/>
          <p:nvPr/>
        </p:nvSpPr>
        <p:spPr>
          <a:xfrm rot="5400000">
            <a:off x="6550650" y="2332332"/>
            <a:ext cx="1966058" cy="1186499"/>
          </a:xfrm>
          <a:prstGeom prst="bentArrow">
            <a:avLst>
              <a:gd name="adj1" fmla="val 25000"/>
              <a:gd name="adj2" fmla="val 26358"/>
              <a:gd name="adj3" fmla="val 25000"/>
              <a:gd name="adj4" fmla="val 43750"/>
            </a:avLst>
          </a:prstGeom>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3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8" name="曲折矢印 7"/>
          <p:cNvSpPr/>
          <p:nvPr/>
        </p:nvSpPr>
        <p:spPr>
          <a:xfrm rot="16200000" flipH="1">
            <a:off x="685047" y="2363237"/>
            <a:ext cx="1908358" cy="1182389"/>
          </a:xfrm>
          <a:prstGeom prst="bentArrow">
            <a:avLst>
              <a:gd name="adj1" fmla="val 25000"/>
              <a:gd name="adj2" fmla="val 25657"/>
              <a:gd name="adj3" fmla="val 25000"/>
              <a:gd name="adj4" fmla="val 39837"/>
            </a:avLst>
          </a:prstGeom>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3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4" name="角丸四角形 13"/>
          <p:cNvSpPr/>
          <p:nvPr/>
        </p:nvSpPr>
        <p:spPr bwMode="auto">
          <a:xfrm>
            <a:off x="5495266" y="3908608"/>
            <a:ext cx="3456935" cy="1374338"/>
          </a:xfrm>
          <a:prstGeom prst="roundRect">
            <a:avLst/>
          </a:prstGeom>
          <a:solidFill>
            <a:srgbClr val="FF6600"/>
          </a:solidFill>
          <a:ln>
            <a:solidFill>
              <a:srgbClr val="FFC000"/>
            </a:solidFill>
          </a:ln>
          <a:effectLst>
            <a:outerShdw blurRad="50800" dist="38100" dir="2700000" algn="tl" rotWithShape="0">
              <a:prstClr val="black">
                <a:alpha val="40000"/>
              </a:prstClr>
            </a:outerShdw>
          </a:effectLst>
        </p:spPr>
        <p:style>
          <a:lnRef idx="0">
            <a:schemeClr val="lt1">
              <a:hueOff val="0"/>
              <a:satOff val="0"/>
              <a:lumOff val="0"/>
              <a:alphaOff val="0"/>
            </a:schemeClr>
          </a:lnRef>
          <a:fillRef idx="3">
            <a:schemeClr val="accent5">
              <a:hueOff val="-9933876"/>
              <a:satOff val="39811"/>
              <a:lumOff val="8628"/>
              <a:alphaOff val="0"/>
            </a:schemeClr>
          </a:fillRef>
          <a:effectRef idx="3">
            <a:schemeClr val="accent5">
              <a:hueOff val="-9933876"/>
              <a:satOff val="39811"/>
              <a:lumOff val="8628"/>
              <a:alphaOff val="0"/>
            </a:schemeClr>
          </a:effectRef>
          <a:fontRef idx="minor">
            <a:schemeClr val="lt1"/>
          </a:fontRef>
        </p:style>
        <p:txBody>
          <a:bodyPr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リスク最小化計画</a:t>
            </a:r>
            <a:endParaRPr kumimoji="1" lang="en-US" altLang="ja-JP" sz="3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通常・追加</a:t>
            </a:r>
          </a:p>
        </p:txBody>
      </p:sp>
      <p:sp>
        <p:nvSpPr>
          <p:cNvPr id="18" name="角丸四角形 4"/>
          <p:cNvSpPr/>
          <p:nvPr/>
        </p:nvSpPr>
        <p:spPr>
          <a:xfrm>
            <a:off x="2230420" y="1705280"/>
            <a:ext cx="4714119" cy="641483"/>
          </a:xfrm>
          <a:prstGeom prst="roundRect">
            <a:avLst>
              <a:gd name="adj" fmla="val 11231"/>
            </a:avLst>
          </a:prstGeom>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168611" tIns="0" rIns="168611" bIns="0" spcCol="1270" anchor="ctr"/>
          <a:lstStyle/>
          <a:p>
            <a:pPr marL="0" marR="0" lvl="0" indent="0" algn="ctr" defTabSz="800100" rtl="0" eaLnBrk="1" fontAlgn="base" latinLnBrk="0" hangingPunct="1">
              <a:lnSpc>
                <a:spcPct val="90000"/>
              </a:lnSpc>
              <a:spcBef>
                <a:spcPct val="0"/>
              </a:spcBef>
              <a:spcAft>
                <a:spcPct val="35000"/>
              </a:spcAft>
              <a:buClrTx/>
              <a:buSzTx/>
              <a:buFontTx/>
              <a:buNone/>
              <a:tabLst/>
              <a:defRPr/>
            </a:pPr>
            <a:r>
              <a:rPr kumimoji="1" lang="ja-JP" altLang="en-US" sz="3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安全性検討事項</a:t>
            </a:r>
          </a:p>
        </p:txBody>
      </p:sp>
      <p:sp>
        <p:nvSpPr>
          <p:cNvPr id="22" name="角丸四角形 21"/>
          <p:cNvSpPr/>
          <p:nvPr/>
        </p:nvSpPr>
        <p:spPr bwMode="auto">
          <a:xfrm>
            <a:off x="214518" y="3908608"/>
            <a:ext cx="4141458" cy="1374338"/>
          </a:xfrm>
          <a:prstGeom prst="roundRect">
            <a:avLst/>
          </a:prstGeom>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医薬品安全性監視計画</a:t>
            </a:r>
            <a:endParaRPr kumimoji="1" lang="en-US" altLang="ja-JP" sz="3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通常・追加</a:t>
            </a:r>
          </a:p>
        </p:txBody>
      </p:sp>
      <p:sp>
        <p:nvSpPr>
          <p:cNvPr id="11" name="角丸四角形 10"/>
          <p:cNvSpPr/>
          <p:nvPr/>
        </p:nvSpPr>
        <p:spPr>
          <a:xfrm>
            <a:off x="2230420" y="2348350"/>
            <a:ext cx="4714119" cy="1317691"/>
          </a:xfrm>
          <a:prstGeom prst="roundRect">
            <a:avLst>
              <a:gd name="adj" fmla="val 4866"/>
            </a:avLst>
          </a:prstGeom>
          <a:ln/>
        </p:spPr>
        <p:style>
          <a:lnRef idx="1">
            <a:schemeClr val="accent5"/>
          </a:lnRef>
          <a:fillRef idx="2">
            <a:schemeClr val="accent5"/>
          </a:fillRef>
          <a:effectRef idx="1">
            <a:schemeClr val="accent5"/>
          </a:effectRef>
          <a:fontRef idx="minor">
            <a:schemeClr val="dk1"/>
          </a:fontRef>
        </p:style>
        <p:txBody>
          <a:bodyPr anchorCtr="1"/>
          <a:lstStyle/>
          <a:p>
            <a:pPr marL="428625" marR="0" lvl="0" indent="-428625"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ja-JP" altLang="en-US" sz="2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重要な特定されたリスク</a:t>
            </a:r>
          </a:p>
          <a:p>
            <a:pPr marL="428625" marR="0" lvl="0" indent="-428625"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ja-JP" altLang="en-US" sz="2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重要な潜在的リスク</a:t>
            </a:r>
          </a:p>
          <a:p>
            <a:pPr marL="428625" marR="0" lvl="0" indent="-428625"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ja-JP" altLang="en-US" sz="2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重要な不足情報</a:t>
            </a:r>
            <a:endParaRPr kumimoji="1" lang="en-US" altLang="ja-JP" sz="18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endParaRPr>
          </a:p>
        </p:txBody>
      </p:sp>
      <p:sp>
        <p:nvSpPr>
          <p:cNvPr id="13" name="テキスト ボックス 1"/>
          <p:cNvSpPr txBox="1">
            <a:spLocks noChangeArrowheads="1"/>
          </p:cNvSpPr>
          <p:nvPr/>
        </p:nvSpPr>
        <p:spPr bwMode="auto">
          <a:xfrm>
            <a:off x="0" y="6429509"/>
            <a:ext cx="709512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Verdan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Verdan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Verdan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ja-JP"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PMDA</a:t>
            </a:r>
            <a:r>
              <a:rPr kumimoji="0"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WEB</a:t>
            </a:r>
            <a:r>
              <a:rPr kumimoji="0"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サイト　医薬品リスク管理計画（</a:t>
            </a:r>
            <a:r>
              <a:rPr kumimoji="0" lang="en-US" altLang="ja-JP"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RMP</a:t>
            </a:r>
            <a:r>
              <a:rPr kumimoji="0"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Risk Management Plan</a:t>
            </a:r>
            <a:r>
              <a:rPr kumimoji="0"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ja-JP"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hlinkClick r:id="rId3"/>
              </a:rPr>
              <a:t>https://www.pmda.go.jp/safety/info-services/drugs/items-information/rmp/0002.html</a:t>
            </a:r>
            <a:endParaRPr kumimoji="0" lang="en-US" altLang="ja-JP"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タイトル 1">
            <a:extLst>
              <a:ext uri="{FF2B5EF4-FFF2-40B4-BE49-F238E27FC236}">
                <a16:creationId xmlns:a16="http://schemas.microsoft.com/office/drawing/2014/main" id="{7073F230-0156-49BA-B492-10583BA479F5}"/>
              </a:ext>
            </a:extLst>
          </p:cNvPr>
          <p:cNvSpPr txBox="1">
            <a:spLocks/>
          </p:cNvSpPr>
          <p:nvPr/>
        </p:nvSpPr>
        <p:spPr bwMode="auto">
          <a:xfrm>
            <a:off x="432000" y="361391"/>
            <a:ext cx="7920000" cy="576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lnSpcReduction="10000"/>
          </a:bodyPr>
          <a:lstStyle>
            <a:lvl1pPr algn="l" rtl="0" fontAlgn="base">
              <a:spcBef>
                <a:spcPct val="0"/>
              </a:spcBef>
              <a:spcAft>
                <a:spcPct val="0"/>
              </a:spcAft>
              <a:defRPr kumimoji="1" sz="3200" kern="1200">
                <a:solidFill>
                  <a:schemeClr val="tx1"/>
                </a:solidFill>
                <a:latin typeface="メイリオ" pitchFamily="50" charset="-128"/>
                <a:ea typeface="メイリオ" pitchFamily="50" charset="-128"/>
                <a:cs typeface="+mj-cs"/>
              </a:defRPr>
            </a:lvl1pPr>
            <a:lvl2pPr algn="l" rtl="0" fontAlgn="base">
              <a:spcBef>
                <a:spcPct val="0"/>
              </a:spcBef>
              <a:spcAft>
                <a:spcPct val="0"/>
              </a:spcAft>
              <a:defRPr kumimoji="1" sz="3200">
                <a:solidFill>
                  <a:schemeClr val="tx1"/>
                </a:solidFill>
                <a:latin typeface="Calibri" pitchFamily="34" charset="0"/>
                <a:ea typeface="ＭＳ Ｐゴシック" charset="-128"/>
              </a:defRPr>
            </a:lvl2pPr>
            <a:lvl3pPr algn="l" rtl="0" fontAlgn="base">
              <a:spcBef>
                <a:spcPct val="0"/>
              </a:spcBef>
              <a:spcAft>
                <a:spcPct val="0"/>
              </a:spcAft>
              <a:defRPr kumimoji="1" sz="3200">
                <a:solidFill>
                  <a:schemeClr val="tx1"/>
                </a:solidFill>
                <a:latin typeface="Calibri" pitchFamily="34" charset="0"/>
                <a:ea typeface="ＭＳ Ｐゴシック" charset="-128"/>
              </a:defRPr>
            </a:lvl3pPr>
            <a:lvl4pPr algn="l" rtl="0" fontAlgn="base">
              <a:spcBef>
                <a:spcPct val="0"/>
              </a:spcBef>
              <a:spcAft>
                <a:spcPct val="0"/>
              </a:spcAft>
              <a:defRPr kumimoji="1" sz="3200">
                <a:solidFill>
                  <a:schemeClr val="tx1"/>
                </a:solidFill>
                <a:latin typeface="Calibri" pitchFamily="34" charset="0"/>
                <a:ea typeface="ＭＳ Ｐゴシック" charset="-128"/>
              </a:defRPr>
            </a:lvl4pPr>
            <a:lvl5pPr algn="l" rtl="0" fontAlgn="base">
              <a:spcBef>
                <a:spcPct val="0"/>
              </a:spcBef>
              <a:spcAft>
                <a:spcPct val="0"/>
              </a:spcAft>
              <a:defRPr kumimoji="1" sz="3200">
                <a:solidFill>
                  <a:schemeClr val="tx1"/>
                </a:solidFill>
                <a:latin typeface="Calibri" pitchFamily="34" charset="0"/>
                <a:ea typeface="ＭＳ Ｐゴシック" charset="-128"/>
              </a:defRPr>
            </a:lvl5pPr>
            <a:lvl6pPr marL="457200" algn="l" rtl="0" fontAlgn="base">
              <a:spcBef>
                <a:spcPct val="0"/>
              </a:spcBef>
              <a:spcAft>
                <a:spcPct val="0"/>
              </a:spcAft>
              <a:defRPr kumimoji="1" sz="3200">
                <a:solidFill>
                  <a:schemeClr val="tx1"/>
                </a:solidFill>
                <a:latin typeface="Calibri" pitchFamily="34" charset="0"/>
                <a:ea typeface="ＭＳ Ｐゴシック" charset="-128"/>
              </a:defRPr>
            </a:lvl6pPr>
            <a:lvl7pPr marL="914400" algn="l" rtl="0" fontAlgn="base">
              <a:spcBef>
                <a:spcPct val="0"/>
              </a:spcBef>
              <a:spcAft>
                <a:spcPct val="0"/>
              </a:spcAft>
              <a:defRPr kumimoji="1" sz="3200">
                <a:solidFill>
                  <a:schemeClr val="tx1"/>
                </a:solidFill>
                <a:latin typeface="Calibri" pitchFamily="34" charset="0"/>
                <a:ea typeface="ＭＳ Ｐゴシック" charset="-128"/>
              </a:defRPr>
            </a:lvl7pPr>
            <a:lvl8pPr marL="1371600" algn="l" rtl="0" fontAlgn="base">
              <a:spcBef>
                <a:spcPct val="0"/>
              </a:spcBef>
              <a:spcAft>
                <a:spcPct val="0"/>
              </a:spcAft>
              <a:defRPr kumimoji="1" sz="3200">
                <a:solidFill>
                  <a:schemeClr val="tx1"/>
                </a:solidFill>
                <a:latin typeface="Calibri" pitchFamily="34" charset="0"/>
                <a:ea typeface="ＭＳ Ｐゴシック" charset="-128"/>
              </a:defRPr>
            </a:lvl8pPr>
            <a:lvl9pPr marL="1828800" algn="l" rtl="0" fontAlgn="base">
              <a:spcBef>
                <a:spcPct val="0"/>
              </a:spcBef>
              <a:spcAft>
                <a:spcPct val="0"/>
              </a:spcAft>
              <a:defRPr kumimoji="1" sz="3200">
                <a:solidFill>
                  <a:schemeClr val="tx1"/>
                </a:solidFill>
                <a:latin typeface="Calibri" pitchFamily="34"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32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j-cs"/>
              </a:rPr>
              <a:t>RMP</a:t>
            </a:r>
            <a:r>
              <a:rPr kumimoji="1" lang="ja-JP" altLang="en-US" sz="32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j-cs"/>
              </a:rPr>
              <a:t>の全体像</a:t>
            </a:r>
          </a:p>
        </p:txBody>
      </p:sp>
    </p:spTree>
    <p:extLst>
      <p:ext uri="{BB962C8B-B14F-4D97-AF65-F5344CB8AC3E}">
        <p14:creationId xmlns:p14="http://schemas.microsoft.com/office/powerpoint/2010/main" val="3452273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0525" y="301586"/>
            <a:ext cx="7686675" cy="582612"/>
          </a:xfrm>
        </p:spPr>
        <p:txBody>
          <a:bodyPr/>
          <a:lstStyle/>
          <a:p>
            <a:pPr algn="ctr"/>
            <a:r>
              <a:rPr kumimoji="1" lang="en-US" altLang="ja-JP" b="1" dirty="0"/>
              <a:t>RMP</a:t>
            </a:r>
            <a:r>
              <a:rPr lang="ja-JP" altLang="en-US" b="1" dirty="0"/>
              <a:t>の活用には関係者の連携が不可欠</a:t>
            </a:r>
            <a:endParaRPr kumimoji="1" lang="ja-JP" altLang="en-US" b="1" dirty="0"/>
          </a:p>
        </p:txBody>
      </p:sp>
      <p:grpSp>
        <p:nvGrpSpPr>
          <p:cNvPr id="5" name="Group 7"/>
          <p:cNvGrpSpPr>
            <a:grpSpLocks/>
          </p:cNvGrpSpPr>
          <p:nvPr/>
        </p:nvGrpSpPr>
        <p:grpSpPr bwMode="gray">
          <a:xfrm>
            <a:off x="3539714" y="2509947"/>
            <a:ext cx="2116020" cy="2116891"/>
            <a:chOff x="2244" y="1767"/>
            <a:chExt cx="2029" cy="2029"/>
          </a:xfrm>
          <a:solidFill>
            <a:srgbClr val="8C8C8C"/>
          </a:solidFill>
        </p:grpSpPr>
        <p:sp>
          <p:nvSpPr>
            <p:cNvPr id="6" name="Freeform 8"/>
            <p:cNvSpPr>
              <a:spLocks/>
            </p:cNvSpPr>
            <p:nvPr/>
          </p:nvSpPr>
          <p:spPr bwMode="gray">
            <a:xfrm>
              <a:off x="2366" y="1767"/>
              <a:ext cx="1057" cy="900"/>
            </a:xfrm>
            <a:custGeom>
              <a:avLst/>
              <a:gdLst>
                <a:gd name="T0" fmla="*/ 455 w 1057"/>
                <a:gd name="T1" fmla="*/ 879 h 900"/>
                <a:gd name="T2" fmla="*/ 471 w 1057"/>
                <a:gd name="T3" fmla="*/ 838 h 900"/>
                <a:gd name="T4" fmla="*/ 490 w 1057"/>
                <a:gd name="T5" fmla="*/ 799 h 900"/>
                <a:gd name="T6" fmla="*/ 514 w 1057"/>
                <a:gd name="T7" fmla="*/ 762 h 900"/>
                <a:gd name="T8" fmla="*/ 541 w 1057"/>
                <a:gd name="T9" fmla="*/ 728 h 900"/>
                <a:gd name="T10" fmla="*/ 570 w 1057"/>
                <a:gd name="T11" fmla="*/ 696 h 900"/>
                <a:gd name="T12" fmla="*/ 603 w 1057"/>
                <a:gd name="T13" fmla="*/ 667 h 900"/>
                <a:gd name="T14" fmla="*/ 639 w 1057"/>
                <a:gd name="T15" fmla="*/ 642 h 900"/>
                <a:gd name="T16" fmla="*/ 676 w 1057"/>
                <a:gd name="T17" fmla="*/ 621 h 900"/>
                <a:gd name="T18" fmla="*/ 713 w 1057"/>
                <a:gd name="T19" fmla="*/ 605 h 900"/>
                <a:gd name="T20" fmla="*/ 753 w 1057"/>
                <a:gd name="T21" fmla="*/ 591 h 900"/>
                <a:gd name="T22" fmla="*/ 793 w 1057"/>
                <a:gd name="T23" fmla="*/ 581 h 900"/>
                <a:gd name="T24" fmla="*/ 834 w 1057"/>
                <a:gd name="T25" fmla="*/ 575 h 900"/>
                <a:gd name="T26" fmla="*/ 833 w 1057"/>
                <a:gd name="T27" fmla="*/ 711 h 900"/>
                <a:gd name="T28" fmla="*/ 1056 w 1057"/>
                <a:gd name="T29" fmla="*/ 374 h 900"/>
                <a:gd name="T30" fmla="*/ 818 w 1057"/>
                <a:gd name="T31" fmla="*/ 0 h 900"/>
                <a:gd name="T32" fmla="*/ 819 w 1057"/>
                <a:gd name="T33" fmla="*/ 137 h 900"/>
                <a:gd name="T34" fmla="*/ 757 w 1057"/>
                <a:gd name="T35" fmla="*/ 143 h 900"/>
                <a:gd name="T36" fmla="*/ 694 w 1057"/>
                <a:gd name="T37" fmla="*/ 154 h 900"/>
                <a:gd name="T38" fmla="*/ 634 w 1057"/>
                <a:gd name="T39" fmla="*/ 168 h 900"/>
                <a:gd name="T40" fmla="*/ 574 w 1057"/>
                <a:gd name="T41" fmla="*/ 188 h 900"/>
                <a:gd name="T42" fmla="*/ 516 w 1057"/>
                <a:gd name="T43" fmla="*/ 211 h 900"/>
                <a:gd name="T44" fmla="*/ 460 w 1057"/>
                <a:gd name="T45" fmla="*/ 238 h 900"/>
                <a:gd name="T46" fmla="*/ 405 w 1057"/>
                <a:gd name="T47" fmla="*/ 270 h 900"/>
                <a:gd name="T48" fmla="*/ 352 w 1057"/>
                <a:gd name="T49" fmla="*/ 306 h 900"/>
                <a:gd name="T50" fmla="*/ 302 w 1057"/>
                <a:gd name="T51" fmla="*/ 346 h 900"/>
                <a:gd name="T52" fmla="*/ 255 w 1057"/>
                <a:gd name="T53" fmla="*/ 390 h 900"/>
                <a:gd name="T54" fmla="*/ 211 w 1057"/>
                <a:gd name="T55" fmla="*/ 437 h 900"/>
                <a:gd name="T56" fmla="*/ 170 w 1057"/>
                <a:gd name="T57" fmla="*/ 486 h 900"/>
                <a:gd name="T58" fmla="*/ 134 w 1057"/>
                <a:gd name="T59" fmla="*/ 539 h 900"/>
                <a:gd name="T60" fmla="*/ 101 w 1057"/>
                <a:gd name="T61" fmla="*/ 595 h 900"/>
                <a:gd name="T62" fmla="*/ 72 w 1057"/>
                <a:gd name="T63" fmla="*/ 653 h 900"/>
                <a:gd name="T64" fmla="*/ 47 w 1057"/>
                <a:gd name="T65" fmla="*/ 711 h 900"/>
                <a:gd name="T66" fmla="*/ 27 w 1057"/>
                <a:gd name="T67" fmla="*/ 773 h 900"/>
                <a:gd name="T68" fmla="*/ 11 w 1057"/>
                <a:gd name="T69" fmla="*/ 835 h 900"/>
                <a:gd name="T70" fmla="*/ 0 w 1057"/>
                <a:gd name="T71" fmla="*/ 899 h 900"/>
                <a:gd name="T72" fmla="*/ 238 w 1057"/>
                <a:gd name="T73" fmla="*/ 741 h 900"/>
                <a:gd name="T74" fmla="*/ 455 w 1057"/>
                <a:gd name="T75" fmla="*/ 879 h 9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7"/>
                <a:gd name="T115" fmla="*/ 0 h 900"/>
                <a:gd name="T116" fmla="*/ 1057 w 1057"/>
                <a:gd name="T117" fmla="*/ 900 h 9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7" h="900">
                  <a:moveTo>
                    <a:pt x="455" y="879"/>
                  </a:moveTo>
                  <a:lnTo>
                    <a:pt x="471" y="838"/>
                  </a:lnTo>
                  <a:lnTo>
                    <a:pt x="490" y="799"/>
                  </a:lnTo>
                  <a:lnTo>
                    <a:pt x="514" y="762"/>
                  </a:lnTo>
                  <a:lnTo>
                    <a:pt x="541" y="728"/>
                  </a:lnTo>
                  <a:lnTo>
                    <a:pt x="570" y="696"/>
                  </a:lnTo>
                  <a:lnTo>
                    <a:pt x="603" y="667"/>
                  </a:lnTo>
                  <a:lnTo>
                    <a:pt x="639" y="642"/>
                  </a:lnTo>
                  <a:lnTo>
                    <a:pt x="676" y="621"/>
                  </a:lnTo>
                  <a:lnTo>
                    <a:pt x="713" y="605"/>
                  </a:lnTo>
                  <a:lnTo>
                    <a:pt x="753" y="591"/>
                  </a:lnTo>
                  <a:lnTo>
                    <a:pt x="793" y="581"/>
                  </a:lnTo>
                  <a:lnTo>
                    <a:pt x="834" y="575"/>
                  </a:lnTo>
                  <a:lnTo>
                    <a:pt x="833" y="711"/>
                  </a:lnTo>
                  <a:lnTo>
                    <a:pt x="1056" y="374"/>
                  </a:lnTo>
                  <a:lnTo>
                    <a:pt x="818" y="0"/>
                  </a:lnTo>
                  <a:lnTo>
                    <a:pt x="819" y="137"/>
                  </a:lnTo>
                  <a:lnTo>
                    <a:pt x="757" y="143"/>
                  </a:lnTo>
                  <a:lnTo>
                    <a:pt x="694" y="154"/>
                  </a:lnTo>
                  <a:lnTo>
                    <a:pt x="634" y="168"/>
                  </a:lnTo>
                  <a:lnTo>
                    <a:pt x="574" y="188"/>
                  </a:lnTo>
                  <a:lnTo>
                    <a:pt x="516" y="211"/>
                  </a:lnTo>
                  <a:lnTo>
                    <a:pt x="460" y="238"/>
                  </a:lnTo>
                  <a:lnTo>
                    <a:pt x="405" y="270"/>
                  </a:lnTo>
                  <a:lnTo>
                    <a:pt x="352" y="306"/>
                  </a:lnTo>
                  <a:lnTo>
                    <a:pt x="302" y="346"/>
                  </a:lnTo>
                  <a:lnTo>
                    <a:pt x="255" y="390"/>
                  </a:lnTo>
                  <a:lnTo>
                    <a:pt x="211" y="437"/>
                  </a:lnTo>
                  <a:lnTo>
                    <a:pt x="170" y="486"/>
                  </a:lnTo>
                  <a:lnTo>
                    <a:pt x="134" y="539"/>
                  </a:lnTo>
                  <a:lnTo>
                    <a:pt x="101" y="595"/>
                  </a:lnTo>
                  <a:lnTo>
                    <a:pt x="72" y="653"/>
                  </a:lnTo>
                  <a:lnTo>
                    <a:pt x="47" y="711"/>
                  </a:lnTo>
                  <a:lnTo>
                    <a:pt x="27" y="773"/>
                  </a:lnTo>
                  <a:lnTo>
                    <a:pt x="11" y="835"/>
                  </a:lnTo>
                  <a:lnTo>
                    <a:pt x="0" y="899"/>
                  </a:lnTo>
                  <a:lnTo>
                    <a:pt x="238" y="741"/>
                  </a:lnTo>
                  <a:lnTo>
                    <a:pt x="455" y="879"/>
                  </a:lnTo>
                </a:path>
              </a:pathLst>
            </a:custGeom>
            <a:solidFill>
              <a:schemeClr val="accent6">
                <a:lumMod val="60000"/>
                <a:lumOff val="40000"/>
              </a:schemeClr>
            </a:solidFill>
            <a:ln w="12700" cap="rnd">
              <a:solidFill>
                <a:srgbClr val="8C8C8C"/>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 name="Freeform 9"/>
            <p:cNvSpPr>
              <a:spLocks/>
            </p:cNvSpPr>
            <p:nvPr/>
          </p:nvSpPr>
          <p:spPr bwMode="gray">
            <a:xfrm>
              <a:off x="3073" y="2892"/>
              <a:ext cx="1033" cy="904"/>
            </a:xfrm>
            <a:custGeom>
              <a:avLst/>
              <a:gdLst>
                <a:gd name="T0" fmla="*/ 585 w 1033"/>
                <a:gd name="T1" fmla="*/ 1 h 904"/>
                <a:gd name="T2" fmla="*/ 573 w 1033"/>
                <a:gd name="T3" fmla="*/ 41 h 904"/>
                <a:gd name="T4" fmla="*/ 556 w 1033"/>
                <a:gd name="T5" fmla="*/ 78 h 904"/>
                <a:gd name="T6" fmla="*/ 537 w 1033"/>
                <a:gd name="T7" fmla="*/ 116 h 904"/>
                <a:gd name="T8" fmla="*/ 514 w 1033"/>
                <a:gd name="T9" fmla="*/ 150 h 904"/>
                <a:gd name="T10" fmla="*/ 488 w 1033"/>
                <a:gd name="T11" fmla="*/ 182 h 904"/>
                <a:gd name="T12" fmla="*/ 459 w 1033"/>
                <a:gd name="T13" fmla="*/ 212 h 904"/>
                <a:gd name="T14" fmla="*/ 427 w 1033"/>
                <a:gd name="T15" fmla="*/ 239 h 904"/>
                <a:gd name="T16" fmla="*/ 393 w 1033"/>
                <a:gd name="T17" fmla="*/ 262 h 904"/>
                <a:gd name="T18" fmla="*/ 356 w 1033"/>
                <a:gd name="T19" fmla="*/ 283 h 904"/>
                <a:gd name="T20" fmla="*/ 317 w 1033"/>
                <a:gd name="T21" fmla="*/ 301 h 904"/>
                <a:gd name="T22" fmla="*/ 277 w 1033"/>
                <a:gd name="T23" fmla="*/ 314 h 904"/>
                <a:gd name="T24" fmla="*/ 236 w 1033"/>
                <a:gd name="T25" fmla="*/ 323 h 904"/>
                <a:gd name="T26" fmla="*/ 235 w 1033"/>
                <a:gd name="T27" fmla="*/ 187 h 904"/>
                <a:gd name="T28" fmla="*/ 159 w 1033"/>
                <a:gd name="T29" fmla="*/ 298 h 904"/>
                <a:gd name="T30" fmla="*/ 80 w 1033"/>
                <a:gd name="T31" fmla="*/ 409 h 904"/>
                <a:gd name="T32" fmla="*/ 0 w 1033"/>
                <a:gd name="T33" fmla="*/ 517 h 904"/>
                <a:gd name="T34" fmla="*/ 236 w 1033"/>
                <a:gd name="T35" fmla="*/ 903 h 904"/>
                <a:gd name="T36" fmla="*/ 236 w 1033"/>
                <a:gd name="T37" fmla="*/ 766 h 904"/>
                <a:gd name="T38" fmla="*/ 295 w 1033"/>
                <a:gd name="T39" fmla="*/ 759 h 904"/>
                <a:gd name="T40" fmla="*/ 353 w 1033"/>
                <a:gd name="T41" fmla="*/ 747 h 904"/>
                <a:gd name="T42" fmla="*/ 411 w 1033"/>
                <a:gd name="T43" fmla="*/ 733 h 904"/>
                <a:gd name="T44" fmla="*/ 467 w 1033"/>
                <a:gd name="T45" fmla="*/ 713 h 904"/>
                <a:gd name="T46" fmla="*/ 522 w 1033"/>
                <a:gd name="T47" fmla="*/ 691 h 904"/>
                <a:gd name="T48" fmla="*/ 575 w 1033"/>
                <a:gd name="T49" fmla="*/ 665 h 904"/>
                <a:gd name="T50" fmla="*/ 626 w 1033"/>
                <a:gd name="T51" fmla="*/ 635 h 904"/>
                <a:gd name="T52" fmla="*/ 676 w 1033"/>
                <a:gd name="T53" fmla="*/ 601 h 904"/>
                <a:gd name="T54" fmla="*/ 724 w 1033"/>
                <a:gd name="T55" fmla="*/ 564 h 904"/>
                <a:gd name="T56" fmla="*/ 768 w 1033"/>
                <a:gd name="T57" fmla="*/ 525 h 904"/>
                <a:gd name="T58" fmla="*/ 811 w 1033"/>
                <a:gd name="T59" fmla="*/ 481 h 904"/>
                <a:gd name="T60" fmla="*/ 849 w 1033"/>
                <a:gd name="T61" fmla="*/ 435 h 904"/>
                <a:gd name="T62" fmla="*/ 884 w 1033"/>
                <a:gd name="T63" fmla="*/ 387 h 904"/>
                <a:gd name="T64" fmla="*/ 916 w 1033"/>
                <a:gd name="T65" fmla="*/ 337 h 904"/>
                <a:gd name="T66" fmla="*/ 945 w 1033"/>
                <a:gd name="T67" fmla="*/ 284 h 904"/>
                <a:gd name="T68" fmla="*/ 970 w 1033"/>
                <a:gd name="T69" fmla="*/ 231 h 904"/>
                <a:gd name="T70" fmla="*/ 991 w 1033"/>
                <a:gd name="T71" fmla="*/ 174 h 904"/>
                <a:gd name="T72" fmla="*/ 1009 w 1033"/>
                <a:gd name="T73" fmla="*/ 117 h 904"/>
                <a:gd name="T74" fmla="*/ 1023 w 1033"/>
                <a:gd name="T75" fmla="*/ 58 h 904"/>
                <a:gd name="T76" fmla="*/ 1032 w 1033"/>
                <a:gd name="T77" fmla="*/ 0 h 904"/>
                <a:gd name="T78" fmla="*/ 812 w 1033"/>
                <a:gd name="T79" fmla="*/ 132 h 904"/>
                <a:gd name="T80" fmla="*/ 585 w 1033"/>
                <a:gd name="T81" fmla="*/ 1 h 9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3"/>
                <a:gd name="T124" fmla="*/ 0 h 904"/>
                <a:gd name="T125" fmla="*/ 1033 w 1033"/>
                <a:gd name="T126" fmla="*/ 904 h 9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3" h="904">
                  <a:moveTo>
                    <a:pt x="585" y="1"/>
                  </a:moveTo>
                  <a:lnTo>
                    <a:pt x="573" y="41"/>
                  </a:lnTo>
                  <a:lnTo>
                    <a:pt x="556" y="78"/>
                  </a:lnTo>
                  <a:lnTo>
                    <a:pt x="537" y="116"/>
                  </a:lnTo>
                  <a:lnTo>
                    <a:pt x="514" y="150"/>
                  </a:lnTo>
                  <a:lnTo>
                    <a:pt x="488" y="182"/>
                  </a:lnTo>
                  <a:lnTo>
                    <a:pt x="459" y="212"/>
                  </a:lnTo>
                  <a:lnTo>
                    <a:pt x="427" y="239"/>
                  </a:lnTo>
                  <a:lnTo>
                    <a:pt x="393" y="262"/>
                  </a:lnTo>
                  <a:lnTo>
                    <a:pt x="356" y="283"/>
                  </a:lnTo>
                  <a:lnTo>
                    <a:pt x="317" y="301"/>
                  </a:lnTo>
                  <a:lnTo>
                    <a:pt x="277" y="314"/>
                  </a:lnTo>
                  <a:lnTo>
                    <a:pt x="236" y="323"/>
                  </a:lnTo>
                  <a:lnTo>
                    <a:pt x="235" y="187"/>
                  </a:lnTo>
                  <a:lnTo>
                    <a:pt x="159" y="298"/>
                  </a:lnTo>
                  <a:lnTo>
                    <a:pt x="80" y="409"/>
                  </a:lnTo>
                  <a:lnTo>
                    <a:pt x="0" y="517"/>
                  </a:lnTo>
                  <a:lnTo>
                    <a:pt x="236" y="903"/>
                  </a:lnTo>
                  <a:lnTo>
                    <a:pt x="236" y="766"/>
                  </a:lnTo>
                  <a:lnTo>
                    <a:pt x="295" y="759"/>
                  </a:lnTo>
                  <a:lnTo>
                    <a:pt x="353" y="747"/>
                  </a:lnTo>
                  <a:lnTo>
                    <a:pt x="411" y="733"/>
                  </a:lnTo>
                  <a:lnTo>
                    <a:pt x="467" y="713"/>
                  </a:lnTo>
                  <a:lnTo>
                    <a:pt x="522" y="691"/>
                  </a:lnTo>
                  <a:lnTo>
                    <a:pt x="575" y="665"/>
                  </a:lnTo>
                  <a:lnTo>
                    <a:pt x="626" y="635"/>
                  </a:lnTo>
                  <a:lnTo>
                    <a:pt x="676" y="601"/>
                  </a:lnTo>
                  <a:lnTo>
                    <a:pt x="724" y="564"/>
                  </a:lnTo>
                  <a:lnTo>
                    <a:pt x="768" y="525"/>
                  </a:lnTo>
                  <a:lnTo>
                    <a:pt x="811" y="481"/>
                  </a:lnTo>
                  <a:lnTo>
                    <a:pt x="849" y="435"/>
                  </a:lnTo>
                  <a:lnTo>
                    <a:pt x="884" y="387"/>
                  </a:lnTo>
                  <a:lnTo>
                    <a:pt x="916" y="337"/>
                  </a:lnTo>
                  <a:lnTo>
                    <a:pt x="945" y="284"/>
                  </a:lnTo>
                  <a:lnTo>
                    <a:pt x="970" y="231"/>
                  </a:lnTo>
                  <a:lnTo>
                    <a:pt x="991" y="174"/>
                  </a:lnTo>
                  <a:lnTo>
                    <a:pt x="1009" y="117"/>
                  </a:lnTo>
                  <a:lnTo>
                    <a:pt x="1023" y="58"/>
                  </a:lnTo>
                  <a:lnTo>
                    <a:pt x="1032" y="0"/>
                  </a:lnTo>
                  <a:lnTo>
                    <a:pt x="812" y="132"/>
                  </a:lnTo>
                  <a:lnTo>
                    <a:pt x="585" y="1"/>
                  </a:lnTo>
                </a:path>
              </a:pathLst>
            </a:custGeom>
            <a:solidFill>
              <a:schemeClr val="tx2">
                <a:lumMod val="60000"/>
                <a:lumOff val="40000"/>
              </a:schemeClr>
            </a:solidFill>
            <a:ln w="12700" cap="rnd">
              <a:solidFill>
                <a:srgbClr val="8C8C8C"/>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 name="Freeform 10"/>
            <p:cNvSpPr>
              <a:spLocks/>
            </p:cNvSpPr>
            <p:nvPr/>
          </p:nvSpPr>
          <p:spPr bwMode="gray">
            <a:xfrm>
              <a:off x="2244" y="2563"/>
              <a:ext cx="930" cy="1075"/>
            </a:xfrm>
            <a:custGeom>
              <a:avLst/>
              <a:gdLst>
                <a:gd name="T0" fmla="*/ 929 w 930"/>
                <a:gd name="T1" fmla="*/ 645 h 1075"/>
                <a:gd name="T2" fmla="*/ 887 w 930"/>
                <a:gd name="T3" fmla="*/ 634 h 1075"/>
                <a:gd name="T4" fmla="*/ 847 w 930"/>
                <a:gd name="T5" fmla="*/ 620 h 1075"/>
                <a:gd name="T6" fmla="*/ 807 w 930"/>
                <a:gd name="T7" fmla="*/ 603 h 1075"/>
                <a:gd name="T8" fmla="*/ 771 w 930"/>
                <a:gd name="T9" fmla="*/ 582 h 1075"/>
                <a:gd name="T10" fmla="*/ 735 w 930"/>
                <a:gd name="T11" fmla="*/ 557 h 1075"/>
                <a:gd name="T12" fmla="*/ 703 w 930"/>
                <a:gd name="T13" fmla="*/ 529 h 1075"/>
                <a:gd name="T14" fmla="*/ 673 w 930"/>
                <a:gd name="T15" fmla="*/ 497 h 1075"/>
                <a:gd name="T16" fmla="*/ 648 w 930"/>
                <a:gd name="T17" fmla="*/ 465 h 1075"/>
                <a:gd name="T18" fmla="*/ 624 w 930"/>
                <a:gd name="T19" fmla="*/ 428 h 1075"/>
                <a:gd name="T20" fmla="*/ 607 w 930"/>
                <a:gd name="T21" fmla="*/ 398 h 1075"/>
                <a:gd name="T22" fmla="*/ 594 w 930"/>
                <a:gd name="T23" fmla="*/ 366 h 1075"/>
                <a:gd name="T24" fmla="*/ 583 w 930"/>
                <a:gd name="T25" fmla="*/ 332 h 1075"/>
                <a:gd name="T26" fmla="*/ 577 w 930"/>
                <a:gd name="T27" fmla="*/ 298 h 1075"/>
                <a:gd name="T28" fmla="*/ 575 w 930"/>
                <a:gd name="T29" fmla="*/ 264 h 1075"/>
                <a:gd name="T30" fmla="*/ 576 w 930"/>
                <a:gd name="T31" fmla="*/ 229 h 1075"/>
                <a:gd name="T32" fmla="*/ 748 w 930"/>
                <a:gd name="T33" fmla="*/ 229 h 1075"/>
                <a:gd name="T34" fmla="*/ 360 w 930"/>
                <a:gd name="T35" fmla="*/ 0 h 1075"/>
                <a:gd name="T36" fmla="*/ 0 w 930"/>
                <a:gd name="T37" fmla="*/ 236 h 1075"/>
                <a:gd name="T38" fmla="*/ 136 w 930"/>
                <a:gd name="T39" fmla="*/ 237 h 1075"/>
                <a:gd name="T40" fmla="*/ 141 w 930"/>
                <a:gd name="T41" fmla="*/ 299 h 1075"/>
                <a:gd name="T42" fmla="*/ 150 w 930"/>
                <a:gd name="T43" fmla="*/ 362 h 1075"/>
                <a:gd name="T44" fmla="*/ 165 w 930"/>
                <a:gd name="T45" fmla="*/ 422 h 1075"/>
                <a:gd name="T46" fmla="*/ 182 w 930"/>
                <a:gd name="T47" fmla="*/ 483 h 1075"/>
                <a:gd name="T48" fmla="*/ 204 w 930"/>
                <a:gd name="T49" fmla="*/ 541 h 1075"/>
                <a:gd name="T50" fmla="*/ 231 w 930"/>
                <a:gd name="T51" fmla="*/ 598 h 1075"/>
                <a:gd name="T52" fmla="*/ 262 w 930"/>
                <a:gd name="T53" fmla="*/ 653 h 1075"/>
                <a:gd name="T54" fmla="*/ 296 w 930"/>
                <a:gd name="T55" fmla="*/ 704 h 1075"/>
                <a:gd name="T56" fmla="*/ 333 w 930"/>
                <a:gd name="T57" fmla="*/ 752 h 1075"/>
                <a:gd name="T58" fmla="*/ 374 w 930"/>
                <a:gd name="T59" fmla="*/ 797 h 1075"/>
                <a:gd name="T60" fmla="*/ 419 w 930"/>
                <a:gd name="T61" fmla="*/ 841 h 1075"/>
                <a:gd name="T62" fmla="*/ 465 w 930"/>
                <a:gd name="T63" fmla="*/ 880 h 1075"/>
                <a:gd name="T64" fmla="*/ 514 w 930"/>
                <a:gd name="T65" fmla="*/ 917 h 1075"/>
                <a:gd name="T66" fmla="*/ 566 w 930"/>
                <a:gd name="T67" fmla="*/ 951 h 1075"/>
                <a:gd name="T68" fmla="*/ 620 w 930"/>
                <a:gd name="T69" fmla="*/ 980 h 1075"/>
                <a:gd name="T70" fmla="*/ 675 w 930"/>
                <a:gd name="T71" fmla="*/ 1007 h 1075"/>
                <a:gd name="T72" fmla="*/ 732 w 930"/>
                <a:gd name="T73" fmla="*/ 1029 h 1075"/>
                <a:gd name="T74" fmla="*/ 790 w 930"/>
                <a:gd name="T75" fmla="*/ 1048 h 1075"/>
                <a:gd name="T76" fmla="*/ 849 w 930"/>
                <a:gd name="T77" fmla="*/ 1062 h 1075"/>
                <a:gd name="T78" fmla="*/ 910 w 930"/>
                <a:gd name="T79" fmla="*/ 1074 h 1075"/>
                <a:gd name="T80" fmla="*/ 772 w 930"/>
                <a:gd name="T81" fmla="*/ 845 h 1075"/>
                <a:gd name="T82" fmla="*/ 929 w 930"/>
                <a:gd name="T83" fmla="*/ 645 h 10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075"/>
                <a:gd name="T128" fmla="*/ 930 w 930"/>
                <a:gd name="T129" fmla="*/ 1075 h 10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075">
                  <a:moveTo>
                    <a:pt x="929" y="645"/>
                  </a:moveTo>
                  <a:lnTo>
                    <a:pt x="887" y="634"/>
                  </a:lnTo>
                  <a:lnTo>
                    <a:pt x="847" y="620"/>
                  </a:lnTo>
                  <a:lnTo>
                    <a:pt x="807" y="603"/>
                  </a:lnTo>
                  <a:lnTo>
                    <a:pt x="771" y="582"/>
                  </a:lnTo>
                  <a:lnTo>
                    <a:pt x="735" y="557"/>
                  </a:lnTo>
                  <a:lnTo>
                    <a:pt x="703" y="529"/>
                  </a:lnTo>
                  <a:lnTo>
                    <a:pt x="673" y="497"/>
                  </a:lnTo>
                  <a:lnTo>
                    <a:pt x="648" y="465"/>
                  </a:lnTo>
                  <a:lnTo>
                    <a:pt x="624" y="428"/>
                  </a:lnTo>
                  <a:lnTo>
                    <a:pt x="607" y="398"/>
                  </a:lnTo>
                  <a:lnTo>
                    <a:pt x="594" y="366"/>
                  </a:lnTo>
                  <a:lnTo>
                    <a:pt x="583" y="332"/>
                  </a:lnTo>
                  <a:lnTo>
                    <a:pt x="577" y="298"/>
                  </a:lnTo>
                  <a:lnTo>
                    <a:pt x="575" y="264"/>
                  </a:lnTo>
                  <a:lnTo>
                    <a:pt x="576" y="229"/>
                  </a:lnTo>
                  <a:lnTo>
                    <a:pt x="748" y="229"/>
                  </a:lnTo>
                  <a:lnTo>
                    <a:pt x="360" y="0"/>
                  </a:lnTo>
                  <a:lnTo>
                    <a:pt x="0" y="236"/>
                  </a:lnTo>
                  <a:lnTo>
                    <a:pt x="136" y="237"/>
                  </a:lnTo>
                  <a:lnTo>
                    <a:pt x="141" y="299"/>
                  </a:lnTo>
                  <a:lnTo>
                    <a:pt x="150" y="362"/>
                  </a:lnTo>
                  <a:lnTo>
                    <a:pt x="165" y="422"/>
                  </a:lnTo>
                  <a:lnTo>
                    <a:pt x="182" y="483"/>
                  </a:lnTo>
                  <a:lnTo>
                    <a:pt x="204" y="541"/>
                  </a:lnTo>
                  <a:lnTo>
                    <a:pt x="231" y="598"/>
                  </a:lnTo>
                  <a:lnTo>
                    <a:pt x="262" y="653"/>
                  </a:lnTo>
                  <a:lnTo>
                    <a:pt x="296" y="704"/>
                  </a:lnTo>
                  <a:lnTo>
                    <a:pt x="333" y="752"/>
                  </a:lnTo>
                  <a:lnTo>
                    <a:pt x="374" y="797"/>
                  </a:lnTo>
                  <a:lnTo>
                    <a:pt x="419" y="841"/>
                  </a:lnTo>
                  <a:lnTo>
                    <a:pt x="465" y="880"/>
                  </a:lnTo>
                  <a:lnTo>
                    <a:pt x="514" y="917"/>
                  </a:lnTo>
                  <a:lnTo>
                    <a:pt x="566" y="951"/>
                  </a:lnTo>
                  <a:lnTo>
                    <a:pt x="620" y="980"/>
                  </a:lnTo>
                  <a:lnTo>
                    <a:pt x="675" y="1007"/>
                  </a:lnTo>
                  <a:lnTo>
                    <a:pt x="732" y="1029"/>
                  </a:lnTo>
                  <a:lnTo>
                    <a:pt x="790" y="1048"/>
                  </a:lnTo>
                  <a:lnTo>
                    <a:pt x="849" y="1062"/>
                  </a:lnTo>
                  <a:lnTo>
                    <a:pt x="910" y="1074"/>
                  </a:lnTo>
                  <a:lnTo>
                    <a:pt x="772" y="845"/>
                  </a:lnTo>
                  <a:lnTo>
                    <a:pt x="929" y="645"/>
                  </a:lnTo>
                </a:path>
              </a:pathLst>
            </a:custGeom>
            <a:solidFill>
              <a:schemeClr val="accent4">
                <a:lumMod val="60000"/>
                <a:lumOff val="40000"/>
              </a:schemeClr>
            </a:solidFill>
            <a:ln w="12700" cap="rnd">
              <a:solidFill>
                <a:srgbClr val="8C8C8C"/>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9" name="Freeform 11"/>
            <p:cNvSpPr>
              <a:spLocks/>
            </p:cNvSpPr>
            <p:nvPr/>
          </p:nvSpPr>
          <p:spPr bwMode="gray">
            <a:xfrm>
              <a:off x="3330" y="1909"/>
              <a:ext cx="943" cy="1065"/>
            </a:xfrm>
            <a:custGeom>
              <a:avLst/>
              <a:gdLst>
                <a:gd name="T0" fmla="*/ 554 w 943"/>
                <a:gd name="T1" fmla="*/ 1064 h 1065"/>
                <a:gd name="T2" fmla="*/ 942 w 943"/>
                <a:gd name="T3" fmla="*/ 840 h 1065"/>
                <a:gd name="T4" fmla="*/ 781 w 943"/>
                <a:gd name="T5" fmla="*/ 840 h 1065"/>
                <a:gd name="T6" fmla="*/ 776 w 943"/>
                <a:gd name="T7" fmla="*/ 778 h 1065"/>
                <a:gd name="T8" fmla="*/ 767 w 943"/>
                <a:gd name="T9" fmla="*/ 716 h 1065"/>
                <a:gd name="T10" fmla="*/ 754 w 943"/>
                <a:gd name="T11" fmla="*/ 655 h 1065"/>
                <a:gd name="T12" fmla="*/ 737 w 943"/>
                <a:gd name="T13" fmla="*/ 595 h 1065"/>
                <a:gd name="T14" fmla="*/ 714 w 943"/>
                <a:gd name="T15" fmla="*/ 536 h 1065"/>
                <a:gd name="T16" fmla="*/ 688 w 943"/>
                <a:gd name="T17" fmla="*/ 480 h 1065"/>
                <a:gd name="T18" fmla="*/ 658 w 943"/>
                <a:gd name="T19" fmla="*/ 425 h 1065"/>
                <a:gd name="T20" fmla="*/ 624 w 943"/>
                <a:gd name="T21" fmla="*/ 372 h 1065"/>
                <a:gd name="T22" fmla="*/ 586 w 943"/>
                <a:gd name="T23" fmla="*/ 323 h 1065"/>
                <a:gd name="T24" fmla="*/ 547 w 943"/>
                <a:gd name="T25" fmla="*/ 275 h 1065"/>
                <a:gd name="T26" fmla="*/ 502 w 943"/>
                <a:gd name="T27" fmla="*/ 232 h 1065"/>
                <a:gd name="T28" fmla="*/ 455 w 943"/>
                <a:gd name="T29" fmla="*/ 191 h 1065"/>
                <a:gd name="T30" fmla="*/ 405 w 943"/>
                <a:gd name="T31" fmla="*/ 153 h 1065"/>
                <a:gd name="T32" fmla="*/ 352 w 943"/>
                <a:gd name="T33" fmla="*/ 120 h 1065"/>
                <a:gd name="T34" fmla="*/ 298 w 943"/>
                <a:gd name="T35" fmla="*/ 89 h 1065"/>
                <a:gd name="T36" fmla="*/ 241 w 943"/>
                <a:gd name="T37" fmla="*/ 63 h 1065"/>
                <a:gd name="T38" fmla="*/ 182 w 943"/>
                <a:gd name="T39" fmla="*/ 41 h 1065"/>
                <a:gd name="T40" fmla="*/ 122 w 943"/>
                <a:gd name="T41" fmla="*/ 23 h 1065"/>
                <a:gd name="T42" fmla="*/ 61 w 943"/>
                <a:gd name="T43" fmla="*/ 9 h 1065"/>
                <a:gd name="T44" fmla="*/ 0 w 943"/>
                <a:gd name="T45" fmla="*/ 0 h 1065"/>
                <a:gd name="T46" fmla="*/ 137 w 943"/>
                <a:gd name="T47" fmla="*/ 226 h 1065"/>
                <a:gd name="T48" fmla="*/ 5 w 943"/>
                <a:gd name="T49" fmla="*/ 451 h 1065"/>
                <a:gd name="T50" fmla="*/ 48 w 943"/>
                <a:gd name="T51" fmla="*/ 465 h 1065"/>
                <a:gd name="T52" fmla="*/ 90 w 943"/>
                <a:gd name="T53" fmla="*/ 483 h 1065"/>
                <a:gd name="T54" fmla="*/ 130 w 943"/>
                <a:gd name="T55" fmla="*/ 505 h 1065"/>
                <a:gd name="T56" fmla="*/ 168 w 943"/>
                <a:gd name="T57" fmla="*/ 531 h 1065"/>
                <a:gd name="T58" fmla="*/ 202 w 943"/>
                <a:gd name="T59" fmla="*/ 561 h 1065"/>
                <a:gd name="T60" fmla="*/ 233 w 943"/>
                <a:gd name="T61" fmla="*/ 594 h 1065"/>
                <a:gd name="T62" fmla="*/ 262 w 943"/>
                <a:gd name="T63" fmla="*/ 629 h 1065"/>
                <a:gd name="T64" fmla="*/ 285 w 943"/>
                <a:gd name="T65" fmla="*/ 668 h 1065"/>
                <a:gd name="T66" fmla="*/ 305 w 943"/>
                <a:gd name="T67" fmla="*/ 709 h 1065"/>
                <a:gd name="T68" fmla="*/ 321 w 943"/>
                <a:gd name="T69" fmla="*/ 751 h 1065"/>
                <a:gd name="T70" fmla="*/ 333 w 943"/>
                <a:gd name="T71" fmla="*/ 795 h 1065"/>
                <a:gd name="T72" fmla="*/ 340 w 943"/>
                <a:gd name="T73" fmla="*/ 840 h 1065"/>
                <a:gd name="T74" fmla="*/ 188 w 943"/>
                <a:gd name="T75" fmla="*/ 841 h 1065"/>
                <a:gd name="T76" fmla="*/ 554 w 943"/>
                <a:gd name="T77" fmla="*/ 1064 h 10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3"/>
                <a:gd name="T118" fmla="*/ 0 h 1065"/>
                <a:gd name="T119" fmla="*/ 943 w 943"/>
                <a:gd name="T120" fmla="*/ 1065 h 10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3" h="1065">
                  <a:moveTo>
                    <a:pt x="554" y="1064"/>
                  </a:moveTo>
                  <a:lnTo>
                    <a:pt x="942" y="840"/>
                  </a:lnTo>
                  <a:lnTo>
                    <a:pt x="781" y="840"/>
                  </a:lnTo>
                  <a:lnTo>
                    <a:pt x="776" y="778"/>
                  </a:lnTo>
                  <a:lnTo>
                    <a:pt x="767" y="716"/>
                  </a:lnTo>
                  <a:lnTo>
                    <a:pt x="754" y="655"/>
                  </a:lnTo>
                  <a:lnTo>
                    <a:pt x="737" y="595"/>
                  </a:lnTo>
                  <a:lnTo>
                    <a:pt x="714" y="536"/>
                  </a:lnTo>
                  <a:lnTo>
                    <a:pt x="688" y="480"/>
                  </a:lnTo>
                  <a:lnTo>
                    <a:pt x="658" y="425"/>
                  </a:lnTo>
                  <a:lnTo>
                    <a:pt x="624" y="372"/>
                  </a:lnTo>
                  <a:lnTo>
                    <a:pt x="586" y="323"/>
                  </a:lnTo>
                  <a:lnTo>
                    <a:pt x="547" y="275"/>
                  </a:lnTo>
                  <a:lnTo>
                    <a:pt x="502" y="232"/>
                  </a:lnTo>
                  <a:lnTo>
                    <a:pt x="455" y="191"/>
                  </a:lnTo>
                  <a:lnTo>
                    <a:pt x="405" y="153"/>
                  </a:lnTo>
                  <a:lnTo>
                    <a:pt x="352" y="120"/>
                  </a:lnTo>
                  <a:lnTo>
                    <a:pt x="298" y="89"/>
                  </a:lnTo>
                  <a:lnTo>
                    <a:pt x="241" y="63"/>
                  </a:lnTo>
                  <a:lnTo>
                    <a:pt x="182" y="41"/>
                  </a:lnTo>
                  <a:lnTo>
                    <a:pt x="122" y="23"/>
                  </a:lnTo>
                  <a:lnTo>
                    <a:pt x="61" y="9"/>
                  </a:lnTo>
                  <a:lnTo>
                    <a:pt x="0" y="0"/>
                  </a:lnTo>
                  <a:lnTo>
                    <a:pt x="137" y="226"/>
                  </a:lnTo>
                  <a:lnTo>
                    <a:pt x="5" y="451"/>
                  </a:lnTo>
                  <a:lnTo>
                    <a:pt x="48" y="465"/>
                  </a:lnTo>
                  <a:lnTo>
                    <a:pt x="90" y="483"/>
                  </a:lnTo>
                  <a:lnTo>
                    <a:pt x="130" y="505"/>
                  </a:lnTo>
                  <a:lnTo>
                    <a:pt x="168" y="531"/>
                  </a:lnTo>
                  <a:lnTo>
                    <a:pt x="202" y="561"/>
                  </a:lnTo>
                  <a:lnTo>
                    <a:pt x="233" y="594"/>
                  </a:lnTo>
                  <a:lnTo>
                    <a:pt x="262" y="629"/>
                  </a:lnTo>
                  <a:lnTo>
                    <a:pt x="285" y="668"/>
                  </a:lnTo>
                  <a:lnTo>
                    <a:pt x="305" y="709"/>
                  </a:lnTo>
                  <a:lnTo>
                    <a:pt x="321" y="751"/>
                  </a:lnTo>
                  <a:lnTo>
                    <a:pt x="333" y="795"/>
                  </a:lnTo>
                  <a:lnTo>
                    <a:pt x="340" y="840"/>
                  </a:lnTo>
                  <a:lnTo>
                    <a:pt x="188" y="841"/>
                  </a:lnTo>
                  <a:lnTo>
                    <a:pt x="554" y="1064"/>
                  </a:lnTo>
                </a:path>
              </a:pathLst>
            </a:custGeom>
            <a:solidFill>
              <a:schemeClr val="accent2">
                <a:lumMod val="60000"/>
                <a:lumOff val="40000"/>
              </a:schemeClr>
            </a:solidFill>
            <a:ln w="12700" cap="rnd">
              <a:solidFill>
                <a:srgbClr val="8C8C8C"/>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sp>
        <p:nvSpPr>
          <p:cNvPr id="10" name="Rectangle 14"/>
          <p:cNvSpPr>
            <a:spLocks noChangeArrowheads="1"/>
          </p:cNvSpPr>
          <p:nvPr/>
        </p:nvSpPr>
        <p:spPr bwMode="gray">
          <a:xfrm>
            <a:off x="548941" y="1562701"/>
            <a:ext cx="3670134" cy="1852344"/>
          </a:xfrm>
          <a:prstGeom prst="rect">
            <a:avLst/>
          </a:prstGeom>
          <a:solidFill>
            <a:schemeClr val="bg1"/>
          </a:solidFill>
          <a:ln w="28575" algn="ctr">
            <a:solidFill>
              <a:schemeClr val="bg1">
                <a:lumMod val="50000"/>
              </a:schemeClr>
            </a:solidFill>
            <a:miter lim="800000"/>
            <a:headEnd/>
            <a:tailEnd/>
          </a:ln>
        </p:spPr>
        <p:txBody>
          <a:bodyPr lIns="72000" tIns="72000" rIns="72000" bIns="72000"/>
          <a:lstStyle/>
          <a:p>
            <a:pPr marL="0" marR="0" lvl="0" indent="0" algn="ctr" defTabSz="914418" rtl="0" eaLnBrk="1" fontAlgn="auto" latinLnBrk="0" hangingPunct="1">
              <a:lnSpc>
                <a:spcPct val="100000"/>
              </a:lnSpc>
              <a:spcBef>
                <a:spcPts val="0"/>
              </a:spcBef>
              <a:spcAft>
                <a:spcPts val="0"/>
              </a:spcAft>
              <a:buClrTx/>
              <a:buSzTx/>
              <a:buFontTx/>
              <a:buNone/>
              <a:tabLst/>
              <a:defRPr/>
            </a:pPr>
            <a:endParaRPr kumimoji="0" lang="en-US" altLang="ja-JP" sz="3000" b="1" i="0" u="sng" strike="noStrike" kern="0" cap="none" spc="0" normalizeH="0" baseline="0" noProof="0" dirty="0">
              <a:ln>
                <a:noFill/>
              </a:ln>
              <a:solidFill>
                <a:srgbClr val="000066"/>
              </a:solidFill>
              <a:effectLst/>
              <a:uLnTx/>
              <a:uFillTx/>
              <a:latin typeface="メイリオ" pitchFamily="50" charset="-128"/>
              <a:ea typeface="メイリオ" pitchFamily="50" charset="-128"/>
              <a:cs typeface="+mn-cs"/>
            </a:endParaRPr>
          </a:p>
        </p:txBody>
      </p:sp>
      <p:sp>
        <p:nvSpPr>
          <p:cNvPr id="11" name="Rectangle 17"/>
          <p:cNvSpPr>
            <a:spLocks noChangeArrowheads="1"/>
          </p:cNvSpPr>
          <p:nvPr/>
        </p:nvSpPr>
        <p:spPr bwMode="gray">
          <a:xfrm>
            <a:off x="5036622" y="1517509"/>
            <a:ext cx="3705872" cy="1889443"/>
          </a:xfrm>
          <a:prstGeom prst="rect">
            <a:avLst/>
          </a:prstGeom>
          <a:solidFill>
            <a:schemeClr val="bg1"/>
          </a:solidFill>
          <a:ln w="28575" algn="ctr">
            <a:solidFill>
              <a:schemeClr val="bg1">
                <a:lumMod val="50000"/>
              </a:schemeClr>
            </a:solidFill>
            <a:miter lim="800000"/>
            <a:headEnd/>
            <a:tailEnd/>
          </a:ln>
        </p:spPr>
        <p:txBody>
          <a:bodyPr lIns="72000" tIns="72000" rIns="72000" bIns="72000"/>
          <a:lstStyle/>
          <a:p>
            <a:pPr marL="0" marR="0" lvl="0" indent="0" algn="ctr" defTabSz="914418" rtl="0" eaLnBrk="1" fontAlgn="auto" latinLnBrk="0" hangingPunct="1">
              <a:lnSpc>
                <a:spcPct val="100000"/>
              </a:lnSpc>
              <a:spcBef>
                <a:spcPts val="0"/>
              </a:spcBef>
              <a:spcAft>
                <a:spcPts val="0"/>
              </a:spcAft>
              <a:buClrTx/>
              <a:buSzTx/>
              <a:buFontTx/>
              <a:buNone/>
              <a:tabLst/>
              <a:defRPr/>
            </a:pPr>
            <a:endParaRPr kumimoji="0" lang="en-US" altLang="ja-JP" sz="3000" b="1" i="0" u="sng" strike="noStrike" kern="0" cap="none" spc="0" normalizeH="0" baseline="0" noProof="0" dirty="0">
              <a:ln>
                <a:noFill/>
              </a:ln>
              <a:solidFill>
                <a:srgbClr val="000066"/>
              </a:solidFill>
              <a:effectLst/>
              <a:uLnTx/>
              <a:uFillTx/>
              <a:latin typeface="メイリオ" pitchFamily="50" charset="-128"/>
              <a:ea typeface="メイリオ" pitchFamily="50" charset="-128"/>
              <a:cs typeface="+mn-cs"/>
            </a:endParaRPr>
          </a:p>
          <a:p>
            <a:pPr marL="0" marR="0" lvl="0" indent="0" algn="ctr" defTabSz="914418"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0" cap="none" spc="0" normalizeH="0" baseline="0" noProof="0" dirty="0">
              <a:ln>
                <a:noFill/>
              </a:ln>
              <a:solidFill>
                <a:srgbClr val="000066"/>
              </a:solidFill>
              <a:effectLst/>
              <a:uLnTx/>
              <a:uFillTx/>
              <a:latin typeface="メイリオ" pitchFamily="50" charset="-128"/>
              <a:ea typeface="メイリオ" pitchFamily="50" charset="-128"/>
              <a:cs typeface="+mn-cs"/>
            </a:endParaRPr>
          </a:p>
          <a:p>
            <a:pPr marL="0" marR="0" lvl="0" indent="0" algn="l" defTabSz="914418"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0" cap="none" spc="0" normalizeH="0" baseline="0" noProof="0" dirty="0">
              <a:ln>
                <a:noFill/>
              </a:ln>
              <a:solidFill>
                <a:srgbClr val="000066"/>
              </a:solidFill>
              <a:effectLst/>
              <a:uLnTx/>
              <a:uFillTx/>
              <a:latin typeface="メイリオ" pitchFamily="50" charset="-128"/>
              <a:ea typeface="メイリオ" pitchFamily="50" charset="-128"/>
              <a:cs typeface="+mn-cs"/>
            </a:endParaRPr>
          </a:p>
        </p:txBody>
      </p:sp>
      <p:sp>
        <p:nvSpPr>
          <p:cNvPr id="12" name="Rectangle 16"/>
          <p:cNvSpPr>
            <a:spLocks noChangeArrowheads="1"/>
          </p:cNvSpPr>
          <p:nvPr/>
        </p:nvSpPr>
        <p:spPr bwMode="gray">
          <a:xfrm>
            <a:off x="5036622" y="3814884"/>
            <a:ext cx="3705872" cy="1837532"/>
          </a:xfrm>
          <a:prstGeom prst="rect">
            <a:avLst/>
          </a:prstGeom>
          <a:solidFill>
            <a:schemeClr val="bg1"/>
          </a:solidFill>
          <a:ln w="28575" algn="ctr">
            <a:solidFill>
              <a:schemeClr val="bg1">
                <a:lumMod val="50000"/>
              </a:schemeClr>
            </a:solidFill>
            <a:miter lim="800000"/>
            <a:headEnd/>
            <a:tailEnd/>
          </a:ln>
        </p:spPr>
        <p:txBody>
          <a:bodyPr lIns="72000" tIns="72000" rIns="72000" bIns="72000"/>
          <a:lstStyle/>
          <a:p>
            <a:pPr marL="0" marR="0" lvl="0" indent="0" algn="ctr" defTabSz="914418" rtl="0" eaLnBrk="1" fontAlgn="auto" latinLnBrk="0" hangingPunct="1">
              <a:lnSpc>
                <a:spcPct val="100000"/>
              </a:lnSpc>
              <a:spcBef>
                <a:spcPts val="0"/>
              </a:spcBef>
              <a:spcAft>
                <a:spcPts val="0"/>
              </a:spcAft>
              <a:buClrTx/>
              <a:buSzTx/>
              <a:buFontTx/>
              <a:buNone/>
              <a:tabLst/>
              <a:defRPr/>
            </a:pPr>
            <a:endParaRPr kumimoji="0" lang="en-US" altLang="ja-JP" sz="3000" b="1" i="0" u="sng" strike="noStrike" kern="0" cap="none" spc="0" normalizeH="0" baseline="0" noProof="0" dirty="0">
              <a:ln>
                <a:noFill/>
              </a:ln>
              <a:solidFill>
                <a:srgbClr val="000066"/>
              </a:solidFill>
              <a:effectLst/>
              <a:uLnTx/>
              <a:uFillTx/>
              <a:latin typeface="メイリオ" pitchFamily="50" charset="-128"/>
              <a:ea typeface="メイリオ" pitchFamily="50" charset="-128"/>
              <a:cs typeface="+mn-cs"/>
            </a:endParaRPr>
          </a:p>
          <a:p>
            <a:pPr marL="0" marR="0" lvl="0" indent="0" algn="ctr" defTabSz="914418"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0" cap="none" spc="0" normalizeH="0" baseline="0" noProof="0" dirty="0">
              <a:ln>
                <a:noFill/>
              </a:ln>
              <a:solidFill>
                <a:srgbClr val="000066"/>
              </a:solidFill>
              <a:effectLst/>
              <a:uLnTx/>
              <a:uFillTx/>
              <a:latin typeface="メイリオ" pitchFamily="50" charset="-128"/>
              <a:ea typeface="メイリオ" pitchFamily="50" charset="-128"/>
              <a:cs typeface="+mn-cs"/>
            </a:endParaRPr>
          </a:p>
        </p:txBody>
      </p:sp>
      <p:sp>
        <p:nvSpPr>
          <p:cNvPr id="13" name="Rectangle 15"/>
          <p:cNvSpPr>
            <a:spLocks noChangeArrowheads="1"/>
          </p:cNvSpPr>
          <p:nvPr/>
        </p:nvSpPr>
        <p:spPr bwMode="gray">
          <a:xfrm>
            <a:off x="548941" y="3840381"/>
            <a:ext cx="3681167" cy="1818879"/>
          </a:xfrm>
          <a:prstGeom prst="rect">
            <a:avLst/>
          </a:prstGeom>
          <a:solidFill>
            <a:schemeClr val="bg1"/>
          </a:solidFill>
          <a:ln w="28575" algn="ctr">
            <a:solidFill>
              <a:schemeClr val="bg1">
                <a:lumMod val="50000"/>
              </a:schemeClr>
            </a:solidFill>
            <a:miter lim="800000"/>
            <a:headEnd/>
            <a:tailEnd/>
          </a:ln>
        </p:spPr>
        <p:txBody>
          <a:bodyPr lIns="72000" tIns="72000" rIns="72000" bIns="72000"/>
          <a:lstStyle/>
          <a:p>
            <a:pPr marL="0" marR="0" lvl="0" indent="0" algn="ctr" defTabSz="914418" rtl="0" eaLnBrk="1" fontAlgn="auto" latinLnBrk="0" hangingPunct="1">
              <a:lnSpc>
                <a:spcPct val="100000"/>
              </a:lnSpc>
              <a:spcBef>
                <a:spcPts val="0"/>
              </a:spcBef>
              <a:spcAft>
                <a:spcPts val="0"/>
              </a:spcAft>
              <a:buClrTx/>
              <a:buSzTx/>
              <a:buFontTx/>
              <a:buNone/>
              <a:tabLst/>
              <a:defRPr/>
            </a:pPr>
            <a:endParaRPr kumimoji="0" lang="en-US" altLang="ja-JP" sz="1680" b="1" i="0" u="sng" strike="noStrike" kern="0" cap="none" spc="0" normalizeH="0" baseline="0" noProof="0" dirty="0">
              <a:ln>
                <a:noFill/>
              </a:ln>
              <a:solidFill>
                <a:srgbClr val="000066"/>
              </a:solidFill>
              <a:effectLst/>
              <a:uLnTx/>
              <a:uFillTx/>
              <a:latin typeface="メイリオ" pitchFamily="50" charset="-128"/>
              <a:ea typeface="メイリオ" pitchFamily="50" charset="-128"/>
              <a:cs typeface="+mn-cs"/>
            </a:endParaRPr>
          </a:p>
          <a:p>
            <a:pPr marL="0" marR="0" lvl="0" indent="0" algn="ctr" defTabSz="914418" rtl="0" eaLnBrk="1" fontAlgn="auto" latinLnBrk="0" hangingPunct="1">
              <a:lnSpc>
                <a:spcPct val="100000"/>
              </a:lnSpc>
              <a:spcBef>
                <a:spcPts val="0"/>
              </a:spcBef>
              <a:spcAft>
                <a:spcPts val="0"/>
              </a:spcAft>
              <a:buClrTx/>
              <a:buSzTx/>
              <a:buFontTx/>
              <a:buNone/>
              <a:tabLst/>
              <a:defRPr/>
            </a:pPr>
            <a:r>
              <a:rPr kumimoji="0" lang="ja-JP" altLang="en-US" sz="1680" b="1" i="0" u="none" strike="noStrike" kern="0" cap="none" spc="0" normalizeH="0" baseline="0" noProof="0" dirty="0">
                <a:ln>
                  <a:noFill/>
                </a:ln>
                <a:solidFill>
                  <a:srgbClr val="000066"/>
                </a:solidFill>
                <a:effectLst/>
                <a:uLnTx/>
                <a:uFillTx/>
                <a:latin typeface="メイリオ" pitchFamily="50" charset="-128"/>
                <a:ea typeface="メイリオ" pitchFamily="50" charset="-128"/>
                <a:cs typeface="+mn-cs"/>
              </a:rPr>
              <a:t>専門的な評価・分析</a:t>
            </a:r>
            <a:endParaRPr kumimoji="0" lang="ja-JP" altLang="en-US" sz="720" b="0" i="0" u="none" strike="noStrike" kern="0" cap="none" spc="0" normalizeH="0" baseline="0" noProof="0" dirty="0">
              <a:ln>
                <a:noFill/>
              </a:ln>
              <a:solidFill>
                <a:srgbClr val="000066"/>
              </a:solidFill>
              <a:effectLst/>
              <a:uLnTx/>
              <a:uFillTx/>
              <a:latin typeface="メイリオ" pitchFamily="50" charset="-128"/>
              <a:ea typeface="メイリオ" pitchFamily="50" charset="-128"/>
              <a:cs typeface="+mn-cs"/>
            </a:endParaRPr>
          </a:p>
          <a:p>
            <a:pPr marL="0" marR="0" lvl="0" indent="0" algn="l" defTabSz="914418" rtl="0" eaLnBrk="1" fontAlgn="auto" latinLnBrk="0" hangingPunct="1">
              <a:lnSpc>
                <a:spcPct val="100000"/>
              </a:lnSpc>
              <a:spcBef>
                <a:spcPts val="0"/>
              </a:spcBef>
              <a:spcAft>
                <a:spcPts val="0"/>
              </a:spcAft>
              <a:buClrTx/>
              <a:buSzTx/>
              <a:buFontTx/>
              <a:buNone/>
              <a:tabLst/>
              <a:defRPr/>
            </a:pPr>
            <a:endParaRPr kumimoji="0" lang="en-US" altLang="ja-JP" sz="720" b="0" i="0" u="none" strike="noStrike" kern="0" cap="none" spc="0" normalizeH="0" baseline="0" noProof="0" dirty="0">
              <a:ln>
                <a:noFill/>
              </a:ln>
              <a:solidFill>
                <a:srgbClr val="000066"/>
              </a:solidFill>
              <a:effectLst/>
              <a:uLnTx/>
              <a:uFillTx/>
              <a:latin typeface="メイリオ" pitchFamily="50" charset="-128"/>
              <a:ea typeface="メイリオ" pitchFamily="50" charset="-128"/>
              <a:cs typeface="+mn-cs"/>
            </a:endParaRPr>
          </a:p>
          <a:p>
            <a:pPr marL="0" marR="0" lvl="0" indent="0" algn="l" defTabSz="914418" rtl="0" eaLnBrk="1" fontAlgn="auto" latinLnBrk="0" hangingPunct="1">
              <a:lnSpc>
                <a:spcPct val="100000"/>
              </a:lnSpc>
              <a:spcBef>
                <a:spcPts val="0"/>
              </a:spcBef>
              <a:spcAft>
                <a:spcPts val="0"/>
              </a:spcAft>
              <a:buClrTx/>
              <a:buSzTx/>
              <a:buFontTx/>
              <a:buNone/>
              <a:tabLst/>
              <a:defRPr/>
            </a:pPr>
            <a:endParaRPr kumimoji="0" lang="en-US" altLang="ja-JP" sz="660" b="0" i="0" u="none" strike="noStrike" kern="0" cap="none" spc="0" normalizeH="0" baseline="0" noProof="0" dirty="0">
              <a:ln>
                <a:noFill/>
              </a:ln>
              <a:solidFill>
                <a:srgbClr val="000066"/>
              </a:solidFill>
              <a:effectLst/>
              <a:uLnTx/>
              <a:uFillTx/>
              <a:latin typeface="メイリオ" pitchFamily="50" charset="-128"/>
              <a:ea typeface="メイリオ" pitchFamily="50" charset="-128"/>
              <a:cs typeface="+mn-cs"/>
            </a:endParaRPr>
          </a:p>
        </p:txBody>
      </p:sp>
      <p:sp>
        <p:nvSpPr>
          <p:cNvPr id="21" name="テキスト ボックス 20"/>
          <p:cNvSpPr txBox="1"/>
          <p:nvPr/>
        </p:nvSpPr>
        <p:spPr>
          <a:xfrm>
            <a:off x="531952" y="1409993"/>
            <a:ext cx="3699738" cy="338554"/>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①</a:t>
            </a:r>
            <a:r>
              <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情報公開（</a:t>
            </a:r>
            <a:r>
              <a:rPr kumimoji="1" lang="en-US" altLang="ja-JP"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RMP</a:t>
            </a:r>
            <a:r>
              <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、電子添文等）</a:t>
            </a:r>
          </a:p>
        </p:txBody>
      </p:sp>
      <p:sp>
        <p:nvSpPr>
          <p:cNvPr id="22" name="テキスト ボックス 21"/>
          <p:cNvSpPr txBox="1"/>
          <p:nvPr/>
        </p:nvSpPr>
        <p:spPr>
          <a:xfrm>
            <a:off x="5020581" y="1409993"/>
            <a:ext cx="3744000" cy="338554"/>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②</a:t>
            </a:r>
            <a:r>
              <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副作用の早期発見・対処</a:t>
            </a:r>
          </a:p>
        </p:txBody>
      </p:sp>
      <p:sp>
        <p:nvSpPr>
          <p:cNvPr id="24" name="テキスト ボックス 23"/>
          <p:cNvSpPr txBox="1"/>
          <p:nvPr/>
        </p:nvSpPr>
        <p:spPr>
          <a:xfrm>
            <a:off x="531952" y="3691137"/>
            <a:ext cx="3699738" cy="338554"/>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④</a:t>
            </a:r>
            <a:r>
              <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分析と対応（製薬企業・</a:t>
            </a:r>
            <a:r>
              <a:rPr kumimoji="1" lang="en-US" altLang="ja-JP"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PMDA</a:t>
            </a:r>
            <a:r>
              <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p>
        </p:txBody>
      </p:sp>
      <p:sp>
        <p:nvSpPr>
          <p:cNvPr id="25" name="テキスト ボックス 24"/>
          <p:cNvSpPr txBox="1"/>
          <p:nvPr/>
        </p:nvSpPr>
        <p:spPr>
          <a:xfrm>
            <a:off x="5036624" y="3691137"/>
            <a:ext cx="3699738" cy="338554"/>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③</a:t>
            </a:r>
            <a:r>
              <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副作用報告</a:t>
            </a:r>
          </a:p>
        </p:txBody>
      </p:sp>
      <p:sp>
        <p:nvSpPr>
          <p:cNvPr id="31" name="角丸四角形吹き出し 30"/>
          <p:cNvSpPr/>
          <p:nvPr/>
        </p:nvSpPr>
        <p:spPr>
          <a:xfrm>
            <a:off x="7110173" y="1949304"/>
            <a:ext cx="1422268" cy="707139"/>
          </a:xfrm>
          <a:prstGeom prst="wedgeRoundRectCallout">
            <a:avLst>
              <a:gd name="adj1" fmla="val -59953"/>
              <a:gd name="adj2" fmla="val 108"/>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下痢の症状はないですか？</a:t>
            </a:r>
          </a:p>
        </p:txBody>
      </p:sp>
      <p:sp>
        <p:nvSpPr>
          <p:cNvPr id="36" name="角丸四角形吹き出し 35"/>
          <p:cNvSpPr/>
          <p:nvPr/>
        </p:nvSpPr>
        <p:spPr>
          <a:xfrm>
            <a:off x="4672294" y="908723"/>
            <a:ext cx="4008159" cy="409671"/>
          </a:xfrm>
          <a:prstGeom prst="wedgeRoundRectCallout">
            <a:avLst>
              <a:gd name="adj1" fmla="val 962"/>
              <a:gd name="adj2" fmla="val 6632"/>
              <a:gd name="adj3" fmla="val 16667"/>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医療機関</a:t>
            </a:r>
          </a:p>
        </p:txBody>
      </p:sp>
      <p:sp>
        <p:nvSpPr>
          <p:cNvPr id="38" name="角丸四角形吹き出し 37"/>
          <p:cNvSpPr/>
          <p:nvPr/>
        </p:nvSpPr>
        <p:spPr>
          <a:xfrm>
            <a:off x="223017" y="908723"/>
            <a:ext cx="4449274" cy="419171"/>
          </a:xfrm>
          <a:prstGeom prst="wedgeRoundRectCallout">
            <a:avLst>
              <a:gd name="adj1" fmla="val 962"/>
              <a:gd name="adj2" fmla="val 6632"/>
              <a:gd name="adj3" fmla="val 16667"/>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製薬企業・</a:t>
            </a:r>
            <a:r>
              <a:rPr kumimoji="0"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PMDA</a:t>
            </a:r>
            <a:endParaRPr kumimoji="0"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9" name="メモ 38"/>
          <p:cNvSpPr/>
          <p:nvPr/>
        </p:nvSpPr>
        <p:spPr>
          <a:xfrm>
            <a:off x="5491524" y="4711096"/>
            <a:ext cx="1004956" cy="838261"/>
          </a:xfrm>
          <a:prstGeom prst="foldedCorner">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FAX</a:t>
            </a:r>
            <a:endPar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0" name="正方形/長方形 39"/>
          <p:cNvSpPr/>
          <p:nvPr/>
        </p:nvSpPr>
        <p:spPr>
          <a:xfrm>
            <a:off x="5463027" y="4143136"/>
            <a:ext cx="1005403"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000066"/>
                </a:solidFill>
                <a:effectLst/>
                <a:uLnTx/>
                <a:uFillTx/>
                <a:latin typeface="メイリオ" pitchFamily="50" charset="-128"/>
                <a:ea typeface="メイリオ" pitchFamily="50" charset="-128"/>
                <a:cs typeface="+mn-cs"/>
              </a:rPr>
              <a:t>当局報告</a:t>
            </a:r>
          </a:p>
        </p:txBody>
      </p:sp>
      <p:sp>
        <p:nvSpPr>
          <p:cNvPr id="42" name="正方形/長方形 41"/>
          <p:cNvSpPr/>
          <p:nvPr/>
        </p:nvSpPr>
        <p:spPr>
          <a:xfrm>
            <a:off x="7167557" y="4143136"/>
            <a:ext cx="1005403"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000066"/>
                </a:solidFill>
                <a:effectLst/>
                <a:uLnTx/>
                <a:uFillTx/>
                <a:latin typeface="メイリオ" pitchFamily="50" charset="-128"/>
                <a:ea typeface="メイリオ" pitchFamily="50" charset="-128"/>
                <a:cs typeface="+mn-cs"/>
              </a:rPr>
              <a:t>企業報告</a:t>
            </a:r>
          </a:p>
        </p:txBody>
      </p:sp>
      <p:sp>
        <p:nvSpPr>
          <p:cNvPr id="44" name="メモ 43"/>
          <p:cNvSpPr/>
          <p:nvPr/>
        </p:nvSpPr>
        <p:spPr>
          <a:xfrm>
            <a:off x="2808353" y="1874962"/>
            <a:ext cx="789006" cy="797125"/>
          </a:xfrm>
          <a:prstGeom prst="foldedCorner">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RMP</a:t>
            </a:r>
            <a:endPar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9" name="タイトル 1"/>
          <p:cNvSpPr txBox="1">
            <a:spLocks/>
          </p:cNvSpPr>
          <p:nvPr/>
        </p:nvSpPr>
        <p:spPr>
          <a:xfrm>
            <a:off x="223019" y="6010812"/>
            <a:ext cx="8573165" cy="709003"/>
          </a:xfrm>
          <a:prstGeom prst="rect">
            <a:avLst/>
          </a:prstGeom>
          <a:solidFill>
            <a:schemeClr val="bg1"/>
          </a:solidFill>
          <a:ln>
            <a:solidFill>
              <a:srgbClr val="FF0000"/>
            </a:solidFill>
          </a:ln>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副作用情報の入手および対策の迅速化、入手情報の質・量の改善が期待される</a:t>
            </a:r>
          </a:p>
          <a:p>
            <a:pPr marL="0" marR="0" lvl="0" indent="0" algn="ctr" defTabSz="914400" rtl="0" eaLnBrk="1" fontAlgn="auto" latinLnBrk="0" hangingPunct="1">
              <a:lnSpc>
                <a:spcPct val="120000"/>
              </a:lnSpc>
              <a:spcBef>
                <a:spcPct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a:t>
            </a:r>
            <a:r>
              <a:rPr kumimoji="1" lang="ja-JP" altLang="en-US" sz="18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j-cs"/>
              </a:rPr>
              <a:t>市販直後からの安全対策の充実化へ</a:t>
            </a:r>
          </a:p>
        </p:txBody>
      </p:sp>
      <p:sp>
        <p:nvSpPr>
          <p:cNvPr id="52" name="角丸四角形吹き出し 51"/>
          <p:cNvSpPr/>
          <p:nvPr/>
        </p:nvSpPr>
        <p:spPr>
          <a:xfrm>
            <a:off x="3761019" y="4827788"/>
            <a:ext cx="1499346" cy="707139"/>
          </a:xfrm>
          <a:prstGeom prst="wedgeRoundRectCallout">
            <a:avLst>
              <a:gd name="adj1" fmla="val -36085"/>
              <a:gd name="adj2" fmla="val 108"/>
              <a:gd name="adj3" fmla="val 16667"/>
            </a:avLst>
          </a:prstGeom>
          <a:ln>
            <a:solidFill>
              <a:srgbClr val="0000FF"/>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cs typeface="+mn-cs"/>
              </a:rPr>
              <a:t>既知の副作用</a:t>
            </a:r>
            <a:endParaRPr kumimoji="0" lang="en-US" altLang="ja-JP" sz="1600" b="0" i="0" u="none" strike="noStrike" kern="12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未知</a:t>
            </a:r>
            <a:r>
              <a:rPr kumimoji="0" lang="ja-JP" altLang="en-US" sz="1600" b="0" i="0" u="none" strike="noStrike" kern="12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cs typeface="+mn-cs"/>
              </a:rPr>
              <a:t>の副作用</a:t>
            </a:r>
          </a:p>
        </p:txBody>
      </p:sp>
      <p:pic>
        <p:nvPicPr>
          <p:cNvPr id="1032" name="Picture 8" descr="pa9">
            <a:extLst>
              <a:ext uri="{FF2B5EF4-FFF2-40B4-BE49-F238E27FC236}">
                <a16:creationId xmlns:a16="http://schemas.microsoft.com/office/drawing/2014/main" id="{B7A86D9C-451B-464D-9D3B-63B170DCD6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067113" y="1898874"/>
            <a:ext cx="1836878" cy="1469502"/>
          </a:xfrm>
          <a:prstGeom prst="rect">
            <a:avLst/>
          </a:prstGeom>
          <a:noFill/>
          <a:extLst>
            <a:ext uri="{909E8E84-426E-40DD-AFC4-6F175D3DCCD1}">
              <a14:hiddenFill xmlns:a14="http://schemas.microsoft.com/office/drawing/2010/main">
                <a:solidFill>
                  <a:srgbClr val="FFFFFF"/>
                </a:solidFill>
              </a14:hiddenFill>
            </a:ext>
          </a:extLst>
        </p:spPr>
      </p:pic>
      <p:sp>
        <p:nvSpPr>
          <p:cNvPr id="32" name="テキスト ボックス 31"/>
          <p:cNvSpPr txBox="1"/>
          <p:nvPr/>
        </p:nvSpPr>
        <p:spPr>
          <a:xfrm>
            <a:off x="6162235" y="2998909"/>
            <a:ext cx="88719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薬剤師</a:t>
            </a:r>
          </a:p>
        </p:txBody>
      </p:sp>
      <p:sp>
        <p:nvSpPr>
          <p:cNvPr id="33" name="メモ 32"/>
          <p:cNvSpPr/>
          <p:nvPr/>
        </p:nvSpPr>
        <p:spPr>
          <a:xfrm>
            <a:off x="6916391" y="2803279"/>
            <a:ext cx="1004956" cy="838261"/>
          </a:xfrm>
          <a:prstGeom prst="foldedCorner">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チェック</a:t>
            </a:r>
            <a:br>
              <a:rPr kumimoji="1" lang="en-US" altLang="ja-JP" sz="14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br>
            <a:r>
              <a:rPr kumimoji="1" lang="ja-JP" altLang="en-US" sz="14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リスト（</a:t>
            </a:r>
            <a:r>
              <a:rPr kumimoji="1" lang="en-US" altLang="ja-JP" sz="14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RMP</a:t>
            </a:r>
            <a:r>
              <a:rPr kumimoji="1" lang="ja-JP" altLang="en-US" sz="14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p>
        </p:txBody>
      </p:sp>
      <p:sp>
        <p:nvSpPr>
          <p:cNvPr id="50" name="角丸四角形吹き出し 49"/>
          <p:cNvSpPr/>
          <p:nvPr/>
        </p:nvSpPr>
        <p:spPr>
          <a:xfrm>
            <a:off x="7955382" y="2957455"/>
            <a:ext cx="1188620" cy="634891"/>
          </a:xfrm>
          <a:prstGeom prst="wedgeRoundRectCallout">
            <a:avLst>
              <a:gd name="adj1" fmla="val -54547"/>
              <a:gd name="adj2" fmla="val -24124"/>
              <a:gd name="adj3" fmla="val 16667"/>
            </a:avLst>
          </a:prstGeom>
          <a:ln w="19050">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特定リスク</a:t>
            </a: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潜在的リスク</a:t>
            </a: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不足情報　等</a:t>
            </a:r>
          </a:p>
        </p:txBody>
      </p:sp>
      <p:pic>
        <p:nvPicPr>
          <p:cNvPr id="54" name="Picture 2" descr="mep33">
            <a:extLst>
              <a:ext uri="{FF2B5EF4-FFF2-40B4-BE49-F238E27FC236}">
                <a16:creationId xmlns:a16="http://schemas.microsoft.com/office/drawing/2014/main" id="{DB4FFB51-2871-4396-BAF9-1B26B83124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7888"/>
          <a:stretch/>
        </p:blipFill>
        <p:spPr bwMode="auto">
          <a:xfrm>
            <a:off x="562234" y="2086231"/>
            <a:ext cx="1325631" cy="118425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mep32">
            <a:extLst>
              <a:ext uri="{FF2B5EF4-FFF2-40B4-BE49-F238E27FC236}">
                <a16:creationId xmlns:a16="http://schemas.microsoft.com/office/drawing/2014/main" id="{DD501831-50E6-48B9-98B4-F31DC738375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64121"/>
          <a:stretch/>
        </p:blipFill>
        <p:spPr bwMode="auto">
          <a:xfrm>
            <a:off x="718287" y="4641522"/>
            <a:ext cx="1356746" cy="973561"/>
          </a:xfrm>
          <a:prstGeom prst="rect">
            <a:avLst/>
          </a:prstGeom>
          <a:noFill/>
          <a:extLst>
            <a:ext uri="{909E8E84-426E-40DD-AFC4-6F175D3DCCD1}">
              <a14:hiddenFill xmlns:a14="http://schemas.microsoft.com/office/drawing/2010/main">
                <a:solidFill>
                  <a:srgbClr val="FFFFFF"/>
                </a:solidFill>
              </a14:hiddenFill>
            </a:ext>
          </a:extLst>
        </p:spPr>
      </p:pic>
      <p:pic>
        <p:nvPicPr>
          <p:cNvPr id="34" name="図 3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78171" y="2748363"/>
            <a:ext cx="2049948" cy="550322"/>
          </a:xfrm>
          <a:prstGeom prst="rect">
            <a:avLst/>
          </a:prstGeom>
          <a:ln>
            <a:noFill/>
          </a:ln>
          <a:effectLst>
            <a:outerShdw blurRad="292100" dist="139700" dir="2700000" algn="tl" rotWithShape="0">
              <a:srgbClr val="333333">
                <a:alpha val="65000"/>
              </a:srgbClr>
            </a:outerShdw>
          </a:effectLst>
        </p:spPr>
      </p:pic>
      <p:sp>
        <p:nvSpPr>
          <p:cNvPr id="43" name="メモ 42"/>
          <p:cNvSpPr/>
          <p:nvPr/>
        </p:nvSpPr>
        <p:spPr>
          <a:xfrm>
            <a:off x="1921900" y="1874962"/>
            <a:ext cx="787701" cy="797125"/>
          </a:xfrm>
          <a:prstGeom prst="foldedCorner">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prstClr val="black"/>
                </a:solidFill>
                <a:latin typeface="Meiryo UI" panose="020B0604030504040204" pitchFamily="50" charset="-128"/>
                <a:ea typeface="Meiryo UI" panose="020B0604030504040204" pitchFamily="50" charset="-128"/>
              </a:rPr>
              <a:t>電子添文</a:t>
            </a:r>
            <a:endPar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57" name="Picture 2" descr="mep33">
            <a:extLst>
              <a:ext uri="{FF2B5EF4-FFF2-40B4-BE49-F238E27FC236}">
                <a16:creationId xmlns:a16="http://schemas.microsoft.com/office/drawing/2014/main" id="{F7466F39-610A-4C18-9001-163D9AD4881B}"/>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667" b="52667" l="8286" r="96857">
                        <a14:foregroundMark x1="36000" y1="3833" x2="53429" y2="5500"/>
                        <a14:foregroundMark x1="51714" y1="2833" x2="46571" y2="1833"/>
                        <a14:foregroundMark x1="43143" y1="6333" x2="42571" y2="23500"/>
                        <a14:foregroundMark x1="51714" y1="10500" x2="44857" y2="15167"/>
                        <a14:foregroundMark x1="34286" y1="9167" x2="54857" y2="9833"/>
                        <a14:foregroundMark x1="42571" y1="27167" x2="44286" y2="38667"/>
                        <a14:foregroundMark x1="48571" y1="26500" x2="45429" y2="33333"/>
                        <a14:foregroundMark x1="42571" y1="27500" x2="41714" y2="34667"/>
                        <a14:foregroundMark x1="41143" y1="26000" x2="40000" y2="26667"/>
                        <a14:foregroundMark x1="36000" y1="47167" x2="13714" y2="51333"/>
                        <a14:foregroundMark x1="28857" y1="50000" x2="48000" y2="51167"/>
                        <a14:foregroundMark x1="37429" y1="50333" x2="18000" y2="52667"/>
                        <a14:foregroundMark x1="19714" y1="51667" x2="40286" y2="51500"/>
                        <a14:foregroundMark x1="8571" y1="51000" x2="24000" y2="51833"/>
                        <a14:foregroundMark x1="40286" y1="28500" x2="40571" y2="31667"/>
                        <a14:foregroundMark x1="47429" y1="24833" x2="49714" y2="28833"/>
                        <a14:foregroundMark x1="38571" y1="13333" x2="39429" y2="12333"/>
                        <a14:foregroundMark x1="65143" y1="35333" x2="74857" y2="40167"/>
                        <a14:foregroundMark x1="63429" y1="30833" x2="68571" y2="34500"/>
                        <a14:foregroundMark x1="84000" y1="30833" x2="77714" y2="37500"/>
                        <a14:foregroundMark x1="83143" y1="30667" x2="85714" y2="29833"/>
                        <a14:foregroundMark x1="82857" y1="29667" x2="84857" y2="27667"/>
                        <a14:foregroundMark x1="87143" y1="29500" x2="94286" y2="30167"/>
                        <a14:foregroundMark x1="96857" y1="29333" x2="91429" y2="29000"/>
                        <a14:foregroundMark x1="75714" y1="37667" x2="79143" y2="37167"/>
                        <a14:foregroundMark x1="87143" y1="31333" x2="81714" y2="30500"/>
                        <a14:backgroundMark x1="68191" y1="29768" x2="79121" y2="30130"/>
                        <a14:backgroundMark x1="65143" y1="29667" x2="66252" y2="29704"/>
                      </a14:backgroundRemoval>
                    </a14:imgEffect>
                  </a14:imgLayer>
                </a14:imgProps>
              </a:ext>
              <a:ext uri="{28A0092B-C50C-407E-A947-70E740481C1C}">
                <a14:useLocalDpi xmlns:a14="http://schemas.microsoft.com/office/drawing/2010/main" val="0"/>
              </a:ext>
            </a:extLst>
          </a:blip>
          <a:srcRect b="47888"/>
          <a:stretch/>
        </p:blipFill>
        <p:spPr bwMode="auto">
          <a:xfrm>
            <a:off x="7431684" y="4446756"/>
            <a:ext cx="1316076" cy="1175717"/>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mep51">
            <a:extLst>
              <a:ext uri="{FF2B5EF4-FFF2-40B4-BE49-F238E27FC236}">
                <a16:creationId xmlns:a16="http://schemas.microsoft.com/office/drawing/2014/main" id="{96BA0495-BF44-4A51-A06C-55088D33FC3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18405" y="4437498"/>
            <a:ext cx="954403" cy="1200630"/>
          </a:xfrm>
          <a:prstGeom prst="rect">
            <a:avLst/>
          </a:prstGeom>
          <a:noFill/>
          <a:extLst>
            <a:ext uri="{909E8E84-426E-40DD-AFC4-6F175D3DCCD1}">
              <a14:hiddenFill xmlns:a14="http://schemas.microsoft.com/office/drawing/2010/main">
                <a:solidFill>
                  <a:srgbClr val="FFFFFF"/>
                </a:solidFill>
              </a14:hiddenFill>
            </a:ext>
          </a:extLst>
        </p:spPr>
      </p:pic>
      <p:sp>
        <p:nvSpPr>
          <p:cNvPr id="48" name="角丸四角形吹き出し 47"/>
          <p:cNvSpPr/>
          <p:nvPr/>
        </p:nvSpPr>
        <p:spPr>
          <a:xfrm>
            <a:off x="1878171" y="4451655"/>
            <a:ext cx="1774103" cy="885283"/>
          </a:xfrm>
          <a:prstGeom prst="wedgeRoundRectCallout">
            <a:avLst>
              <a:gd name="adj1" fmla="val -63819"/>
              <a:gd name="adj2" fmla="val 33677"/>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RMP</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lang="ja-JP" altLang="en-US" sz="1600" dirty="0">
                <a:solidFill>
                  <a:prstClr val="black"/>
                </a:solidFill>
                <a:latin typeface="Meiryo UI" panose="020B0604030504040204" pitchFamily="50" charset="-128"/>
                <a:ea typeface="Meiryo UI" panose="020B0604030504040204" pitchFamily="50" charset="-128"/>
              </a:rPr>
              <a:t>電子添文</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改訂の必要性はないか？</a:t>
            </a:r>
          </a:p>
        </p:txBody>
      </p:sp>
    </p:spTree>
    <p:extLst>
      <p:ext uri="{BB962C8B-B14F-4D97-AF65-F5344CB8AC3E}">
        <p14:creationId xmlns:p14="http://schemas.microsoft.com/office/powerpoint/2010/main" val="4187004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02X2meiYJUeOxhFKzokxsw"/>
</p:tagLst>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テーマ">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9050">
          <a:prstDash val="dash"/>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556</TotalTime>
  <Words>6023</Words>
  <Application>Microsoft Office PowerPoint</Application>
  <PresentationFormat>画面に合わせる (4:3)</PresentationFormat>
  <Paragraphs>513</Paragraphs>
  <Slides>26</Slides>
  <Notes>26</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26</vt:i4>
      </vt:variant>
    </vt:vector>
  </HeadingPairs>
  <TitlesOfParts>
    <vt:vector size="36" baseType="lpstr">
      <vt:lpstr>Meiryo UI</vt:lpstr>
      <vt:lpstr>メイリオ</vt:lpstr>
      <vt:lpstr>游ゴシック</vt:lpstr>
      <vt:lpstr>游ゴシック Light</vt:lpstr>
      <vt:lpstr>Arial</vt:lpstr>
      <vt:lpstr>Calibri</vt:lpstr>
      <vt:lpstr>Times</vt:lpstr>
      <vt:lpstr>Wingdings</vt:lpstr>
      <vt:lpstr>1_Office テーマ</vt:lpstr>
      <vt:lpstr>2_Office テーマ</vt:lpstr>
      <vt:lpstr>【MR向け研修資料】 医薬品リスク管理計画（RMP） ｰMRに求められる役割ｰ</vt:lpstr>
      <vt:lpstr>PowerPoint プレゼンテーション</vt:lpstr>
      <vt:lpstr>公表RMP数の推移</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RMPの活用には関係者の連携が不可欠</vt:lpstr>
      <vt:lpstr>PowerPoint プレゼンテーション</vt:lpstr>
      <vt:lpstr>RMPの活用事例（2）</vt:lpstr>
      <vt:lpstr>PowerPoint プレゼンテーション</vt:lpstr>
      <vt:lpstr>PowerPoint プレゼンテーション</vt:lpstr>
      <vt:lpstr>PowerPoint プレゼンテーション</vt:lpstr>
      <vt:lpstr>MRに求められる役割とは</vt:lpstr>
      <vt:lpstr>（参考）RMPの基本的な情報</vt:lpstr>
      <vt:lpstr>医薬品リスク管理計画(RMP)導入の背景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MISAKI NAGAYAMA</dc:creator>
  <cp:lastModifiedBy>Kayoko Ose</cp:lastModifiedBy>
  <cp:revision>21</cp:revision>
  <dcterms:created xsi:type="dcterms:W3CDTF">2019-03-13T07:05:53Z</dcterms:created>
  <dcterms:modified xsi:type="dcterms:W3CDTF">2023-05-08T04:35:05Z</dcterms:modified>
</cp:coreProperties>
</file>