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19"/>
  </p:notesMasterIdLst>
  <p:handoutMasterIdLst>
    <p:handoutMasterId r:id="rId20"/>
  </p:handoutMasterIdLst>
  <p:sldIdLst>
    <p:sldId id="256" r:id="rId3"/>
    <p:sldId id="306" r:id="rId4"/>
    <p:sldId id="305" r:id="rId5"/>
    <p:sldId id="286" r:id="rId6"/>
    <p:sldId id="287" r:id="rId7"/>
    <p:sldId id="289" r:id="rId8"/>
    <p:sldId id="291" r:id="rId9"/>
    <p:sldId id="292" r:id="rId10"/>
    <p:sldId id="294" r:id="rId11"/>
    <p:sldId id="295" r:id="rId12"/>
    <p:sldId id="296" r:id="rId13"/>
    <p:sldId id="297" r:id="rId14"/>
    <p:sldId id="298" r:id="rId15"/>
    <p:sldId id="299" r:id="rId16"/>
    <p:sldId id="300" r:id="rId17"/>
    <p:sldId id="303" r:id="rId18"/>
  </p:sldIdLst>
  <p:sldSz cx="12192000" cy="6858000"/>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do, Mitsuhiro(近藤　充弘)" initials="KM" lastIdx="4" clrIdx="0">
    <p:extLst>
      <p:ext uri="{19B8F6BF-5375-455C-9EA6-DF929625EA0E}">
        <p15:presenceInfo xmlns:p15="http://schemas.microsoft.com/office/powerpoint/2012/main" userId="S-1-5-21-3841407579-178316750-4048479971-35056" providerId="AD"/>
      </p:ext>
    </p:extLst>
  </p:cmAuthor>
  <p:cmAuthor id="2" name="ono yuki（小野　由起）" initials="oy" lastIdx="4" clrIdx="1">
    <p:extLst>
      <p:ext uri="{19B8F6BF-5375-455C-9EA6-DF929625EA0E}">
        <p15:presenceInfo xmlns:p15="http://schemas.microsoft.com/office/powerpoint/2012/main" userId="S-1-5-21-3841407579-178316750-4048479971-288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9933"/>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17" autoAdjust="0"/>
    <p:restoredTop sz="95411" autoAdjust="0"/>
  </p:normalViewPr>
  <p:slideViewPr>
    <p:cSldViewPr>
      <p:cViewPr varScale="1">
        <p:scale>
          <a:sx n="102" d="100"/>
          <a:sy n="102" d="100"/>
        </p:scale>
        <p:origin x="120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20930C64-38BA-43F3-BF4E-A8F5025808FF}" type="datetimeFigureOut">
              <a:rPr kumimoji="1" lang="ja-JP" altLang="en-US" smtClean="0"/>
              <a:t>2022/3/30</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29E9744-9A4C-4775-926B-3BC6838E0B76}" type="slidenum">
              <a:rPr kumimoji="1" lang="ja-JP" altLang="en-US" smtClean="0"/>
              <a:t>‹#›</a:t>
            </a:fld>
            <a:endParaRPr kumimoji="1" lang="ja-JP" altLang="en-US"/>
          </a:p>
        </p:txBody>
      </p:sp>
    </p:spTree>
    <p:extLst>
      <p:ext uri="{BB962C8B-B14F-4D97-AF65-F5344CB8AC3E}">
        <p14:creationId xmlns:p14="http://schemas.microsoft.com/office/powerpoint/2010/main" val="2834149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1862039-27C4-45B0-8E03-E5E72F6AC279}"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A608377-6B3A-44DC-93C7-3366E9A40000}" type="slidenum">
              <a:rPr kumimoji="1" lang="ja-JP" altLang="en-US" smtClean="0"/>
              <a:t>‹#›</a:t>
            </a:fld>
            <a:endParaRPr kumimoji="1" lang="ja-JP" altLang="en-US"/>
          </a:p>
        </p:txBody>
      </p:sp>
    </p:spTree>
    <p:extLst>
      <p:ext uri="{BB962C8B-B14F-4D97-AF65-F5344CB8AC3E}">
        <p14:creationId xmlns:p14="http://schemas.microsoft.com/office/powerpoint/2010/main" val="2567755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1</a:t>
            </a:fld>
            <a:endParaRPr kumimoji="1" lang="ja-JP" altLang="en-US"/>
          </a:p>
        </p:txBody>
      </p:sp>
    </p:spTree>
    <p:extLst>
      <p:ext uri="{BB962C8B-B14F-4D97-AF65-F5344CB8AC3E}">
        <p14:creationId xmlns:p14="http://schemas.microsoft.com/office/powerpoint/2010/main" val="2381393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2</a:t>
            </a:fld>
            <a:endParaRPr kumimoji="1" lang="ja-JP" altLang="en-US"/>
          </a:p>
        </p:txBody>
      </p:sp>
    </p:spTree>
    <p:extLst>
      <p:ext uri="{BB962C8B-B14F-4D97-AF65-F5344CB8AC3E}">
        <p14:creationId xmlns:p14="http://schemas.microsoft.com/office/powerpoint/2010/main" val="2643057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11</a:t>
            </a:fld>
            <a:endParaRPr kumimoji="1" lang="ja-JP" altLang="en-US"/>
          </a:p>
        </p:txBody>
      </p:sp>
    </p:spTree>
    <p:extLst>
      <p:ext uri="{BB962C8B-B14F-4D97-AF65-F5344CB8AC3E}">
        <p14:creationId xmlns:p14="http://schemas.microsoft.com/office/powerpoint/2010/main" val="1943817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16</a:t>
            </a:fld>
            <a:endParaRPr kumimoji="1" lang="ja-JP" altLang="en-US"/>
          </a:p>
        </p:txBody>
      </p:sp>
    </p:spTree>
    <p:extLst>
      <p:ext uri="{BB962C8B-B14F-4D97-AF65-F5344CB8AC3E}">
        <p14:creationId xmlns:p14="http://schemas.microsoft.com/office/powerpoint/2010/main" val="2645118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jpma.or.jp/"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5"/>
          <p:cNvSpPr>
            <a:spLocks noChangeShapeType="1"/>
          </p:cNvSpPr>
          <p:nvPr/>
        </p:nvSpPr>
        <p:spPr bwMode="auto">
          <a:xfrm flipH="1">
            <a:off x="334434" y="3143250"/>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5" name="Rectangle 6"/>
          <p:cNvSpPr>
            <a:spLocks noChangeArrowheads="1"/>
          </p:cNvSpPr>
          <p:nvPr/>
        </p:nvSpPr>
        <p:spPr bwMode="auto">
          <a:xfrm>
            <a:off x="334434" y="1992313"/>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6" name="Line 7"/>
          <p:cNvSpPr>
            <a:spLocks noChangeShapeType="1"/>
          </p:cNvSpPr>
          <p:nvPr/>
        </p:nvSpPr>
        <p:spPr bwMode="auto">
          <a:xfrm flipH="1">
            <a:off x="431801" y="3216275"/>
            <a:ext cx="10081684" cy="0"/>
          </a:xfrm>
          <a:prstGeom prst="line">
            <a:avLst/>
          </a:prstGeom>
          <a:noFill/>
          <a:ln w="76200">
            <a:solidFill>
              <a:srgbClr val="CCECFF"/>
            </a:solidFill>
            <a:round/>
            <a:headEnd/>
            <a:tailEnd/>
          </a:ln>
          <a:effectLst/>
        </p:spPr>
        <p:txBody>
          <a:bodyPr/>
          <a:lstStyle/>
          <a:p>
            <a:pPr>
              <a:defRPr/>
            </a:pPr>
            <a:endParaRPr lang="ja-JP" altLang="en-US"/>
          </a:p>
        </p:txBody>
      </p:sp>
      <p:pic>
        <p:nvPicPr>
          <p:cNvPr id="7" name="Picture 8" descr="新薬の研究開発で、社会への貢献を目指す日本製薬工業協会">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13484" y="2926271"/>
            <a:ext cx="1494854" cy="430721"/>
          </a:xfrm>
          <a:prstGeom prst="rect">
            <a:avLst/>
          </a:prstGeom>
          <a:noFill/>
          <a:ln w="9525">
            <a:noFill/>
            <a:miter lim="800000"/>
            <a:headEnd/>
            <a:tailEnd/>
          </a:ln>
        </p:spPr>
      </p:pic>
      <p:sp>
        <p:nvSpPr>
          <p:cNvPr id="5122" name="Rectangle 2"/>
          <p:cNvSpPr>
            <a:spLocks noGrp="1" noChangeArrowheads="1"/>
          </p:cNvSpPr>
          <p:nvPr>
            <p:ph type="ctrTitle"/>
          </p:nvPr>
        </p:nvSpPr>
        <p:spPr>
          <a:xfrm>
            <a:off x="914400" y="1557339"/>
            <a:ext cx="10363200" cy="1470025"/>
          </a:xfrm>
        </p:spPr>
        <p:txBody>
          <a:bodyPr/>
          <a:lstStyle>
            <a:lvl1pPr>
              <a:defRPr/>
            </a:lvl1pPr>
          </a:lstStyle>
          <a:p>
            <a:pPr lvl="0"/>
            <a:r>
              <a:rPr lang="ja-JP" altLang="en-US" noProof="0" smtClean="0"/>
              <a:t>マスター タイトルの書式設定</a:t>
            </a:r>
            <a:endParaRPr lang="ja-JP" altLang="en-US" noProof="0"/>
          </a:p>
        </p:txBody>
      </p:sp>
      <p:sp>
        <p:nvSpPr>
          <p:cNvPr id="5123" name="Rectangle 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sz="2400"/>
            </a:lvl1pPr>
          </a:lstStyle>
          <a:p>
            <a:pPr lvl="0"/>
            <a:r>
              <a:rPr lang="ja-JP" altLang="en-US" noProof="0" smtClean="0"/>
              <a:t>マスター サブタイトルの書式設定</a:t>
            </a:r>
            <a:endParaRPr lang="ja-JP" altLang="en-US" noProof="0"/>
          </a:p>
        </p:txBody>
      </p:sp>
      <p:sp>
        <p:nvSpPr>
          <p:cNvPr id="8" name="Rectangle 4"/>
          <p:cNvSpPr>
            <a:spLocks noGrp="1" noChangeArrowheads="1"/>
          </p:cNvSpPr>
          <p:nvPr>
            <p:ph type="sldNum" sz="quarter" idx="10"/>
          </p:nvPr>
        </p:nvSpPr>
        <p:spPr>
          <a:xfrm>
            <a:off x="9203267" y="6245225"/>
            <a:ext cx="2844800" cy="476250"/>
          </a:xfrm>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3951572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1513688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EE356DD-7CC6-4D18-A9D6-5A1CE3C78156}"/>
              </a:ext>
            </a:extLst>
          </p:cNvPr>
          <p:cNvSpPr/>
          <p:nvPr/>
        </p:nvSpPr>
        <p:spPr bwMode="auto">
          <a:xfrm>
            <a:off x="119336" y="188913"/>
            <a:ext cx="10441160" cy="1007840"/>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charset="-128"/>
            </a:endParaRPr>
          </a:p>
        </p:txBody>
      </p:sp>
      <p:sp>
        <p:nvSpPr>
          <p:cNvPr id="2" name="縦書きタイトル 1"/>
          <p:cNvSpPr>
            <a:spLocks noGrp="1"/>
          </p:cNvSpPr>
          <p:nvPr>
            <p:ph type="title" orient="vert"/>
          </p:nvPr>
        </p:nvSpPr>
        <p:spPr>
          <a:xfrm>
            <a:off x="8839200" y="188913"/>
            <a:ext cx="1577280" cy="6335712"/>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188913"/>
            <a:ext cx="8026400" cy="63357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109303237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6794354B-9C6F-489C-A9E4-776D81B43C92}" type="slidenum">
              <a:rPr lang="en-US" altLang="ja-JP"/>
              <a:pPr>
                <a:defRPr/>
              </a:pPr>
              <a:t>‹#›</a:t>
            </a:fld>
            <a:endParaRPr lang="en-US" altLang="ja-JP"/>
          </a:p>
        </p:txBody>
      </p:sp>
    </p:spTree>
    <p:extLst>
      <p:ext uri="{BB962C8B-B14F-4D97-AF65-F5344CB8AC3E}">
        <p14:creationId xmlns:p14="http://schemas.microsoft.com/office/powerpoint/2010/main" val="4276126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76959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31039090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268413"/>
            <a:ext cx="53848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268413"/>
            <a:ext cx="53848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390381404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640"/>
            <a:ext cx="10972800" cy="792088"/>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09600" y="127707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09600" y="1988840"/>
            <a:ext cx="5386917"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93368" y="127707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93368" y="1988840"/>
            <a:ext cx="5389033"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107480046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65498336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51286519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402EEFF-D038-40F0-A488-2FA9FA1F23E6}"/>
              </a:ext>
            </a:extLst>
          </p:cNvPr>
          <p:cNvSpPr/>
          <p:nvPr/>
        </p:nvSpPr>
        <p:spPr bwMode="auto">
          <a:xfrm>
            <a:off x="119336" y="980729"/>
            <a:ext cx="10441160" cy="216024"/>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charset="-128"/>
            </a:endParaRPr>
          </a:p>
        </p:txBody>
      </p:sp>
      <p:sp>
        <p:nvSpPr>
          <p:cNvPr id="2" name="タイトル 1"/>
          <p:cNvSpPr>
            <a:spLocks noGrp="1"/>
          </p:cNvSpPr>
          <p:nvPr>
            <p:ph type="title"/>
          </p:nvPr>
        </p:nvSpPr>
        <p:spPr>
          <a:xfrm>
            <a:off x="610238" y="286386"/>
            <a:ext cx="4010447" cy="622333"/>
          </a:xfrm>
        </p:spPr>
        <p:txBody>
          <a:bodyPr anchor="b"/>
          <a:lstStyle>
            <a:lvl1pPr algn="l">
              <a:defRPr sz="2000" b="1"/>
            </a:lvl1pPr>
          </a:lstStyle>
          <a:p>
            <a:r>
              <a:rPr lang="ja-JP" altLang="en-US" smtClean="0"/>
              <a:t>マスター タイトルの書式設定</a:t>
            </a:r>
            <a:endParaRPr lang="ja-JP" altLang="en-US" dirty="0"/>
          </a:p>
        </p:txBody>
      </p:sp>
      <p:sp>
        <p:nvSpPr>
          <p:cNvPr id="3" name="コンテンツ プレースホルダー 2"/>
          <p:cNvSpPr>
            <a:spLocks noGrp="1"/>
          </p:cNvSpPr>
          <p:nvPr>
            <p:ph idx="1"/>
          </p:nvPr>
        </p:nvSpPr>
        <p:spPr>
          <a:xfrm>
            <a:off x="4766733" y="286386"/>
            <a:ext cx="5793763" cy="5839778"/>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テキスト プレースホルダー 3"/>
          <p:cNvSpPr>
            <a:spLocks noGrp="1"/>
          </p:cNvSpPr>
          <p:nvPr>
            <p:ph type="body" sz="half" idx="2"/>
          </p:nvPr>
        </p:nvSpPr>
        <p:spPr>
          <a:xfrm>
            <a:off x="609601" y="980729"/>
            <a:ext cx="4011084" cy="51454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3517985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51584" y="5287661"/>
            <a:ext cx="73152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03512" y="1268759"/>
            <a:ext cx="8424936" cy="39384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endParaRPr lang="ja-JP" altLang="en-US" noProof="0"/>
          </a:p>
        </p:txBody>
      </p:sp>
      <p:sp>
        <p:nvSpPr>
          <p:cNvPr id="4" name="テキスト プレースホルダー 3"/>
          <p:cNvSpPr>
            <a:spLocks noGrp="1"/>
          </p:cNvSpPr>
          <p:nvPr>
            <p:ph type="body" sz="half" idx="2"/>
          </p:nvPr>
        </p:nvSpPr>
        <p:spPr>
          <a:xfrm>
            <a:off x="2351584" y="593486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91342025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jpma.or.jp/"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188913"/>
            <a:ext cx="10972800" cy="792162"/>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268413"/>
            <a:ext cx="10972800" cy="5256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00" name="Rectangle 4"/>
          <p:cNvSpPr>
            <a:spLocks noGrp="1" noChangeArrowheads="1"/>
          </p:cNvSpPr>
          <p:nvPr>
            <p:ph type="sldNum" sz="quarter" idx="4"/>
          </p:nvPr>
        </p:nvSpPr>
        <p:spPr bwMode="auto">
          <a:xfrm>
            <a:off x="10979151" y="6337300"/>
            <a:ext cx="1166283"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b="1">
                <a:latin typeface="Arial" charset="0"/>
                <a:ea typeface="ＭＳ Ｐゴシック" charset="-128"/>
              </a:defRPr>
            </a:lvl1pPr>
          </a:lstStyle>
          <a:p>
            <a:fld id="{02CCC925-B94D-4CE8-838B-708BA4A3CBE4}" type="slidenum">
              <a:rPr kumimoji="1" lang="ja-JP" altLang="en-US" smtClean="0"/>
              <a:t>‹#›</a:t>
            </a:fld>
            <a:endParaRPr kumimoji="1" lang="ja-JP" altLang="en-US"/>
          </a:p>
        </p:txBody>
      </p:sp>
      <p:sp>
        <p:nvSpPr>
          <p:cNvPr id="1029" name="Line 5"/>
          <p:cNvSpPr>
            <a:spLocks noChangeShapeType="1"/>
          </p:cNvSpPr>
          <p:nvPr/>
        </p:nvSpPr>
        <p:spPr bwMode="auto">
          <a:xfrm flipH="1">
            <a:off x="334434" y="1052513"/>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1030" name="Rectangle 6"/>
          <p:cNvSpPr>
            <a:spLocks noChangeArrowheads="1"/>
          </p:cNvSpPr>
          <p:nvPr/>
        </p:nvSpPr>
        <p:spPr bwMode="auto">
          <a:xfrm>
            <a:off x="334434" y="260350"/>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1031" name="Line 7"/>
          <p:cNvSpPr>
            <a:spLocks noChangeShapeType="1"/>
          </p:cNvSpPr>
          <p:nvPr/>
        </p:nvSpPr>
        <p:spPr bwMode="auto">
          <a:xfrm flipH="1">
            <a:off x="431801" y="1125538"/>
            <a:ext cx="10081684" cy="0"/>
          </a:xfrm>
          <a:prstGeom prst="line">
            <a:avLst/>
          </a:prstGeom>
          <a:noFill/>
          <a:ln w="76200">
            <a:solidFill>
              <a:srgbClr val="CCECFF"/>
            </a:solidFill>
            <a:round/>
            <a:headEnd/>
            <a:tailEnd/>
          </a:ln>
          <a:effectLst/>
        </p:spPr>
        <p:txBody>
          <a:bodyPr/>
          <a:lstStyle/>
          <a:p>
            <a:pPr>
              <a:defRPr/>
            </a:pPr>
            <a:endParaRPr lang="ja-JP" altLang="en-US"/>
          </a:p>
        </p:txBody>
      </p:sp>
      <p:pic>
        <p:nvPicPr>
          <p:cNvPr id="1032" name="Picture 8" descr="新薬の研究開発で、社会への貢献を目指す日本製薬工業協会">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498667" y="837152"/>
            <a:ext cx="1494854" cy="430721"/>
          </a:xfrm>
          <a:prstGeom prst="rect">
            <a:avLst/>
          </a:prstGeom>
          <a:noFill/>
          <a:ln w="9525">
            <a:noFill/>
            <a:miter lim="800000"/>
            <a:headEnd/>
            <a:tailEnd/>
          </a:ln>
        </p:spPr>
      </p:pic>
    </p:spTree>
    <p:extLst>
      <p:ext uri="{BB962C8B-B14F-4D97-AF65-F5344CB8AC3E}">
        <p14:creationId xmlns:p14="http://schemas.microsoft.com/office/powerpoint/2010/main" val="34823762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2pPr>
      <a:lvl3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3pPr>
      <a:lvl4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4pPr>
      <a:lvl5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5pPr>
      <a:lvl6pPr marL="4572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6pPr>
      <a:lvl7pPr marL="9144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7pPr>
      <a:lvl8pPr marL="13716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8pPr>
      <a:lvl9pPr marL="18288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9pPr>
    </p:titleStyle>
    <p:bodyStyle>
      <a:lvl1pPr marL="342900" indent="-342900" algn="l" rtl="0" eaLnBrk="1" fontAlgn="base" hangingPunct="1">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914400" y="228600"/>
            <a:ext cx="9245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914400" y="1371600"/>
            <a:ext cx="103632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2" name="Line 4"/>
          <p:cNvSpPr>
            <a:spLocks noChangeShapeType="1"/>
          </p:cNvSpPr>
          <p:nvPr/>
        </p:nvSpPr>
        <p:spPr bwMode="auto">
          <a:xfrm flipH="1">
            <a:off x="1007533" y="1196975"/>
            <a:ext cx="9144000" cy="0"/>
          </a:xfrm>
          <a:prstGeom prst="line">
            <a:avLst/>
          </a:prstGeom>
          <a:noFill/>
          <a:ln w="19050">
            <a:solidFill>
              <a:srgbClr val="FF9900"/>
            </a:solidFill>
            <a:round/>
            <a:headEnd/>
            <a:tailEnd/>
          </a:ln>
        </p:spPr>
        <p:txBody>
          <a:bodyPr wrap="none" anchor="ctr"/>
          <a:lstStyle/>
          <a:p>
            <a:pPr>
              <a:defRPr/>
            </a:pPr>
            <a:endParaRPr lang="ja-JP" altLang="en-US"/>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63874" y="26717"/>
            <a:ext cx="1241186" cy="1257571"/>
          </a:xfrm>
          <a:prstGeom prst="rect">
            <a:avLst/>
          </a:prstGeom>
          <a:noFill/>
          <a:ln w="9525">
            <a:noFill/>
            <a:miter lim="800000"/>
            <a:headEnd/>
            <a:tailEnd/>
          </a:ln>
        </p:spPr>
      </p:pic>
      <p:sp>
        <p:nvSpPr>
          <p:cNvPr id="41990" name="Rectangle 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rgbClr val="000000"/>
                </a:solidFill>
                <a:latin typeface="Times New Roman" pitchFamily="18" charset="0"/>
                <a:ea typeface="ＭＳ Ｐゴシック" charset="-128"/>
              </a:defRPr>
            </a:lvl1pPr>
          </a:lstStyle>
          <a:p>
            <a:pPr>
              <a:defRPr/>
            </a:pPr>
            <a:endParaRPr lang="en-US" altLang="ja-JP"/>
          </a:p>
        </p:txBody>
      </p:sp>
      <p:sp>
        <p:nvSpPr>
          <p:cNvPr id="41991" name="Rectangle 7"/>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Times New Roman" pitchFamily="18" charset="0"/>
                <a:ea typeface="ＭＳ Ｐゴシック" charset="-128"/>
              </a:defRPr>
            </a:lvl1pPr>
          </a:lstStyle>
          <a:p>
            <a:pPr>
              <a:defRPr/>
            </a:pPr>
            <a:endParaRPr lang="en-US" altLang="ja-JP"/>
          </a:p>
        </p:txBody>
      </p:sp>
      <p:sp>
        <p:nvSpPr>
          <p:cNvPr id="41992" name="Rectangle 8"/>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Times New Roman" pitchFamily="18" charset="0"/>
                <a:ea typeface="ＭＳ Ｐゴシック" charset="-128"/>
              </a:defRPr>
            </a:lvl1pPr>
          </a:lstStyle>
          <a:p>
            <a:pPr>
              <a:defRPr/>
            </a:pPr>
            <a:fld id="{F48B66BB-B5C3-4249-A231-2D81B75A1F1C}" type="slidenum">
              <a:rPr lang="en-US" altLang="ja-JP"/>
              <a:pPr>
                <a:defRPr/>
              </a:pPr>
              <a:t>‹#›</a:t>
            </a:fld>
            <a:endParaRPr lang="en-US" altLang="ja-JP"/>
          </a:p>
        </p:txBody>
      </p:sp>
    </p:spTree>
    <p:extLst>
      <p:ext uri="{BB962C8B-B14F-4D97-AF65-F5344CB8AC3E}">
        <p14:creationId xmlns:p14="http://schemas.microsoft.com/office/powerpoint/2010/main" val="3307807861"/>
      </p:ext>
    </p:extLst>
  </p:cSld>
  <p:clrMap bg1="lt1" tx1="dk1" bg2="lt2" tx2="dk2" accent1="accent1" accent2="accent2" accent3="accent3" accent4="accent4" accent5="accent5" accent6="accent6" hlink="hlink" folHlink="folHlink"/>
  <p:sldLayoutIdLst>
    <p:sldLayoutId id="2147483687" r:id="rId1"/>
  </p:sldLayoutIdLst>
  <p:hf hdr="0" ftr="0" dt="0"/>
  <p:txStyles>
    <p:titleStyle>
      <a:lvl1pPr algn="l" rtl="0" eaLnBrk="1" fontAlgn="base" hangingPunct="1">
        <a:spcBef>
          <a:spcPct val="0"/>
        </a:spcBef>
        <a:spcAft>
          <a:spcPct val="0"/>
        </a:spcAft>
        <a:defRPr kumimoji="1" sz="3200" b="1">
          <a:solidFill>
            <a:schemeClr val="tx2"/>
          </a:solidFill>
          <a:latin typeface="+mj-lt"/>
          <a:ea typeface="+mj-ea"/>
          <a:cs typeface="+mj-cs"/>
        </a:defRPr>
      </a:lvl1pPr>
      <a:lvl2pPr algn="l" rtl="0" eaLnBrk="1" fontAlgn="base" hangingPunct="1">
        <a:spcBef>
          <a:spcPct val="0"/>
        </a:spcBef>
        <a:spcAft>
          <a:spcPct val="0"/>
        </a:spcAft>
        <a:defRPr kumimoji="1" sz="3200" b="1">
          <a:solidFill>
            <a:schemeClr val="tx2"/>
          </a:solidFill>
          <a:latin typeface="Times" pitchFamily="18" charset="0"/>
          <a:ea typeface="ＭＳ Ｐゴシック" charset="-128"/>
        </a:defRPr>
      </a:lvl2pPr>
      <a:lvl3pPr algn="l" rtl="0" eaLnBrk="1" fontAlgn="base" hangingPunct="1">
        <a:spcBef>
          <a:spcPct val="0"/>
        </a:spcBef>
        <a:spcAft>
          <a:spcPct val="0"/>
        </a:spcAft>
        <a:defRPr kumimoji="1" sz="3200" b="1">
          <a:solidFill>
            <a:schemeClr val="tx2"/>
          </a:solidFill>
          <a:latin typeface="Times" pitchFamily="18" charset="0"/>
          <a:ea typeface="ＭＳ Ｐゴシック" charset="-128"/>
        </a:defRPr>
      </a:lvl3pPr>
      <a:lvl4pPr algn="l" rtl="0" eaLnBrk="1" fontAlgn="base" hangingPunct="1">
        <a:spcBef>
          <a:spcPct val="0"/>
        </a:spcBef>
        <a:spcAft>
          <a:spcPct val="0"/>
        </a:spcAft>
        <a:defRPr kumimoji="1" sz="3200" b="1">
          <a:solidFill>
            <a:schemeClr val="tx2"/>
          </a:solidFill>
          <a:latin typeface="Times" pitchFamily="18" charset="0"/>
          <a:ea typeface="ＭＳ Ｐゴシック" charset="-128"/>
        </a:defRPr>
      </a:lvl4pPr>
      <a:lvl5pPr algn="l" rtl="0" eaLnBrk="1" fontAlgn="base" hangingPunct="1">
        <a:spcBef>
          <a:spcPct val="0"/>
        </a:spcBef>
        <a:spcAft>
          <a:spcPct val="0"/>
        </a:spcAft>
        <a:defRPr kumimoji="1" sz="3200" b="1">
          <a:solidFill>
            <a:schemeClr val="tx2"/>
          </a:solidFill>
          <a:latin typeface="Times" pitchFamily="18" charset="0"/>
          <a:ea typeface="ＭＳ Ｐゴシック" charset="-128"/>
        </a:defRPr>
      </a:lvl5pPr>
      <a:lvl6pPr marL="457200" algn="l" rtl="0" eaLnBrk="1" fontAlgn="base" hangingPunct="1">
        <a:spcBef>
          <a:spcPct val="0"/>
        </a:spcBef>
        <a:spcAft>
          <a:spcPct val="0"/>
        </a:spcAft>
        <a:defRPr kumimoji="1" sz="3200" b="1">
          <a:solidFill>
            <a:schemeClr val="tx2"/>
          </a:solidFill>
          <a:latin typeface="Times" pitchFamily="18" charset="0"/>
          <a:ea typeface="ＭＳ Ｐゴシック" charset="-128"/>
        </a:defRPr>
      </a:lvl6pPr>
      <a:lvl7pPr marL="914400" algn="l" rtl="0" eaLnBrk="1" fontAlgn="base" hangingPunct="1">
        <a:spcBef>
          <a:spcPct val="0"/>
        </a:spcBef>
        <a:spcAft>
          <a:spcPct val="0"/>
        </a:spcAft>
        <a:defRPr kumimoji="1" sz="3200" b="1">
          <a:solidFill>
            <a:schemeClr val="tx2"/>
          </a:solidFill>
          <a:latin typeface="Times" pitchFamily="18" charset="0"/>
          <a:ea typeface="ＭＳ Ｐゴシック" charset="-128"/>
        </a:defRPr>
      </a:lvl7pPr>
      <a:lvl8pPr marL="1371600" algn="l" rtl="0" eaLnBrk="1" fontAlgn="base" hangingPunct="1">
        <a:spcBef>
          <a:spcPct val="0"/>
        </a:spcBef>
        <a:spcAft>
          <a:spcPct val="0"/>
        </a:spcAft>
        <a:defRPr kumimoji="1" sz="3200" b="1">
          <a:solidFill>
            <a:schemeClr val="tx2"/>
          </a:solidFill>
          <a:latin typeface="Times" pitchFamily="18" charset="0"/>
          <a:ea typeface="ＭＳ Ｐゴシック" charset="-128"/>
        </a:defRPr>
      </a:lvl8pPr>
      <a:lvl9pPr marL="1828800" algn="l" rtl="0" eaLnBrk="1" fontAlgn="base" hangingPunct="1">
        <a:spcBef>
          <a:spcPct val="0"/>
        </a:spcBef>
        <a:spcAft>
          <a:spcPct val="0"/>
        </a:spcAft>
        <a:defRPr kumimoji="1" sz="3200" b="1">
          <a:solidFill>
            <a:schemeClr val="tx2"/>
          </a:solidFill>
          <a:latin typeface="Times" pitchFamily="18" charset="0"/>
          <a:ea typeface="ＭＳ Ｐゴシック"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a:solidFill>
            <a:schemeClr val="tx1"/>
          </a:solidFill>
          <a:latin typeface="+mn-lt"/>
          <a:ea typeface="+mn-ea"/>
        </a:defRPr>
      </a:lvl5pPr>
      <a:lvl6pPr marL="2514600" indent="-228600" algn="l" rtl="0" eaLnBrk="1" fontAlgn="base" hangingPunct="1">
        <a:spcBef>
          <a:spcPct val="20000"/>
        </a:spcBef>
        <a:spcAft>
          <a:spcPct val="0"/>
        </a:spcAft>
        <a:buChar char="»"/>
        <a:defRPr kumimoji="1">
          <a:solidFill>
            <a:schemeClr val="tx1"/>
          </a:solidFill>
          <a:latin typeface="+mn-lt"/>
          <a:ea typeface="+mn-ea"/>
        </a:defRPr>
      </a:lvl6pPr>
      <a:lvl7pPr marL="2971800" indent="-228600" algn="l" rtl="0" eaLnBrk="1" fontAlgn="base" hangingPunct="1">
        <a:spcBef>
          <a:spcPct val="20000"/>
        </a:spcBef>
        <a:spcAft>
          <a:spcPct val="0"/>
        </a:spcAft>
        <a:buChar char="»"/>
        <a:defRPr kumimoji="1">
          <a:solidFill>
            <a:schemeClr val="tx1"/>
          </a:solidFill>
          <a:latin typeface="+mn-lt"/>
          <a:ea typeface="+mn-ea"/>
        </a:defRPr>
      </a:lvl7pPr>
      <a:lvl8pPr marL="3429000" indent="-228600" algn="l" rtl="0" eaLnBrk="1" fontAlgn="base" hangingPunct="1">
        <a:spcBef>
          <a:spcPct val="20000"/>
        </a:spcBef>
        <a:spcAft>
          <a:spcPct val="0"/>
        </a:spcAft>
        <a:buChar char="»"/>
        <a:defRPr kumimoji="1">
          <a:solidFill>
            <a:schemeClr val="tx1"/>
          </a:solidFill>
          <a:latin typeface="+mn-lt"/>
          <a:ea typeface="+mn-ea"/>
        </a:defRPr>
      </a:lvl8pPr>
      <a:lvl9pPr marL="3886200" indent="-228600" algn="l" rtl="0" eaLnBrk="1" fontAlgn="base" hangingPunct="1">
        <a:spcBef>
          <a:spcPct val="20000"/>
        </a:spcBef>
        <a:spcAft>
          <a:spcPct val="0"/>
        </a:spcAft>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soumu.go.jp/main_content/000567201.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mhlw.go.jp/content/10808000/000752419.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mhlw.go.jp/content/10808000/000752419.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hlw.go.jp/content/10808000/000763741.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1268761"/>
            <a:ext cx="10363200" cy="1758604"/>
          </a:xfrm>
        </p:spPr>
        <p:txBody>
          <a:bodyPr/>
          <a:lstStyle/>
          <a:p>
            <a:r>
              <a:rPr lang="ja-JP" altLang="en-US" sz="2600" dirty="0">
                <a:solidFill>
                  <a:schemeClr val="tx1">
                    <a:lumMod val="50000"/>
                    <a:lumOff val="50000"/>
                  </a:schemeClr>
                </a:solidFill>
                <a:effectLst/>
                <a:latin typeface="Meiryo UI" panose="020B0604030504040204" pitchFamily="50" charset="-128"/>
                <a:ea typeface="Meiryo UI" panose="020B0604030504040204" pitchFamily="50" charset="-128"/>
              </a:rPr>
              <a:t>電子化情報の規制要件・発出物ハンドブック 付録</a:t>
            </a:r>
            <a:r>
              <a:rPr lang="en-US" altLang="ja-JP" sz="3600" dirty="0">
                <a:solidFill>
                  <a:srgbClr val="44546A"/>
                </a:solidFill>
                <a:effectLst/>
                <a:latin typeface="Meiryo UI" panose="020B0604030504040204" pitchFamily="50" charset="-128"/>
                <a:ea typeface="Meiryo UI" panose="020B0604030504040204" pitchFamily="50" charset="-128"/>
              </a:rPr>
              <a:t/>
            </a:r>
            <a:br>
              <a:rPr lang="en-US" altLang="ja-JP" sz="3600" dirty="0">
                <a:solidFill>
                  <a:srgbClr val="44546A"/>
                </a:solidFill>
                <a:effectLst/>
                <a:latin typeface="Meiryo UI" panose="020B0604030504040204" pitchFamily="50" charset="-128"/>
                <a:ea typeface="Meiryo UI" panose="020B0604030504040204" pitchFamily="50" charset="-128"/>
              </a:rPr>
            </a:br>
            <a:r>
              <a:rPr lang="ja-JP" altLang="en-US" sz="3800" dirty="0">
                <a:solidFill>
                  <a:srgbClr val="44546A"/>
                </a:solidFill>
                <a:effectLst/>
                <a:latin typeface="Meiryo UI" panose="020B0604030504040204" pitchFamily="50" charset="-128"/>
                <a:ea typeface="Meiryo UI" panose="020B0604030504040204" pitchFamily="50" charset="-128"/>
              </a:rPr>
              <a:t>医療</a:t>
            </a:r>
            <a:r>
              <a:rPr lang="ja-JP" altLang="en-US" sz="3800" dirty="0" smtClean="0">
                <a:solidFill>
                  <a:srgbClr val="44546A"/>
                </a:solidFill>
                <a:effectLst/>
                <a:latin typeface="Meiryo UI" panose="020B0604030504040204" pitchFamily="50" charset="-128"/>
                <a:ea typeface="Meiryo UI" panose="020B0604030504040204" pitchFamily="50" charset="-128"/>
              </a:rPr>
              <a:t>情報システムの</a:t>
            </a:r>
            <a:r>
              <a:rPr lang="ja-JP" altLang="en-US" sz="3800" dirty="0">
                <a:solidFill>
                  <a:srgbClr val="44546A"/>
                </a:solidFill>
                <a:effectLst/>
                <a:latin typeface="Meiryo UI" panose="020B0604030504040204" pitchFamily="50" charset="-128"/>
                <a:ea typeface="Meiryo UI" panose="020B0604030504040204" pitchFamily="50" charset="-128"/>
              </a:rPr>
              <a:t>安全管理に関するガイドライン</a:t>
            </a:r>
            <a:r>
              <a:rPr lang="en-US" altLang="ja-JP" sz="3800" dirty="0">
                <a:solidFill>
                  <a:srgbClr val="44546A"/>
                </a:solidFill>
                <a:effectLst/>
                <a:latin typeface="Meiryo UI" panose="020B0604030504040204" pitchFamily="50" charset="-128"/>
                <a:ea typeface="Meiryo UI" panose="020B0604030504040204" pitchFamily="50" charset="-128"/>
              </a:rPr>
              <a:t/>
            </a:r>
            <a:br>
              <a:rPr lang="en-US" altLang="ja-JP" sz="3800" dirty="0">
                <a:solidFill>
                  <a:srgbClr val="44546A"/>
                </a:solidFill>
                <a:effectLst/>
                <a:latin typeface="Meiryo UI" panose="020B0604030504040204" pitchFamily="50" charset="-128"/>
                <a:ea typeface="Meiryo UI" panose="020B0604030504040204" pitchFamily="50" charset="-128"/>
              </a:rPr>
            </a:br>
            <a:r>
              <a:rPr lang="ja-JP" altLang="en-US" sz="3800" dirty="0" smtClean="0">
                <a:solidFill>
                  <a:srgbClr val="44546A"/>
                </a:solidFill>
                <a:effectLst/>
                <a:latin typeface="Meiryo UI" panose="020B0604030504040204" pitchFamily="50" charset="-128"/>
                <a:ea typeface="Meiryo UI" panose="020B0604030504040204" pitchFamily="50" charset="-128"/>
              </a:rPr>
              <a:t>（</a:t>
            </a:r>
            <a:r>
              <a:rPr lang="ja-JP" altLang="en-US" sz="3800" dirty="0">
                <a:solidFill>
                  <a:srgbClr val="44546A"/>
                </a:solidFill>
                <a:effectLst/>
                <a:latin typeface="Meiryo UI" panose="020B0604030504040204" pitchFamily="50" charset="-128"/>
                <a:ea typeface="Meiryo UI" panose="020B0604030504040204" pitchFamily="50" charset="-128"/>
              </a:rPr>
              <a:t>厚生労働省 安全</a:t>
            </a:r>
            <a:r>
              <a:rPr lang="ja-JP" altLang="en-US" sz="3800" dirty="0" smtClean="0">
                <a:solidFill>
                  <a:srgbClr val="44546A"/>
                </a:solidFill>
                <a:effectLst/>
                <a:latin typeface="Meiryo UI" panose="020B0604030504040204" pitchFamily="50" charset="-128"/>
                <a:ea typeface="Meiryo UI" panose="020B0604030504040204" pitchFamily="50" charset="-128"/>
              </a:rPr>
              <a:t>管理ガイドライン）</a:t>
            </a:r>
            <a:r>
              <a:rPr lang="ja-JP" altLang="en-US" sz="3800" dirty="0">
                <a:solidFill>
                  <a:srgbClr val="44546A"/>
                </a:solidFill>
                <a:effectLst/>
                <a:latin typeface="Meiryo UI" panose="020B0604030504040204" pitchFamily="50" charset="-128"/>
                <a:ea typeface="Meiryo UI" panose="020B0604030504040204" pitchFamily="50" charset="-128"/>
              </a:rPr>
              <a:t>の解説</a:t>
            </a:r>
          </a:p>
        </p:txBody>
      </p:sp>
      <p:sp>
        <p:nvSpPr>
          <p:cNvPr id="3" name="サブタイトル 2"/>
          <p:cNvSpPr>
            <a:spLocks noGrp="1"/>
          </p:cNvSpPr>
          <p:nvPr>
            <p:ph type="subTitle" idx="1"/>
          </p:nvPr>
        </p:nvSpPr>
        <p:spPr/>
        <p:txBody>
          <a:bodyPr/>
          <a:lstStyle/>
          <a:p>
            <a:r>
              <a:rPr lang="ja-JP" altLang="en-US" b="0" dirty="0">
                <a:latin typeface="Meiryo UI" panose="020B0604030504040204" pitchFamily="50" charset="-128"/>
                <a:ea typeface="Meiryo UI" panose="020B0604030504040204" pitchFamily="50" charset="-128"/>
              </a:rPr>
              <a:t> 日本製薬工業協会 医薬品評価委員会 </a:t>
            </a:r>
          </a:p>
          <a:p>
            <a:r>
              <a:rPr lang="ja-JP" altLang="en-US" b="0" dirty="0">
                <a:latin typeface="Meiryo UI" panose="020B0604030504040204" pitchFamily="50" charset="-128"/>
                <a:ea typeface="Meiryo UI" panose="020B0604030504040204" pitchFamily="50" charset="-128"/>
              </a:rPr>
              <a:t>電子化情報部会 タスクフォース</a:t>
            </a:r>
            <a:r>
              <a:rPr lang="en-US" altLang="ja-JP" b="0" dirty="0">
                <a:latin typeface="Meiryo UI" panose="020B0604030504040204" pitchFamily="50" charset="-128"/>
                <a:ea typeface="Meiryo UI" panose="020B0604030504040204" pitchFamily="50" charset="-128"/>
              </a:rPr>
              <a:t>4 </a:t>
            </a:r>
          </a:p>
          <a:p>
            <a:r>
              <a:rPr lang="en-US" altLang="ja-JP" b="0" dirty="0">
                <a:latin typeface="Meiryo UI" panose="020B0604030504040204" pitchFamily="50" charset="-128"/>
                <a:ea typeface="Meiryo UI" panose="020B0604030504040204" pitchFamily="50" charset="-128"/>
              </a:rPr>
              <a:t>2022</a:t>
            </a:r>
            <a:r>
              <a:rPr lang="ja-JP" altLang="en-US" b="0" dirty="0" smtClean="0">
                <a:latin typeface="Meiryo UI" panose="020B0604030504040204" pitchFamily="50" charset="-128"/>
                <a:ea typeface="Meiryo UI" panose="020B0604030504040204" pitchFamily="50" charset="-128"/>
              </a:rPr>
              <a:t>年</a:t>
            </a:r>
            <a:r>
              <a:rPr lang="en-US" altLang="ja-JP" b="0" dirty="0" smtClean="0">
                <a:latin typeface="Meiryo UI" panose="020B0604030504040204" pitchFamily="50" charset="-128"/>
                <a:ea typeface="Meiryo UI" panose="020B0604030504040204" pitchFamily="50" charset="-128"/>
              </a:rPr>
              <a:t>3</a:t>
            </a:r>
            <a:r>
              <a:rPr lang="ja-JP" altLang="en-US" b="0" dirty="0" smtClean="0">
                <a:latin typeface="Meiryo UI" panose="020B0604030504040204" pitchFamily="50" charset="-128"/>
                <a:ea typeface="Meiryo UI" panose="020B0604030504040204" pitchFamily="50" charset="-128"/>
              </a:rPr>
              <a:t>月</a:t>
            </a:r>
            <a:r>
              <a:rPr lang="en-US" altLang="ja-JP" b="0" dirty="0">
                <a:latin typeface="Meiryo UI" panose="020B0604030504040204" pitchFamily="50" charset="-128"/>
                <a:ea typeface="Meiryo UI" panose="020B0604030504040204" pitchFamily="50" charset="-128"/>
              </a:rPr>
              <a:t>31</a:t>
            </a:r>
            <a:r>
              <a:rPr lang="ja-JP" altLang="en-US" b="0" dirty="0" smtClean="0">
                <a:latin typeface="Meiryo UI" panose="020B0604030504040204" pitchFamily="50" charset="-128"/>
                <a:ea typeface="Meiryo UI" panose="020B0604030504040204" pitchFamily="50" charset="-128"/>
              </a:rPr>
              <a:t>日</a:t>
            </a:r>
            <a:endParaRPr lang="ja-JP" altLang="en-US" b="0" dirty="0">
              <a:latin typeface="Meiryo UI" panose="020B0604030504040204" pitchFamily="50" charset="-128"/>
              <a:ea typeface="Meiryo UI" panose="020B0604030504040204" pitchFamily="50" charset="-128"/>
            </a:endParaRPr>
          </a:p>
          <a:p>
            <a:endParaRPr kumimoji="1" lang="ja-JP" altLang="en-US" b="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4294967295"/>
          </p:nvPr>
        </p:nvSpPr>
        <p:spPr>
          <a:xfrm>
            <a:off x="9347200" y="6356350"/>
            <a:ext cx="2844800" cy="365125"/>
          </a:xfrm>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a:t>
            </a:fld>
            <a:endParaRPr kumimoji="1" lang="ja-JP" altLang="en-US">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bwMode="auto">
          <a:xfrm>
            <a:off x="2927648" y="5868496"/>
            <a:ext cx="6624736" cy="893420"/>
          </a:xfrm>
          <a:prstGeom prst="rect">
            <a:avLst/>
          </a:prstGeom>
          <a:noFill/>
          <a:ln w="9525">
            <a:solidFill>
              <a:schemeClr val="accent4"/>
            </a:solidFill>
            <a:miter lim="800000"/>
            <a:headEnd/>
            <a:tailEnd/>
          </a:ln>
        </p:spPr>
        <p:txBody>
          <a:bodyPr vert="horz" wrap="square" lIns="91440" tIns="45720" rIns="91440" bIns="45720" numCol="1" anchor="ctr" anchorCtr="0" compatLnSpc="1">
            <a:prstTxWarp prst="textNoShape">
              <a:avLst/>
            </a:prstTxWarp>
          </a:bodyPr>
          <a:lstStyle>
            <a:lvl1pPr marL="0" indent="0" algn="ctr" rtl="0" eaLnBrk="1" fontAlgn="base" hangingPunct="1">
              <a:spcBef>
                <a:spcPct val="20000"/>
              </a:spcBef>
              <a:spcAft>
                <a:spcPct val="0"/>
              </a:spcAft>
              <a:buFont typeface="Wingdings" pitchFamily="2" charset="2"/>
              <a:buNone/>
              <a:defRPr kumimoji="1"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algn="l"/>
            <a:r>
              <a:rPr lang="en-US" altLang="ja-JP" sz="1400" b="0" kern="0" dirty="0" smtClean="0">
                <a:latin typeface="Meiryo UI" panose="020B0604030504040204" pitchFamily="50" charset="-128"/>
                <a:ea typeface="Meiryo UI" panose="020B0604030504040204" pitchFamily="50" charset="-128"/>
              </a:rPr>
              <a:t>【</a:t>
            </a:r>
            <a:r>
              <a:rPr lang="ja-JP" altLang="en-US" sz="1400" b="0" kern="0" dirty="0" smtClean="0">
                <a:latin typeface="Meiryo UI" panose="020B0604030504040204" pitchFamily="50" charset="-128"/>
                <a:ea typeface="Meiryo UI" panose="020B0604030504040204" pitchFamily="50" charset="-128"/>
              </a:rPr>
              <a:t>免責事項</a:t>
            </a:r>
            <a:r>
              <a:rPr lang="en-US" altLang="ja-JP" sz="1400" b="0" kern="0" dirty="0" smtClean="0">
                <a:latin typeface="Meiryo UI" panose="020B0604030504040204" pitchFamily="50" charset="-128"/>
                <a:ea typeface="Meiryo UI" panose="020B0604030504040204" pitchFamily="50" charset="-128"/>
              </a:rPr>
              <a:t>】</a:t>
            </a:r>
          </a:p>
          <a:p>
            <a:pPr algn="l"/>
            <a:r>
              <a:rPr lang="ja-JP" altLang="en-US" sz="1400" b="0" kern="0" dirty="0">
                <a:latin typeface="Meiryo UI" panose="020B0604030504040204" pitchFamily="50" charset="-128"/>
                <a:ea typeface="Meiryo UI" panose="020B0604030504040204" pitchFamily="50" charset="-128"/>
              </a:rPr>
              <a:t>本資料の記載内容は、現時点の情報に基づき記載しています。</a:t>
            </a:r>
          </a:p>
          <a:p>
            <a:pPr algn="l"/>
            <a:r>
              <a:rPr lang="ja-JP" altLang="en-US" sz="1400" b="0" kern="0" dirty="0">
                <a:latin typeface="Meiryo UI" panose="020B0604030504040204" pitchFamily="50" charset="-128"/>
                <a:ea typeface="Meiryo UI" panose="020B0604030504040204" pitchFamily="50" charset="-128"/>
              </a:rPr>
              <a:t>本資料を利用した結果生じた損害について、日本製薬工業協会は一切責任を負いません</a:t>
            </a:r>
            <a:r>
              <a:rPr lang="ja-JP" altLang="en-US" sz="1400" b="0" kern="0" dirty="0" smtClean="0">
                <a:latin typeface="Meiryo UI" panose="020B0604030504040204" pitchFamily="50" charset="-128"/>
                <a:ea typeface="Meiryo UI" panose="020B0604030504040204" pitchFamily="50" charset="-128"/>
              </a:rPr>
              <a:t>。</a:t>
            </a:r>
            <a:endParaRPr lang="ja-JP" altLang="en-US" sz="1400" b="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824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44546A"/>
                </a:solidFill>
                <a:effectLst/>
                <a:latin typeface="Meiryo UI" panose="020B0604030504040204" pitchFamily="50" charset="-128"/>
                <a:ea typeface="Meiryo UI" panose="020B0604030504040204" pitchFamily="50" charset="-128"/>
              </a:rPr>
              <a:t>真正性の考え方：</a:t>
            </a:r>
            <a:r>
              <a:rPr lang="en-US" altLang="ja-JP" dirty="0">
                <a:solidFill>
                  <a:srgbClr val="44546A"/>
                </a:solidFill>
                <a:effectLst/>
                <a:latin typeface="Meiryo UI" panose="020B0604030504040204" pitchFamily="50" charset="-128"/>
                <a:ea typeface="Meiryo UI" panose="020B0604030504040204" pitchFamily="50" charset="-128"/>
              </a:rPr>
              <a:t>ER/ES</a:t>
            </a:r>
            <a:r>
              <a:rPr lang="ja-JP" altLang="en-US" dirty="0">
                <a:solidFill>
                  <a:srgbClr val="44546A"/>
                </a:solidFill>
                <a:effectLst/>
                <a:latin typeface="Meiryo UI" panose="020B0604030504040204" pitchFamily="50" charset="-128"/>
                <a:ea typeface="Meiryo UI" panose="020B0604030504040204" pitchFamily="50" charset="-128"/>
              </a:rPr>
              <a:t>指針「</a:t>
            </a:r>
            <a:r>
              <a:rPr lang="en-US" altLang="ja-JP" dirty="0">
                <a:solidFill>
                  <a:srgbClr val="44546A"/>
                </a:solidFill>
                <a:effectLst/>
                <a:latin typeface="Meiryo UI" panose="020B0604030504040204" pitchFamily="50" charset="-128"/>
                <a:ea typeface="Meiryo UI" panose="020B0604030504040204" pitchFamily="50" charset="-128"/>
              </a:rPr>
              <a:t>3.1.1.</a:t>
            </a:r>
            <a:r>
              <a:rPr lang="ja-JP" altLang="en-US" dirty="0">
                <a:solidFill>
                  <a:srgbClr val="44546A"/>
                </a:solidFill>
                <a:effectLst/>
                <a:latin typeface="Meiryo UI" panose="020B0604030504040204" pitchFamily="50" charset="-128"/>
                <a:ea typeface="Meiryo UI" panose="020B0604030504040204" pitchFamily="50" charset="-128"/>
              </a:rPr>
              <a:t>　電磁的記録の真正性」</a:t>
            </a:r>
          </a:p>
        </p:txBody>
      </p:sp>
      <p:sp>
        <p:nvSpPr>
          <p:cNvPr id="5" name="コンテンツ プレースホルダー 4"/>
          <p:cNvSpPr>
            <a:spLocks noGrp="1"/>
          </p:cNvSpPr>
          <p:nvPr>
            <p:ph idx="1"/>
          </p:nvPr>
        </p:nvSpPr>
        <p:spPr/>
        <p:txBody>
          <a:bodyPr/>
          <a:lstStyle/>
          <a:p>
            <a:pPr marL="0" indent="0">
              <a:buNone/>
            </a:pPr>
            <a:r>
              <a:rPr lang="ja-JP" altLang="en-US" sz="2400" b="0" dirty="0" smtClean="0">
                <a:latin typeface="Meiryo UI" panose="020B0604030504040204" pitchFamily="50" charset="-128"/>
                <a:ea typeface="Meiryo UI" panose="020B0604030504040204" pitchFamily="50" charset="-128"/>
              </a:rPr>
              <a:t>電磁的</a:t>
            </a:r>
            <a:r>
              <a:rPr lang="ja-JP" altLang="en-US" sz="2400" b="0" dirty="0">
                <a:latin typeface="Meiryo UI" panose="020B0604030504040204" pitchFamily="50" charset="-128"/>
                <a:ea typeface="Meiryo UI" panose="020B0604030504040204" pitchFamily="50" charset="-128"/>
              </a:rPr>
              <a:t>記録が完全、正確であり、かつ信頼できるとともに、作成、変更、削除の責任の所在が明確であること</a:t>
            </a:r>
            <a:r>
              <a:rPr lang="ja-JP" altLang="en-US" sz="2400" b="0" dirty="0" smtClean="0">
                <a:latin typeface="Meiryo UI" panose="020B0604030504040204" pitchFamily="50" charset="-128"/>
                <a:ea typeface="Meiryo UI" panose="020B0604030504040204" pitchFamily="50" charset="-128"/>
              </a:rPr>
              <a:t>。</a:t>
            </a:r>
            <a:endParaRPr lang="en-US" altLang="ja-JP" sz="2400" b="0" dirty="0" smtClean="0">
              <a:latin typeface="Meiryo UI" panose="020B0604030504040204" pitchFamily="50" charset="-128"/>
              <a:ea typeface="Meiryo UI" panose="020B0604030504040204" pitchFamily="50" charset="-128"/>
            </a:endParaRPr>
          </a:p>
          <a:p>
            <a:pPr marL="0" indent="0">
              <a:buNone/>
            </a:pPr>
            <a:r>
              <a:rPr lang="ja-JP" altLang="en-US" sz="2400" b="0" dirty="0" smtClean="0">
                <a:latin typeface="Meiryo UI" panose="020B0604030504040204" pitchFamily="50" charset="-128"/>
                <a:ea typeface="Meiryo UI" panose="020B0604030504040204" pitchFamily="50" charset="-128"/>
              </a:rPr>
              <a:t>真正性</a:t>
            </a:r>
            <a:r>
              <a:rPr lang="ja-JP" altLang="en-US" sz="2400" b="0" dirty="0">
                <a:latin typeface="Meiryo UI" panose="020B0604030504040204" pitchFamily="50" charset="-128"/>
                <a:ea typeface="Meiryo UI" panose="020B0604030504040204" pitchFamily="50" charset="-128"/>
              </a:rPr>
              <a:t>を確保するためには、以下の要件を満たすことが必要である</a:t>
            </a:r>
            <a:r>
              <a:rPr lang="ja-JP" altLang="en-US" sz="2400" b="0" dirty="0" smtClean="0">
                <a:latin typeface="Meiryo UI" panose="020B0604030504040204" pitchFamily="50" charset="-128"/>
                <a:ea typeface="Meiryo UI" panose="020B0604030504040204" pitchFamily="50" charset="-128"/>
              </a:rPr>
              <a:t>。</a:t>
            </a:r>
            <a:endParaRPr lang="en-US" altLang="ja-JP" sz="2400" b="0" dirty="0" smtClean="0">
              <a:latin typeface="Meiryo UI" panose="020B0604030504040204" pitchFamily="50" charset="-128"/>
              <a:ea typeface="Meiryo UI" panose="020B0604030504040204" pitchFamily="50" charset="-128"/>
            </a:endParaRPr>
          </a:p>
          <a:p>
            <a:pPr marL="800100" lvl="2" indent="0">
              <a:buNone/>
            </a:pPr>
            <a:endParaRPr lang="ja-JP" altLang="en-US" sz="1800" b="0" dirty="0">
              <a:latin typeface="Meiryo UI" panose="020B0604030504040204" pitchFamily="50" charset="-128"/>
              <a:ea typeface="Meiryo UI" panose="020B0604030504040204" pitchFamily="50" charset="-128"/>
            </a:endParaRPr>
          </a:p>
          <a:p>
            <a:pPr lvl="1">
              <a:buClrTx/>
              <a:buFont typeface="+mj-ea"/>
              <a:buAutoNum type="circleNumDbPlain"/>
            </a:pPr>
            <a:r>
              <a:rPr lang="ja-JP" altLang="en-US" b="0" dirty="0" smtClean="0">
                <a:latin typeface="Meiryo UI" panose="020B0604030504040204" pitchFamily="50" charset="-128"/>
                <a:ea typeface="Meiryo UI" panose="020B0604030504040204" pitchFamily="50" charset="-128"/>
              </a:rPr>
              <a:t>システム</a:t>
            </a:r>
            <a:r>
              <a:rPr lang="ja-JP" altLang="en-US" b="0" dirty="0">
                <a:latin typeface="Meiryo UI" panose="020B0604030504040204" pitchFamily="50" charset="-128"/>
                <a:ea typeface="Meiryo UI" panose="020B0604030504040204" pitchFamily="50" charset="-128"/>
              </a:rPr>
              <a:t>の</a:t>
            </a:r>
            <a:r>
              <a:rPr lang="ja-JP" altLang="en-US" b="0" u="sng" dirty="0">
                <a:latin typeface="Meiryo UI" panose="020B0604030504040204" pitchFamily="50" charset="-128"/>
                <a:ea typeface="Meiryo UI" panose="020B0604030504040204" pitchFamily="50" charset="-128"/>
              </a:rPr>
              <a:t>セキュリティを保持するための規則、手順が文書化</a:t>
            </a:r>
            <a:r>
              <a:rPr lang="ja-JP" altLang="en-US" b="0" dirty="0">
                <a:latin typeface="Meiryo UI" panose="020B0604030504040204" pitchFamily="50" charset="-128"/>
                <a:ea typeface="Meiryo UI" panose="020B0604030504040204" pitchFamily="50" charset="-128"/>
              </a:rPr>
              <a:t>されており、適切に実施されていること。</a:t>
            </a:r>
          </a:p>
          <a:p>
            <a:pPr lvl="1">
              <a:buClrTx/>
              <a:buFont typeface="+mj-ea"/>
              <a:buAutoNum type="circleNumDbPlain"/>
            </a:pPr>
            <a:r>
              <a:rPr lang="ja-JP" altLang="en-US" b="0" dirty="0" smtClean="0">
                <a:latin typeface="Meiryo UI" panose="020B0604030504040204" pitchFamily="50" charset="-128"/>
                <a:ea typeface="Meiryo UI" panose="020B0604030504040204" pitchFamily="50" charset="-128"/>
              </a:rPr>
              <a:t>保存</a:t>
            </a:r>
            <a:r>
              <a:rPr lang="ja-JP" altLang="en-US" b="0" dirty="0">
                <a:latin typeface="Meiryo UI" panose="020B0604030504040204" pitchFamily="50" charset="-128"/>
                <a:ea typeface="Meiryo UI" panose="020B0604030504040204" pitchFamily="50" charset="-128"/>
              </a:rPr>
              <a:t>情報の</a:t>
            </a:r>
            <a:r>
              <a:rPr lang="ja-JP" altLang="en-US" b="0" u="sng" dirty="0">
                <a:latin typeface="Meiryo UI" panose="020B0604030504040204" pitchFamily="50" charset="-128"/>
                <a:ea typeface="Meiryo UI" panose="020B0604030504040204" pitchFamily="50" charset="-128"/>
              </a:rPr>
              <a:t>作成者が明確に識別できること</a:t>
            </a:r>
            <a:r>
              <a:rPr lang="ja-JP" altLang="en-US" b="0" dirty="0">
                <a:latin typeface="Meiryo UI" panose="020B0604030504040204" pitchFamily="50" charset="-128"/>
                <a:ea typeface="Meiryo UI" panose="020B0604030504040204" pitchFamily="50" charset="-128"/>
              </a:rPr>
              <a:t>。また、一旦保存された情報を変更する場合は、</a:t>
            </a:r>
            <a:r>
              <a:rPr lang="ja-JP" altLang="en-US" b="0" u="sng" dirty="0">
                <a:latin typeface="Meiryo UI" panose="020B0604030504040204" pitchFamily="50" charset="-128"/>
                <a:ea typeface="Meiryo UI" panose="020B0604030504040204" pitchFamily="50" charset="-128"/>
              </a:rPr>
              <a:t>変更前の情報も保存されるとともに、変更者が明確に識別できること。</a:t>
            </a:r>
            <a:r>
              <a:rPr lang="ja-JP" altLang="en-US" b="0" dirty="0">
                <a:latin typeface="Meiryo UI" panose="020B0604030504040204" pitchFamily="50" charset="-128"/>
                <a:ea typeface="Meiryo UI" panose="020B0604030504040204" pitchFamily="50" charset="-128"/>
              </a:rPr>
              <a:t>なお、監査証跡が自動的に記録され、記録された監査証跡は予め定められた手順で確認できることが望ましい。</a:t>
            </a:r>
          </a:p>
          <a:p>
            <a:pPr lvl="1">
              <a:buClrTx/>
              <a:buFont typeface="+mj-ea"/>
              <a:buAutoNum type="circleNumDbPlain"/>
            </a:pPr>
            <a:r>
              <a:rPr lang="ja-JP" altLang="en-US" b="0" dirty="0" smtClean="0">
                <a:latin typeface="Meiryo UI" panose="020B0604030504040204" pitchFamily="50" charset="-128"/>
                <a:ea typeface="Meiryo UI" panose="020B0604030504040204" pitchFamily="50" charset="-128"/>
              </a:rPr>
              <a:t>電磁的</a:t>
            </a:r>
            <a:r>
              <a:rPr lang="ja-JP" altLang="en-US" b="0" dirty="0">
                <a:latin typeface="Meiryo UI" panose="020B0604030504040204" pitchFamily="50" charset="-128"/>
                <a:ea typeface="Meiryo UI" panose="020B0604030504040204" pitchFamily="50" charset="-128"/>
              </a:rPr>
              <a:t>記録の</a:t>
            </a:r>
            <a:r>
              <a:rPr lang="ja-JP" altLang="en-US" b="0" u="sng" dirty="0">
                <a:latin typeface="Meiryo UI" panose="020B0604030504040204" pitchFamily="50" charset="-128"/>
                <a:ea typeface="Meiryo UI" panose="020B0604030504040204" pitchFamily="50" charset="-128"/>
              </a:rPr>
              <a:t>バックアップ手順が文書化されており、適切に実施</a:t>
            </a:r>
            <a:r>
              <a:rPr lang="ja-JP" altLang="en-US" b="0" dirty="0">
                <a:latin typeface="Meiryo UI" panose="020B0604030504040204" pitchFamily="50" charset="-128"/>
                <a:ea typeface="Meiryo UI" panose="020B0604030504040204" pitchFamily="50" charset="-128"/>
              </a:rPr>
              <a:t>されていること。</a:t>
            </a:r>
          </a:p>
          <a:p>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10</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72514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真正性の考え方：安全管理ガイドライン「</a:t>
            </a:r>
            <a:r>
              <a:rPr lang="en-US" altLang="ja-JP" dirty="0">
                <a:solidFill>
                  <a:srgbClr val="44546A"/>
                </a:solidFill>
                <a:effectLst/>
                <a:latin typeface="Meiryo UI" panose="020B0604030504040204" pitchFamily="50" charset="-128"/>
                <a:ea typeface="Meiryo UI" panose="020B0604030504040204" pitchFamily="50" charset="-128"/>
              </a:rPr>
              <a:t>7.1</a:t>
            </a:r>
            <a:r>
              <a:rPr lang="ja-JP" altLang="en-US" dirty="0">
                <a:solidFill>
                  <a:srgbClr val="44546A"/>
                </a:solidFill>
                <a:effectLst/>
                <a:latin typeface="Meiryo UI" panose="020B0604030504040204" pitchFamily="50" charset="-128"/>
                <a:ea typeface="Meiryo UI" panose="020B0604030504040204" pitchFamily="50" charset="-128"/>
              </a:rPr>
              <a:t>　真正性の確保に</a:t>
            </a:r>
            <a:r>
              <a:rPr lang="ja-JP" altLang="en-US" dirty="0" smtClean="0">
                <a:solidFill>
                  <a:srgbClr val="44546A"/>
                </a:solidFill>
                <a:effectLst/>
                <a:latin typeface="Meiryo UI" panose="020B0604030504040204" pitchFamily="50" charset="-128"/>
                <a:ea typeface="Meiryo UI" panose="020B0604030504040204" pitchFamily="50" charset="-128"/>
              </a:rPr>
              <a:t>ついて」</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7" name="コンテンツ プレースホルダー 6"/>
          <p:cNvSpPr>
            <a:spLocks noGrp="1"/>
          </p:cNvSpPr>
          <p:nvPr>
            <p:ph idx="1"/>
          </p:nvPr>
        </p:nvSpPr>
        <p:spPr/>
        <p:txBody>
          <a:bodyPr/>
          <a:lstStyle/>
          <a:p>
            <a:pPr marL="0" indent="0">
              <a:buNone/>
            </a:pPr>
            <a:r>
              <a:rPr lang="ja-JP" altLang="en-US" sz="2000" b="0" dirty="0" smtClean="0">
                <a:latin typeface="Meiryo UI" panose="020B0604030504040204" pitchFamily="50" charset="-128"/>
                <a:ea typeface="Meiryo UI" panose="020B0604030504040204" pitchFamily="50" charset="-128"/>
              </a:rPr>
              <a:t>考え方：「正当</a:t>
            </a:r>
            <a:r>
              <a:rPr lang="ja-JP" altLang="en-US" sz="2000" b="0" dirty="0">
                <a:latin typeface="Meiryo UI" panose="020B0604030504040204" pitchFamily="50" charset="-128"/>
                <a:ea typeface="Meiryo UI" panose="020B0604030504040204" pitchFamily="50" charset="-128"/>
              </a:rPr>
              <a:t>な権限で作成された記録に対し、</a:t>
            </a:r>
            <a:r>
              <a:rPr lang="ja-JP" altLang="en-US" sz="2000" b="0" u="sng" dirty="0">
                <a:latin typeface="Meiryo UI" panose="020B0604030504040204" pitchFamily="50" charset="-128"/>
                <a:ea typeface="Meiryo UI" panose="020B0604030504040204" pitchFamily="50" charset="-128"/>
              </a:rPr>
              <a:t>虚偽入力、書換え、消去及び混同が防止</a:t>
            </a:r>
            <a:r>
              <a:rPr lang="ja-JP" altLang="en-US" sz="2000" b="0" dirty="0">
                <a:latin typeface="Meiryo UI" panose="020B0604030504040204" pitchFamily="50" charset="-128"/>
                <a:ea typeface="Meiryo UI" panose="020B0604030504040204" pitchFamily="50" charset="-128"/>
              </a:rPr>
              <a:t>されており、かつ、第三者から見て</a:t>
            </a:r>
            <a:r>
              <a:rPr lang="ja-JP" altLang="en-US" sz="2000" b="0" u="sng" dirty="0">
                <a:latin typeface="Meiryo UI" panose="020B0604030504040204" pitchFamily="50" charset="-128"/>
                <a:ea typeface="Meiryo UI" panose="020B0604030504040204" pitchFamily="50" charset="-128"/>
              </a:rPr>
              <a:t>作成の責任の所在が明確</a:t>
            </a:r>
            <a:r>
              <a:rPr lang="ja-JP" altLang="en-US" sz="2000" b="0" dirty="0">
                <a:latin typeface="Meiryo UI" panose="020B0604030504040204" pitchFamily="50" charset="-128"/>
                <a:ea typeface="Meiryo UI" panose="020B0604030504040204" pitchFamily="50" charset="-128"/>
              </a:rPr>
              <a:t>である</a:t>
            </a:r>
            <a:r>
              <a:rPr lang="ja-JP" altLang="en-US" sz="2000" b="0" dirty="0" smtClean="0">
                <a:latin typeface="Meiryo UI" panose="020B0604030504040204" pitchFamily="50" charset="-128"/>
                <a:ea typeface="Meiryo UI" panose="020B0604030504040204" pitchFamily="50" charset="-128"/>
              </a:rPr>
              <a:t>こと」</a:t>
            </a:r>
            <a:endParaRPr lang="en-US" altLang="ja-JP" sz="2000" b="0" dirty="0" smtClean="0">
              <a:latin typeface="Meiryo UI" panose="020B0604030504040204" pitchFamily="50" charset="-128"/>
              <a:ea typeface="Meiryo UI" panose="020B0604030504040204" pitchFamily="50" charset="-128"/>
            </a:endParaRPr>
          </a:p>
          <a:p>
            <a:pPr marL="3543300" lvl="8" indent="0">
              <a:buNone/>
            </a:pPr>
            <a:endParaRPr lang="ja-JP" altLang="en-US" sz="700" dirty="0">
              <a:latin typeface="Meiryo UI" panose="020B0604030504040204" pitchFamily="50" charset="-128"/>
              <a:ea typeface="Meiryo UI" panose="020B0604030504040204" pitchFamily="50" charset="-128"/>
            </a:endParaRPr>
          </a:p>
          <a:p>
            <a:pPr marL="57150" indent="0">
              <a:buNone/>
            </a:pPr>
            <a:r>
              <a:rPr lang="en-US" altLang="ja-JP" sz="2000" b="0" dirty="0">
                <a:latin typeface="Meiryo UI" panose="020B0604030504040204" pitchFamily="50" charset="-128"/>
                <a:ea typeface="Meiryo UI" panose="020B0604030504040204" pitchFamily="50" charset="-128"/>
              </a:rPr>
              <a:t>B-1</a:t>
            </a:r>
            <a:r>
              <a:rPr lang="ja-JP" altLang="en-US" sz="2000" b="0" dirty="0" err="1">
                <a:latin typeface="Meiryo UI" panose="020B0604030504040204" pitchFamily="50" charset="-128"/>
                <a:ea typeface="Meiryo UI" panose="020B0604030504040204" pitchFamily="50" charset="-128"/>
              </a:rPr>
              <a:t>．</a:t>
            </a:r>
            <a:r>
              <a:rPr lang="ja-JP" altLang="en-US" sz="2000" b="0" dirty="0">
                <a:latin typeface="Meiryo UI" panose="020B0604030504040204" pitchFamily="50" charset="-128"/>
                <a:ea typeface="Meiryo UI" panose="020B0604030504040204" pitchFamily="50" charset="-128"/>
              </a:rPr>
              <a:t>虚偽入力、書換え、消去及び混同を防止すること</a:t>
            </a:r>
          </a:p>
          <a:p>
            <a:pPr marL="0" indent="180975">
              <a:buNone/>
            </a:pPr>
            <a:r>
              <a:rPr lang="en-US" altLang="ja-JP" sz="2000" b="0" dirty="0">
                <a:latin typeface="Meiryo UI" panose="020B0604030504040204" pitchFamily="50" charset="-128"/>
                <a:ea typeface="Meiryo UI" panose="020B0604030504040204" pitchFamily="50" charset="-128"/>
              </a:rPr>
              <a:t>(1) </a:t>
            </a:r>
            <a:r>
              <a:rPr lang="ja-JP" altLang="en-US" sz="2000" b="0" dirty="0">
                <a:latin typeface="Meiryo UI" panose="020B0604030504040204" pitchFamily="50" charset="-128"/>
                <a:ea typeface="Meiryo UI" panose="020B0604030504040204" pitchFamily="50" charset="-128"/>
              </a:rPr>
              <a:t>故意又は過失による虚偽入力、書換え、消去及び混同の防止</a:t>
            </a:r>
          </a:p>
          <a:p>
            <a:pPr lvl="1"/>
            <a:r>
              <a:rPr lang="ja-JP" altLang="en-US" sz="1600" b="0" dirty="0" smtClean="0">
                <a:latin typeface="Meiryo UI" panose="020B0604030504040204" pitchFamily="50" charset="-128"/>
                <a:ea typeface="Meiryo UI" panose="020B0604030504040204" pitchFamily="50" charset="-128"/>
              </a:rPr>
              <a:t>手順等の運用管理規程の記載、情報の入力者及び確定者が明確でいつでも確認できることなど、</a:t>
            </a:r>
            <a:r>
              <a:rPr lang="en-US" altLang="ja-JP" sz="1600" b="0" dirty="0" smtClean="0">
                <a:solidFill>
                  <a:srgbClr val="0070C0"/>
                </a:solidFill>
                <a:latin typeface="Meiryo UI" panose="020B0604030504040204" pitchFamily="50" charset="-128"/>
                <a:ea typeface="Meiryo UI" panose="020B0604030504040204" pitchFamily="50" charset="-128"/>
              </a:rPr>
              <a:t>8</a:t>
            </a:r>
            <a:r>
              <a:rPr lang="ja-JP" altLang="en-US" sz="1600" b="0" dirty="0" err="1" smtClean="0">
                <a:solidFill>
                  <a:srgbClr val="0070C0"/>
                </a:solidFill>
                <a:latin typeface="Meiryo UI" panose="020B0604030504040204" pitchFamily="50" charset="-128"/>
                <a:ea typeface="Meiryo UI" panose="020B0604030504040204" pitchFamily="50" charset="-128"/>
              </a:rPr>
              <a:t>つの</a:t>
            </a:r>
            <a:r>
              <a:rPr lang="ja-JP" altLang="en-US" sz="1600" b="0" dirty="0" smtClean="0">
                <a:solidFill>
                  <a:srgbClr val="0070C0"/>
                </a:solidFill>
                <a:latin typeface="Meiryo UI" panose="020B0604030504040204" pitchFamily="50" charset="-128"/>
                <a:ea typeface="Meiryo UI" panose="020B0604030504040204" pitchFamily="50" charset="-128"/>
              </a:rPr>
              <a:t>遵守事項</a:t>
            </a:r>
            <a:endParaRPr lang="en-US" altLang="ja-JP" sz="1600" b="0" dirty="0" smtClean="0">
              <a:solidFill>
                <a:srgbClr val="0070C0"/>
              </a:solidFill>
              <a:latin typeface="Meiryo UI" panose="020B0604030504040204" pitchFamily="50" charset="-128"/>
              <a:ea typeface="Meiryo UI" panose="020B0604030504040204" pitchFamily="50" charset="-128"/>
            </a:endParaRPr>
          </a:p>
          <a:p>
            <a:pPr marL="0" indent="180975">
              <a:buNone/>
            </a:pPr>
            <a:r>
              <a:rPr lang="en-US" altLang="ja-JP" sz="2000" b="0" dirty="0">
                <a:latin typeface="Meiryo UI" panose="020B0604030504040204" pitchFamily="50" charset="-128"/>
                <a:ea typeface="Meiryo UI" panose="020B0604030504040204" pitchFamily="50" charset="-128"/>
              </a:rPr>
              <a:t>(2) </a:t>
            </a:r>
            <a:r>
              <a:rPr lang="ja-JP" altLang="en-US" sz="2000" b="0" dirty="0">
                <a:latin typeface="Meiryo UI" panose="020B0604030504040204" pitchFamily="50" charset="-128"/>
                <a:ea typeface="Meiryo UI" panose="020B0604030504040204" pitchFamily="50" charset="-128"/>
              </a:rPr>
              <a:t>使用する機器、ソフトウェアに起因する虚偽入力、書換え、消去及び混同の防止</a:t>
            </a:r>
            <a:endParaRPr lang="en-US" altLang="ja-JP" sz="2000" b="0" dirty="0">
              <a:latin typeface="Meiryo UI" panose="020B0604030504040204" pitchFamily="50" charset="-128"/>
              <a:ea typeface="Meiryo UI" panose="020B0604030504040204" pitchFamily="50" charset="-128"/>
            </a:endParaRPr>
          </a:p>
          <a:p>
            <a:pPr lvl="1"/>
            <a:r>
              <a:rPr lang="ja-JP" altLang="en-US" sz="1600" b="0" dirty="0" smtClean="0">
                <a:latin typeface="Meiryo UI" panose="020B0604030504040204" pitchFamily="50" charset="-128"/>
                <a:ea typeface="Meiryo UI" panose="020B0604030504040204" pitchFamily="50" charset="-128"/>
              </a:rPr>
              <a:t>システム</a:t>
            </a:r>
            <a:r>
              <a:rPr lang="ja-JP" altLang="en-US" sz="1600" b="0" dirty="0">
                <a:latin typeface="Meiryo UI" panose="020B0604030504040204" pitchFamily="50" charset="-128"/>
                <a:ea typeface="Meiryo UI" panose="020B0604030504040204" pitchFamily="50" charset="-128"/>
              </a:rPr>
              <a:t>の品質</a:t>
            </a:r>
            <a:r>
              <a:rPr lang="ja-JP" altLang="en-US" sz="1600" b="0" dirty="0" smtClean="0">
                <a:latin typeface="Meiryo UI" panose="020B0604030504040204" pitchFamily="50" charset="-128"/>
                <a:ea typeface="Meiryo UI" panose="020B0604030504040204" pitchFamily="50" charset="-128"/>
              </a:rPr>
              <a:t>管理</a:t>
            </a:r>
            <a:r>
              <a:rPr lang="ja-JP" altLang="en-US" sz="1600" b="0" dirty="0">
                <a:latin typeface="Meiryo UI" panose="020B0604030504040204" pitchFamily="50" charset="-128"/>
                <a:ea typeface="Meiryo UI" panose="020B0604030504040204" pitchFamily="50" charset="-128"/>
              </a:rPr>
              <a:t>を十分に行う姿勢が</a:t>
            </a:r>
            <a:r>
              <a:rPr lang="ja-JP" altLang="en-US" sz="1600" b="0" dirty="0" smtClean="0">
                <a:latin typeface="Meiryo UI" panose="020B0604030504040204" pitchFamily="50" charset="-128"/>
                <a:ea typeface="Meiryo UI" panose="020B0604030504040204" pitchFamily="50" charset="-128"/>
              </a:rPr>
              <a:t>重要として、具体的な方策を提示（</a:t>
            </a:r>
            <a:r>
              <a:rPr lang="en-US" altLang="ja-JP" sz="1600" b="0" dirty="0" smtClean="0">
                <a:solidFill>
                  <a:srgbClr val="0070C0"/>
                </a:solidFill>
                <a:latin typeface="Meiryo UI" panose="020B0604030504040204" pitchFamily="50" charset="-128"/>
                <a:ea typeface="Meiryo UI" panose="020B0604030504040204" pitchFamily="50" charset="-128"/>
              </a:rPr>
              <a:t>C</a:t>
            </a:r>
            <a:r>
              <a:rPr lang="ja-JP" altLang="en-US" sz="1600" b="0" dirty="0" err="1">
                <a:solidFill>
                  <a:srgbClr val="0070C0"/>
                </a:solidFill>
                <a:latin typeface="Meiryo UI" panose="020B0604030504040204" pitchFamily="50" charset="-128"/>
                <a:ea typeface="Meiryo UI" panose="020B0604030504040204" pitchFamily="50" charset="-128"/>
              </a:rPr>
              <a:t>．</a:t>
            </a:r>
            <a:r>
              <a:rPr lang="ja-JP" altLang="en-US" sz="1600" b="0" dirty="0">
                <a:solidFill>
                  <a:srgbClr val="0070C0"/>
                </a:solidFill>
                <a:latin typeface="Meiryo UI" panose="020B0604030504040204" pitchFamily="50" charset="-128"/>
                <a:ea typeface="Meiryo UI" panose="020B0604030504040204" pitchFamily="50" charset="-128"/>
              </a:rPr>
              <a:t>最低限の</a:t>
            </a:r>
            <a:r>
              <a:rPr lang="ja-JP" altLang="en-US" sz="1600" b="0" dirty="0" smtClean="0">
                <a:solidFill>
                  <a:srgbClr val="0070C0"/>
                </a:solidFill>
                <a:latin typeface="Meiryo UI" panose="020B0604030504040204" pitchFamily="50" charset="-128"/>
                <a:ea typeface="Meiryo UI" panose="020B0604030504040204" pitchFamily="50" charset="-128"/>
              </a:rPr>
              <a:t>ガイドライン</a:t>
            </a:r>
            <a:r>
              <a:rPr lang="ja-JP" altLang="en-US" sz="1600" b="0" dirty="0" smtClean="0">
                <a:latin typeface="Meiryo UI" panose="020B0604030504040204" pitchFamily="50" charset="-128"/>
                <a:ea typeface="Meiryo UI" panose="020B0604030504040204" pitchFamily="50" charset="-128"/>
              </a:rPr>
              <a:t>）</a:t>
            </a:r>
            <a:endParaRPr lang="en-US" altLang="ja-JP" sz="1600" b="0" dirty="0" smtClean="0">
              <a:latin typeface="Meiryo UI" panose="020B0604030504040204" pitchFamily="50" charset="-128"/>
              <a:ea typeface="Meiryo UI" panose="020B0604030504040204" pitchFamily="50" charset="-128"/>
            </a:endParaRPr>
          </a:p>
          <a:p>
            <a:pPr marL="514350" lvl="1" indent="0">
              <a:buNone/>
            </a:pPr>
            <a:r>
              <a:rPr lang="en-US" altLang="ja-JP" sz="1600" b="0" dirty="0" smtClean="0">
                <a:solidFill>
                  <a:srgbClr val="0070C0"/>
                </a:solidFill>
                <a:latin typeface="Meiryo UI" panose="020B0604030504040204" pitchFamily="50" charset="-128"/>
                <a:ea typeface="Meiryo UI" panose="020B0604030504040204" pitchFamily="50" charset="-128"/>
              </a:rPr>
              <a:t>1.</a:t>
            </a:r>
            <a:r>
              <a:rPr lang="ja-JP" altLang="en-US" sz="1600" b="0" dirty="0" smtClean="0">
                <a:solidFill>
                  <a:srgbClr val="0070C0"/>
                </a:solidFill>
                <a:latin typeface="Meiryo UI" panose="020B0604030504040204" pitchFamily="50" charset="-128"/>
                <a:ea typeface="Meiryo UI" panose="020B0604030504040204" pitchFamily="50" charset="-128"/>
              </a:rPr>
              <a:t>入力者</a:t>
            </a:r>
            <a:r>
              <a:rPr lang="ja-JP" altLang="en-US" sz="1600" b="0" dirty="0">
                <a:solidFill>
                  <a:srgbClr val="0070C0"/>
                </a:solidFill>
                <a:latin typeface="Meiryo UI" panose="020B0604030504040204" pitchFamily="50" charset="-128"/>
                <a:ea typeface="Meiryo UI" panose="020B0604030504040204" pitchFamily="50" charset="-128"/>
              </a:rPr>
              <a:t>及び確定者の識別・</a:t>
            </a:r>
            <a:r>
              <a:rPr lang="ja-JP" altLang="en-US" sz="1600" b="0" dirty="0" smtClean="0">
                <a:solidFill>
                  <a:srgbClr val="0070C0"/>
                </a:solidFill>
                <a:latin typeface="Meiryo UI" panose="020B0604030504040204" pitchFamily="50" charset="-128"/>
                <a:ea typeface="Meiryo UI" panose="020B0604030504040204" pitchFamily="50" charset="-128"/>
              </a:rPr>
              <a:t>認証、</a:t>
            </a:r>
            <a:r>
              <a:rPr lang="en-US" altLang="ja-JP" sz="1600" b="0" dirty="0">
                <a:solidFill>
                  <a:srgbClr val="0070C0"/>
                </a:solidFill>
                <a:latin typeface="Meiryo UI" panose="020B0604030504040204" pitchFamily="50" charset="-128"/>
                <a:ea typeface="Meiryo UI" panose="020B0604030504040204" pitchFamily="50" charset="-128"/>
              </a:rPr>
              <a:t>2. </a:t>
            </a:r>
            <a:r>
              <a:rPr lang="ja-JP" altLang="en-US" sz="1600" b="0" dirty="0">
                <a:solidFill>
                  <a:srgbClr val="0070C0"/>
                </a:solidFill>
                <a:latin typeface="Meiryo UI" panose="020B0604030504040204" pitchFamily="50" charset="-128"/>
                <a:ea typeface="Meiryo UI" panose="020B0604030504040204" pitchFamily="50" charset="-128"/>
              </a:rPr>
              <a:t>記録の確定手順の確立と、識別情報の</a:t>
            </a:r>
            <a:r>
              <a:rPr lang="ja-JP" altLang="en-US" sz="1600" b="0" dirty="0" smtClean="0">
                <a:solidFill>
                  <a:srgbClr val="0070C0"/>
                </a:solidFill>
                <a:latin typeface="Meiryo UI" panose="020B0604030504040204" pitchFamily="50" charset="-128"/>
                <a:ea typeface="Meiryo UI" panose="020B0604030504040204" pitchFamily="50" charset="-128"/>
              </a:rPr>
              <a:t>記録、</a:t>
            </a:r>
            <a:r>
              <a:rPr lang="en-US" altLang="ja-JP" sz="1600" b="0" dirty="0">
                <a:solidFill>
                  <a:srgbClr val="0070C0"/>
                </a:solidFill>
                <a:latin typeface="Meiryo UI" panose="020B0604030504040204" pitchFamily="50" charset="-128"/>
                <a:ea typeface="Meiryo UI" panose="020B0604030504040204" pitchFamily="50" charset="-128"/>
              </a:rPr>
              <a:t>3. </a:t>
            </a:r>
            <a:r>
              <a:rPr lang="ja-JP" altLang="en-US" sz="1600" b="0" dirty="0">
                <a:solidFill>
                  <a:srgbClr val="0070C0"/>
                </a:solidFill>
                <a:latin typeface="Meiryo UI" panose="020B0604030504040204" pitchFamily="50" charset="-128"/>
                <a:ea typeface="Meiryo UI" panose="020B0604030504040204" pitchFamily="50" charset="-128"/>
              </a:rPr>
              <a:t>更新履歴の</a:t>
            </a:r>
            <a:r>
              <a:rPr lang="ja-JP" altLang="en-US" sz="1600" b="0" dirty="0" smtClean="0">
                <a:solidFill>
                  <a:srgbClr val="0070C0"/>
                </a:solidFill>
                <a:latin typeface="Meiryo UI" panose="020B0604030504040204" pitchFamily="50" charset="-128"/>
                <a:ea typeface="Meiryo UI" panose="020B0604030504040204" pitchFamily="50" charset="-128"/>
              </a:rPr>
              <a:t>保存、</a:t>
            </a:r>
            <a:r>
              <a:rPr lang="en-US" altLang="ja-JP" sz="1600" b="0" dirty="0">
                <a:solidFill>
                  <a:srgbClr val="0070C0"/>
                </a:solidFill>
                <a:latin typeface="Meiryo UI" panose="020B0604030504040204" pitchFamily="50" charset="-128"/>
                <a:ea typeface="Meiryo UI" panose="020B0604030504040204" pitchFamily="50" charset="-128"/>
              </a:rPr>
              <a:t>4. </a:t>
            </a:r>
            <a:r>
              <a:rPr lang="ja-JP" altLang="en-US" sz="1600" b="0" dirty="0">
                <a:solidFill>
                  <a:srgbClr val="0070C0"/>
                </a:solidFill>
                <a:latin typeface="Meiryo UI" panose="020B0604030504040204" pitchFamily="50" charset="-128"/>
                <a:ea typeface="Meiryo UI" panose="020B0604030504040204" pitchFamily="50" charset="-128"/>
              </a:rPr>
              <a:t>代行入力の承認</a:t>
            </a:r>
            <a:r>
              <a:rPr lang="ja-JP" altLang="en-US" sz="1600" b="0" dirty="0" smtClean="0">
                <a:solidFill>
                  <a:srgbClr val="0070C0"/>
                </a:solidFill>
                <a:latin typeface="Meiryo UI" panose="020B0604030504040204" pitchFamily="50" charset="-128"/>
                <a:ea typeface="Meiryo UI" panose="020B0604030504040204" pitchFamily="50" charset="-128"/>
              </a:rPr>
              <a:t>機能、</a:t>
            </a:r>
            <a:r>
              <a:rPr lang="en-US" altLang="ja-JP" sz="1600" b="0" dirty="0">
                <a:solidFill>
                  <a:srgbClr val="0070C0"/>
                </a:solidFill>
                <a:latin typeface="Meiryo UI" panose="020B0604030504040204" pitchFamily="50" charset="-128"/>
                <a:ea typeface="Meiryo UI" panose="020B0604030504040204" pitchFamily="50" charset="-128"/>
              </a:rPr>
              <a:t>5. </a:t>
            </a:r>
            <a:r>
              <a:rPr lang="ja-JP" altLang="en-US" sz="1600" b="0" dirty="0">
                <a:solidFill>
                  <a:srgbClr val="0070C0"/>
                </a:solidFill>
                <a:latin typeface="Meiryo UI" panose="020B0604030504040204" pitchFamily="50" charset="-128"/>
                <a:ea typeface="Meiryo UI" panose="020B0604030504040204" pitchFamily="50" charset="-128"/>
              </a:rPr>
              <a:t>機器・ソフトウェアの品質</a:t>
            </a:r>
            <a:r>
              <a:rPr lang="ja-JP" altLang="en-US" sz="1600" b="0" dirty="0" smtClean="0">
                <a:solidFill>
                  <a:srgbClr val="0070C0"/>
                </a:solidFill>
                <a:latin typeface="Meiryo UI" panose="020B0604030504040204" pitchFamily="50" charset="-128"/>
                <a:ea typeface="Meiryo UI" panose="020B0604030504040204" pitchFamily="50" charset="-128"/>
              </a:rPr>
              <a:t>管理、</a:t>
            </a:r>
            <a:r>
              <a:rPr lang="en-US" altLang="ja-JP" sz="1600" b="0" dirty="0" smtClean="0">
                <a:solidFill>
                  <a:srgbClr val="0070C0"/>
                </a:solidFill>
                <a:latin typeface="Meiryo UI" panose="020B0604030504040204" pitchFamily="50" charset="-128"/>
                <a:ea typeface="Meiryo UI" panose="020B0604030504040204" pitchFamily="50" charset="-128"/>
              </a:rPr>
              <a:t>6</a:t>
            </a:r>
            <a:r>
              <a:rPr lang="en-US" altLang="ja-JP" sz="1600" b="0" dirty="0">
                <a:solidFill>
                  <a:srgbClr val="0070C0"/>
                </a:solidFill>
                <a:latin typeface="Meiryo UI" panose="020B0604030504040204" pitchFamily="50" charset="-128"/>
                <a:ea typeface="Meiryo UI" panose="020B0604030504040204" pitchFamily="50" charset="-128"/>
              </a:rPr>
              <a:t>. </a:t>
            </a:r>
            <a:r>
              <a:rPr lang="ja-JP" altLang="en-US" sz="1600" b="0" dirty="0">
                <a:solidFill>
                  <a:srgbClr val="0070C0"/>
                </a:solidFill>
                <a:latin typeface="Meiryo UI" panose="020B0604030504040204" pitchFamily="50" charset="-128"/>
                <a:ea typeface="Meiryo UI" panose="020B0604030504040204" pitchFamily="50" charset="-128"/>
              </a:rPr>
              <a:t>通信の相手先が正当であることを認識するための相互認証を行う</a:t>
            </a:r>
            <a:r>
              <a:rPr lang="ja-JP" altLang="en-US" sz="1600" b="0" dirty="0" smtClean="0">
                <a:solidFill>
                  <a:srgbClr val="0070C0"/>
                </a:solidFill>
                <a:latin typeface="Meiryo UI" panose="020B0604030504040204" pitchFamily="50" charset="-128"/>
                <a:ea typeface="Meiryo UI" panose="020B0604030504040204" pitchFamily="50" charset="-128"/>
              </a:rPr>
              <a:t>こと、</a:t>
            </a:r>
            <a:r>
              <a:rPr lang="en-US" altLang="ja-JP" sz="1600" b="0" dirty="0">
                <a:solidFill>
                  <a:srgbClr val="0070C0"/>
                </a:solidFill>
                <a:latin typeface="Meiryo UI" panose="020B0604030504040204" pitchFamily="50" charset="-128"/>
                <a:ea typeface="Meiryo UI" panose="020B0604030504040204" pitchFamily="50" charset="-128"/>
              </a:rPr>
              <a:t>7. </a:t>
            </a:r>
            <a:r>
              <a:rPr lang="ja-JP" altLang="en-US" sz="1600" b="0" dirty="0">
                <a:solidFill>
                  <a:srgbClr val="0070C0"/>
                </a:solidFill>
                <a:latin typeface="Meiryo UI" panose="020B0604030504040204" pitchFamily="50" charset="-128"/>
                <a:ea typeface="Meiryo UI" panose="020B0604030504040204" pitchFamily="50" charset="-128"/>
              </a:rPr>
              <a:t>ネットワーク上で「改ざん」されていないことを保証する</a:t>
            </a:r>
            <a:r>
              <a:rPr lang="ja-JP" altLang="en-US" sz="1600" b="0" dirty="0" smtClean="0">
                <a:solidFill>
                  <a:srgbClr val="0070C0"/>
                </a:solidFill>
                <a:latin typeface="Meiryo UI" panose="020B0604030504040204" pitchFamily="50" charset="-128"/>
                <a:ea typeface="Meiryo UI" panose="020B0604030504040204" pitchFamily="50" charset="-128"/>
              </a:rPr>
              <a:t>こと、</a:t>
            </a:r>
            <a:r>
              <a:rPr lang="en-US" altLang="ja-JP" sz="1600" b="0" dirty="0">
                <a:solidFill>
                  <a:srgbClr val="0070C0"/>
                </a:solidFill>
                <a:latin typeface="Meiryo UI" panose="020B0604030504040204" pitchFamily="50" charset="-128"/>
                <a:ea typeface="Meiryo UI" panose="020B0604030504040204" pitchFamily="50" charset="-128"/>
              </a:rPr>
              <a:t>8. </a:t>
            </a:r>
            <a:r>
              <a:rPr lang="ja-JP" altLang="en-US" sz="1600" b="0" dirty="0">
                <a:solidFill>
                  <a:srgbClr val="0070C0"/>
                </a:solidFill>
                <a:latin typeface="Meiryo UI" panose="020B0604030504040204" pitchFamily="50" charset="-128"/>
                <a:ea typeface="Meiryo UI" panose="020B0604030504040204" pitchFamily="50" charset="-128"/>
              </a:rPr>
              <a:t>リモートログイン機能を制限する</a:t>
            </a:r>
            <a:r>
              <a:rPr lang="ja-JP" altLang="en-US" sz="1600" b="0" dirty="0" smtClean="0">
                <a:solidFill>
                  <a:srgbClr val="0070C0"/>
                </a:solidFill>
                <a:latin typeface="Meiryo UI" panose="020B0604030504040204" pitchFamily="50" charset="-128"/>
                <a:ea typeface="Meiryo UI" panose="020B0604030504040204" pitchFamily="50" charset="-128"/>
              </a:rPr>
              <a:t>こと</a:t>
            </a:r>
            <a:endParaRPr lang="en-US" altLang="ja-JP" sz="1600" b="0" dirty="0" smtClean="0">
              <a:solidFill>
                <a:srgbClr val="0070C0"/>
              </a:solidFill>
              <a:latin typeface="Meiryo UI" panose="020B0604030504040204" pitchFamily="50" charset="-128"/>
              <a:ea typeface="Meiryo UI" panose="020B0604030504040204" pitchFamily="50" charset="-128"/>
            </a:endParaRPr>
          </a:p>
          <a:p>
            <a:pPr lvl="2">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医療機関等での</a:t>
            </a:r>
            <a:r>
              <a:rPr lang="ja-JP" altLang="en-US" sz="1600" b="0" dirty="0">
                <a:latin typeface="Meiryo UI" panose="020B0604030504040204" pitchFamily="50" charset="-128"/>
                <a:ea typeface="Meiryo UI" panose="020B0604030504040204" pitchFamily="50" charset="-128"/>
              </a:rPr>
              <a:t>記録保存の場合は</a:t>
            </a:r>
            <a:r>
              <a:rPr lang="en-US" altLang="ja-JP" sz="1600" b="0" dirty="0">
                <a:latin typeface="Meiryo UI" panose="020B0604030504040204" pitchFamily="50" charset="-128"/>
                <a:ea typeface="Meiryo UI" panose="020B0604030504040204" pitchFamily="50" charset="-128"/>
              </a:rPr>
              <a:t>1</a:t>
            </a:r>
            <a:r>
              <a:rPr lang="ja-JP" altLang="en-US" sz="1600" b="0" dirty="0">
                <a:latin typeface="Meiryo UI" panose="020B0604030504040204" pitchFamily="50" charset="-128"/>
                <a:ea typeface="Meiryo UI" panose="020B0604030504040204" pitchFamily="50" charset="-128"/>
              </a:rPr>
              <a:t>～</a:t>
            </a:r>
            <a:r>
              <a:rPr lang="en-US" altLang="ja-JP" sz="1600" b="0" dirty="0">
                <a:latin typeface="Meiryo UI" panose="020B0604030504040204" pitchFamily="50" charset="-128"/>
                <a:ea typeface="Meiryo UI" panose="020B0604030504040204" pitchFamily="50" charset="-128"/>
              </a:rPr>
              <a:t>5</a:t>
            </a:r>
            <a:r>
              <a:rPr lang="ja-JP" altLang="en-US" sz="1600" b="0" dirty="0" err="1">
                <a:latin typeface="Meiryo UI" panose="020B0604030504040204" pitchFamily="50" charset="-128"/>
                <a:ea typeface="Meiryo UI" panose="020B0604030504040204" pitchFamily="50" charset="-128"/>
              </a:rPr>
              <a:t>、</a:t>
            </a:r>
            <a:r>
              <a:rPr lang="ja-JP" altLang="en-US" sz="1600" b="0" dirty="0">
                <a:latin typeface="Meiryo UI" panose="020B0604030504040204" pitchFamily="50" charset="-128"/>
                <a:ea typeface="Meiryo UI" panose="020B0604030504040204" pitchFamily="50" charset="-128"/>
              </a:rPr>
              <a:t>ネットワーク</a:t>
            </a:r>
            <a:r>
              <a:rPr lang="ja-JP" altLang="en-US" sz="1600" b="0" dirty="0" smtClean="0">
                <a:latin typeface="Meiryo UI" panose="020B0604030504040204" pitchFamily="50" charset="-128"/>
                <a:ea typeface="Meiryo UI" panose="020B0604030504040204" pitchFamily="50" charset="-128"/>
              </a:rPr>
              <a:t>を通じた外部</a:t>
            </a:r>
            <a:r>
              <a:rPr lang="ja-JP" altLang="en-US" sz="1600" b="0" dirty="0">
                <a:latin typeface="Meiryo UI" panose="020B0604030504040204" pitchFamily="50" charset="-128"/>
                <a:ea typeface="Meiryo UI" panose="020B0604030504040204" pitchFamily="50" charset="-128"/>
              </a:rPr>
              <a:t>保存の場合は</a:t>
            </a:r>
            <a:r>
              <a:rPr lang="en-US" altLang="ja-JP" sz="1600" b="0" dirty="0">
                <a:latin typeface="Meiryo UI" panose="020B0604030504040204" pitchFamily="50" charset="-128"/>
                <a:ea typeface="Meiryo UI" panose="020B0604030504040204" pitchFamily="50" charset="-128"/>
              </a:rPr>
              <a:t>6</a:t>
            </a:r>
            <a:r>
              <a:rPr lang="ja-JP" altLang="en-US" sz="1600" b="0" dirty="0">
                <a:latin typeface="Meiryo UI" panose="020B0604030504040204" pitchFamily="50" charset="-128"/>
                <a:ea typeface="Meiryo UI" panose="020B0604030504040204" pitchFamily="50" charset="-128"/>
              </a:rPr>
              <a:t>～</a:t>
            </a:r>
            <a:r>
              <a:rPr lang="en-US" altLang="ja-JP" sz="1600" b="0" dirty="0">
                <a:latin typeface="Meiryo UI" panose="020B0604030504040204" pitchFamily="50" charset="-128"/>
                <a:ea typeface="Meiryo UI" panose="020B0604030504040204" pitchFamily="50" charset="-128"/>
              </a:rPr>
              <a:t>8</a:t>
            </a:r>
            <a:r>
              <a:rPr lang="ja-JP" altLang="en-US" sz="1600" b="0" dirty="0">
                <a:latin typeface="Meiryo UI" panose="020B0604030504040204" pitchFamily="50" charset="-128"/>
                <a:ea typeface="Meiryo UI" panose="020B0604030504040204" pitchFamily="50" charset="-128"/>
              </a:rPr>
              <a:t>も要求</a:t>
            </a:r>
            <a:r>
              <a:rPr lang="ja-JP" altLang="en-US" sz="1600" b="0" dirty="0" smtClean="0">
                <a:latin typeface="Meiryo UI" panose="020B0604030504040204" pitchFamily="50" charset="-128"/>
                <a:ea typeface="Meiryo UI" panose="020B0604030504040204" pitchFamily="50" charset="-128"/>
              </a:rPr>
              <a:t>される</a:t>
            </a:r>
            <a:endParaRPr lang="en-US" altLang="ja-JP" sz="1600" b="0" dirty="0" smtClean="0">
              <a:solidFill>
                <a:srgbClr val="0070C0"/>
              </a:solidFill>
              <a:latin typeface="Meiryo UI" panose="020B0604030504040204" pitchFamily="50" charset="-128"/>
              <a:ea typeface="Meiryo UI" panose="020B0604030504040204" pitchFamily="50" charset="-128"/>
            </a:endParaRPr>
          </a:p>
          <a:p>
            <a:pPr lvl="8"/>
            <a:endParaRPr lang="en-US" altLang="ja-JP" sz="700" b="0" dirty="0" smtClean="0">
              <a:latin typeface="Meiryo UI" panose="020B0604030504040204" pitchFamily="50" charset="-128"/>
              <a:ea typeface="Meiryo UI" panose="020B0604030504040204" pitchFamily="50" charset="-128"/>
            </a:endParaRPr>
          </a:p>
          <a:p>
            <a:pPr marL="0" indent="0">
              <a:buNone/>
            </a:pPr>
            <a:r>
              <a:rPr lang="en-US" altLang="ja-JP" sz="2000" b="0" dirty="0">
                <a:latin typeface="Meiryo UI" panose="020B0604030504040204" pitchFamily="50" charset="-128"/>
                <a:ea typeface="Meiryo UI" panose="020B0604030504040204" pitchFamily="50" charset="-128"/>
              </a:rPr>
              <a:t>B-2</a:t>
            </a:r>
            <a:r>
              <a:rPr lang="ja-JP" altLang="en-US" sz="2000" b="0" dirty="0" err="1">
                <a:latin typeface="Meiryo UI" panose="020B0604030504040204" pitchFamily="50" charset="-128"/>
                <a:ea typeface="Meiryo UI" panose="020B0604030504040204" pitchFamily="50" charset="-128"/>
              </a:rPr>
              <a:t>．</a:t>
            </a:r>
            <a:r>
              <a:rPr lang="ja-JP" altLang="en-US" sz="2000" b="0" dirty="0">
                <a:latin typeface="Meiryo UI" panose="020B0604030504040204" pitchFamily="50" charset="-128"/>
                <a:ea typeface="Meiryo UI" panose="020B0604030504040204" pitchFamily="50" charset="-128"/>
              </a:rPr>
              <a:t>作成の責任の所在を明確にする</a:t>
            </a:r>
            <a:r>
              <a:rPr lang="ja-JP" altLang="en-US" sz="2000" b="0" dirty="0" smtClean="0">
                <a:latin typeface="Meiryo UI" panose="020B0604030504040204" pitchFamily="50" charset="-128"/>
                <a:ea typeface="Meiryo UI" panose="020B0604030504040204" pitchFamily="50" charset="-128"/>
              </a:rPr>
              <a:t>こと</a:t>
            </a:r>
            <a:endParaRPr lang="en-US" altLang="ja-JP" sz="2000" b="0" dirty="0" smtClean="0">
              <a:latin typeface="Meiryo UI" panose="020B0604030504040204" pitchFamily="50" charset="-128"/>
              <a:ea typeface="Meiryo UI" panose="020B0604030504040204" pitchFamily="50" charset="-128"/>
            </a:endParaRPr>
          </a:p>
          <a:p>
            <a:pPr lvl="1"/>
            <a:r>
              <a:rPr lang="ja-JP" altLang="en-US" sz="1600" b="0" dirty="0">
                <a:latin typeface="Meiryo UI" panose="020B0604030504040204" pitchFamily="50" charset="-128"/>
                <a:ea typeface="Meiryo UI" panose="020B0604030504040204" pitchFamily="50" charset="-128"/>
              </a:rPr>
              <a:t>記録を</a:t>
            </a:r>
            <a:r>
              <a:rPr lang="ja-JP" altLang="en-US" sz="1600" b="0" dirty="0" smtClean="0">
                <a:latin typeface="Meiryo UI" panose="020B0604030504040204" pitchFamily="50" charset="-128"/>
                <a:ea typeface="Meiryo UI" panose="020B0604030504040204" pitchFamily="50" charset="-128"/>
              </a:rPr>
              <a:t>作成・追記</a:t>
            </a:r>
            <a:r>
              <a:rPr lang="ja-JP" altLang="en-US" sz="1600" b="0" dirty="0">
                <a:latin typeface="Meiryo UI" panose="020B0604030504040204" pitchFamily="50" charset="-128"/>
                <a:ea typeface="Meiryo UI" panose="020B0604030504040204" pitchFamily="50" charset="-128"/>
              </a:rPr>
              <a:t>・訂正・消去</a:t>
            </a:r>
            <a:r>
              <a:rPr lang="ja-JP" altLang="en-US" sz="1600" b="0" dirty="0" smtClean="0">
                <a:latin typeface="Meiryo UI" panose="020B0604030504040204" pitchFamily="50" charset="-128"/>
                <a:ea typeface="Meiryo UI" panose="020B0604030504040204" pitchFamily="50" charset="-128"/>
              </a:rPr>
              <a:t>するごと</a:t>
            </a:r>
            <a:r>
              <a:rPr lang="ja-JP" altLang="en-US" sz="1600" b="0" dirty="0">
                <a:latin typeface="Meiryo UI" panose="020B0604030504040204" pitchFamily="50" charset="-128"/>
                <a:ea typeface="Meiryo UI" panose="020B0604030504040204" pitchFamily="50" charset="-128"/>
              </a:rPr>
              <a:t>に入力者及び確定者が明確に</a:t>
            </a:r>
            <a:r>
              <a:rPr lang="ja-JP" altLang="en-US" sz="1600" b="0" dirty="0" smtClean="0">
                <a:latin typeface="Meiryo UI" panose="020B0604030504040204" pitchFamily="50" charset="-128"/>
                <a:ea typeface="Meiryo UI" panose="020B0604030504040204" pitchFamily="50" charset="-128"/>
              </a:rPr>
              <a:t>なり責任</a:t>
            </a:r>
            <a:r>
              <a:rPr lang="ja-JP" altLang="en-US" sz="1600" b="0" dirty="0">
                <a:latin typeface="Meiryo UI" panose="020B0604030504040204" pitchFamily="50" charset="-128"/>
                <a:ea typeface="Meiryo UI" panose="020B0604030504040204" pitchFamily="50" charset="-128"/>
              </a:rPr>
              <a:t>の所在が明らかになっている必要が</a:t>
            </a:r>
            <a:r>
              <a:rPr lang="ja-JP" altLang="en-US" sz="1600" b="0" dirty="0" smtClean="0">
                <a:latin typeface="Meiryo UI" panose="020B0604030504040204" pitchFamily="50" charset="-128"/>
                <a:ea typeface="Meiryo UI" panose="020B0604030504040204" pitchFamily="50" charset="-128"/>
              </a:rPr>
              <a:t>ある</a:t>
            </a:r>
            <a:endParaRPr lang="en-US" altLang="ja-JP" sz="1600" b="0" dirty="0" smtClean="0">
              <a:latin typeface="Meiryo UI" panose="020B0604030504040204" pitchFamily="50" charset="-128"/>
              <a:ea typeface="Meiryo UI" panose="020B0604030504040204" pitchFamily="50" charset="-128"/>
            </a:endParaRPr>
          </a:p>
          <a:p>
            <a:pPr lvl="1"/>
            <a:r>
              <a:rPr lang="ja-JP" altLang="en-US" sz="1600" b="0" dirty="0" smtClean="0">
                <a:latin typeface="Meiryo UI" panose="020B0604030504040204" pitchFamily="50" charset="-128"/>
                <a:ea typeface="Meiryo UI" panose="020B0604030504040204" pitchFamily="50" charset="-128"/>
              </a:rPr>
              <a:t>要件</a:t>
            </a:r>
            <a:r>
              <a:rPr lang="ja-JP" altLang="en-US" sz="1600" b="0" dirty="0" smtClean="0">
                <a:solidFill>
                  <a:srgbClr val="0070C0"/>
                </a:solidFill>
                <a:latin typeface="Meiryo UI" panose="020B0604030504040204" pitchFamily="50" charset="-128"/>
                <a:ea typeface="Meiryo UI" panose="020B0604030504040204" pitchFamily="50" charset="-128"/>
              </a:rPr>
              <a:t>：</a:t>
            </a:r>
            <a:r>
              <a:rPr lang="en-US" altLang="ja-JP" sz="1600" b="0" dirty="0">
                <a:solidFill>
                  <a:srgbClr val="0070C0"/>
                </a:solidFill>
                <a:latin typeface="Meiryo UI" panose="020B0604030504040204" pitchFamily="50" charset="-128"/>
                <a:ea typeface="Meiryo UI" panose="020B0604030504040204" pitchFamily="50" charset="-128"/>
              </a:rPr>
              <a:t>(1) </a:t>
            </a:r>
            <a:r>
              <a:rPr lang="ja-JP" altLang="en-US" sz="1600" b="0" dirty="0">
                <a:solidFill>
                  <a:srgbClr val="0070C0"/>
                </a:solidFill>
                <a:latin typeface="Meiryo UI" panose="020B0604030504040204" pitchFamily="50" charset="-128"/>
                <a:ea typeface="Meiryo UI" panose="020B0604030504040204" pitchFamily="50" charset="-128"/>
              </a:rPr>
              <a:t>入力者及び確定者の識別と</a:t>
            </a:r>
            <a:r>
              <a:rPr lang="ja-JP" altLang="en-US" sz="1600" b="0" dirty="0" smtClean="0">
                <a:solidFill>
                  <a:srgbClr val="0070C0"/>
                </a:solidFill>
                <a:latin typeface="Meiryo UI" panose="020B0604030504040204" pitchFamily="50" charset="-128"/>
                <a:ea typeface="Meiryo UI" panose="020B0604030504040204" pitchFamily="50" charset="-128"/>
              </a:rPr>
              <a:t>認証、</a:t>
            </a:r>
            <a:r>
              <a:rPr lang="en-US" altLang="ja-JP" sz="1600" b="0" dirty="0" smtClean="0">
                <a:solidFill>
                  <a:srgbClr val="0070C0"/>
                </a:solidFill>
                <a:latin typeface="Meiryo UI" panose="020B0604030504040204" pitchFamily="50" charset="-128"/>
                <a:ea typeface="Meiryo UI" panose="020B0604030504040204" pitchFamily="50" charset="-128"/>
              </a:rPr>
              <a:t>(</a:t>
            </a:r>
            <a:r>
              <a:rPr lang="en-US" altLang="ja-JP" sz="1600" b="0" dirty="0">
                <a:solidFill>
                  <a:srgbClr val="0070C0"/>
                </a:solidFill>
                <a:latin typeface="Meiryo UI" panose="020B0604030504040204" pitchFamily="50" charset="-128"/>
                <a:ea typeface="Meiryo UI" panose="020B0604030504040204" pitchFamily="50" charset="-128"/>
              </a:rPr>
              <a:t>2) </a:t>
            </a:r>
            <a:r>
              <a:rPr lang="ja-JP" altLang="en-US" sz="1600" b="0" dirty="0">
                <a:solidFill>
                  <a:srgbClr val="0070C0"/>
                </a:solidFill>
                <a:latin typeface="Meiryo UI" panose="020B0604030504040204" pitchFamily="50" charset="-128"/>
                <a:ea typeface="Meiryo UI" panose="020B0604030504040204" pitchFamily="50" charset="-128"/>
              </a:rPr>
              <a:t>記録の</a:t>
            </a:r>
            <a:r>
              <a:rPr lang="ja-JP" altLang="en-US" sz="1600" b="0" dirty="0" smtClean="0">
                <a:solidFill>
                  <a:srgbClr val="0070C0"/>
                </a:solidFill>
                <a:latin typeface="Meiryo UI" panose="020B0604030504040204" pitchFamily="50" charset="-128"/>
                <a:ea typeface="Meiryo UI" panose="020B0604030504040204" pitchFamily="50" charset="-128"/>
              </a:rPr>
              <a:t>確定、</a:t>
            </a:r>
            <a:r>
              <a:rPr lang="en-US" altLang="ja-JP" sz="1600" b="0" dirty="0" smtClean="0">
                <a:solidFill>
                  <a:srgbClr val="0070C0"/>
                </a:solidFill>
                <a:latin typeface="Meiryo UI" panose="020B0604030504040204" pitchFamily="50" charset="-128"/>
                <a:ea typeface="Meiryo UI" panose="020B0604030504040204" pitchFamily="50" charset="-128"/>
              </a:rPr>
              <a:t>(</a:t>
            </a:r>
            <a:r>
              <a:rPr lang="en-US" altLang="ja-JP" sz="1600" b="0" dirty="0">
                <a:solidFill>
                  <a:srgbClr val="0070C0"/>
                </a:solidFill>
                <a:latin typeface="Meiryo UI" panose="020B0604030504040204" pitchFamily="50" charset="-128"/>
                <a:ea typeface="Meiryo UI" panose="020B0604030504040204" pitchFamily="50" charset="-128"/>
              </a:rPr>
              <a:t>3) </a:t>
            </a:r>
            <a:r>
              <a:rPr lang="ja-JP" altLang="en-US" sz="1600" b="0" dirty="0">
                <a:solidFill>
                  <a:srgbClr val="0070C0"/>
                </a:solidFill>
                <a:latin typeface="Meiryo UI" panose="020B0604030504040204" pitchFamily="50" charset="-128"/>
                <a:ea typeface="Meiryo UI" panose="020B0604030504040204" pitchFamily="50" charset="-128"/>
              </a:rPr>
              <a:t>識別情報の</a:t>
            </a:r>
            <a:r>
              <a:rPr lang="ja-JP" altLang="en-US" sz="1600" b="0" dirty="0" smtClean="0">
                <a:solidFill>
                  <a:srgbClr val="0070C0"/>
                </a:solidFill>
                <a:latin typeface="Meiryo UI" panose="020B0604030504040204" pitchFamily="50" charset="-128"/>
                <a:ea typeface="Meiryo UI" panose="020B0604030504040204" pitchFamily="50" charset="-128"/>
              </a:rPr>
              <a:t>記録、</a:t>
            </a:r>
            <a:r>
              <a:rPr lang="en-US" altLang="ja-JP" sz="1600" b="0" dirty="0" smtClean="0">
                <a:solidFill>
                  <a:srgbClr val="0070C0"/>
                </a:solidFill>
                <a:latin typeface="Meiryo UI" panose="020B0604030504040204" pitchFamily="50" charset="-128"/>
                <a:ea typeface="Meiryo UI" panose="020B0604030504040204" pitchFamily="50" charset="-128"/>
              </a:rPr>
              <a:t>(</a:t>
            </a:r>
            <a:r>
              <a:rPr lang="en-US" altLang="ja-JP" sz="1600" b="0" dirty="0">
                <a:solidFill>
                  <a:srgbClr val="0070C0"/>
                </a:solidFill>
                <a:latin typeface="Meiryo UI" panose="020B0604030504040204" pitchFamily="50" charset="-128"/>
                <a:ea typeface="Meiryo UI" panose="020B0604030504040204" pitchFamily="50" charset="-128"/>
              </a:rPr>
              <a:t>4) </a:t>
            </a:r>
            <a:r>
              <a:rPr lang="ja-JP" altLang="en-US" sz="1600" b="0" dirty="0">
                <a:solidFill>
                  <a:srgbClr val="0070C0"/>
                </a:solidFill>
                <a:latin typeface="Meiryo UI" panose="020B0604030504040204" pitchFamily="50" charset="-128"/>
                <a:ea typeface="Meiryo UI" panose="020B0604030504040204" pitchFamily="50" charset="-128"/>
              </a:rPr>
              <a:t>更新履歴の保存</a:t>
            </a:r>
            <a:endParaRPr kumimoji="1" lang="ja-JP" altLang="en-US" sz="1600" b="0" dirty="0">
              <a:solidFill>
                <a:srgbClr val="0070C0"/>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11</a:t>
            </a:fld>
            <a:endParaRPr kumimoji="1" lang="ja-JP" altLang="en-US">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25683" y="6042522"/>
            <a:ext cx="10070386" cy="769441"/>
          </a:xfrm>
          <a:prstGeom prst="rect">
            <a:avLst/>
          </a:prstGeom>
          <a:solidFill>
            <a:schemeClr val="accent2">
              <a:lumMod val="20000"/>
              <a:lumOff val="80000"/>
            </a:schemeClr>
          </a:solidFill>
        </p:spPr>
        <p:txBody>
          <a:bodyPr wrap="none" rtlCol="0">
            <a:spAutoFit/>
          </a:bodyPr>
          <a:lstStyle/>
          <a:p>
            <a:pPr>
              <a:spcBef>
                <a:spcPct val="20000"/>
              </a:spcBef>
            </a:pPr>
            <a:r>
              <a:rPr lang="en-US" altLang="ja-JP" sz="2000" dirty="0">
                <a:latin typeface="Meiryo UI" panose="020B0604030504040204" pitchFamily="50" charset="-128"/>
                <a:ea typeface="Meiryo UI" panose="020B0604030504040204" pitchFamily="50" charset="-128"/>
              </a:rPr>
              <a:t>ER/ES</a:t>
            </a:r>
            <a:r>
              <a:rPr lang="ja-JP" altLang="en-US" sz="2000" dirty="0">
                <a:latin typeface="Meiryo UI" panose="020B0604030504040204" pitchFamily="50" charset="-128"/>
                <a:ea typeface="Meiryo UI" panose="020B0604030504040204" pitchFamily="50" charset="-128"/>
              </a:rPr>
              <a:t>指針と同様の考え方であるが、そのための遵守事項や要件について詳細に記載されて</a:t>
            </a:r>
            <a:r>
              <a:rPr lang="ja-JP" altLang="en-US" sz="2000" dirty="0" smtClean="0">
                <a:latin typeface="Meiryo UI" panose="020B0604030504040204" pitchFamily="50" charset="-128"/>
                <a:ea typeface="Meiryo UI" panose="020B0604030504040204" pitchFamily="50" charset="-128"/>
              </a:rPr>
              <a:t>いる。</a:t>
            </a:r>
            <a:endParaRPr lang="en-US" altLang="ja-JP" sz="2000" dirty="0" smtClean="0">
              <a:latin typeface="Meiryo UI" panose="020B0604030504040204" pitchFamily="50" charset="-128"/>
              <a:ea typeface="Meiryo UI" panose="020B0604030504040204" pitchFamily="50" charset="-128"/>
            </a:endParaRPr>
          </a:p>
          <a:p>
            <a:pPr>
              <a:spcBef>
                <a:spcPct val="20000"/>
              </a:spcBef>
            </a:pPr>
            <a:r>
              <a:rPr lang="ja-JP" altLang="en-US" sz="2000" dirty="0" smtClean="0">
                <a:latin typeface="Meiryo UI" panose="020B0604030504040204" pitchFamily="50" charset="-128"/>
                <a:ea typeface="Meiryo UI" panose="020B0604030504040204" pitchFamily="50" charset="-128"/>
              </a:rPr>
              <a:t>ただし、バックアップは真正性の要求事項としては記載されていない。</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3416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見読性</a:t>
            </a:r>
            <a:r>
              <a:rPr kumimoji="1" lang="ja-JP" altLang="en-US" dirty="0" smtClean="0">
                <a:solidFill>
                  <a:srgbClr val="44546A"/>
                </a:solidFill>
                <a:effectLst/>
                <a:latin typeface="Meiryo UI" panose="020B0604030504040204" pitchFamily="50" charset="-128"/>
                <a:ea typeface="Meiryo UI" panose="020B0604030504040204" pitchFamily="50" charset="-128"/>
              </a:rPr>
              <a:t>の考え方：</a:t>
            </a:r>
            <a:r>
              <a:rPr lang="en-US" altLang="ja-JP" dirty="0">
                <a:solidFill>
                  <a:srgbClr val="44546A"/>
                </a:solidFill>
                <a:effectLst/>
                <a:latin typeface="Meiryo UI" panose="020B0604030504040204" pitchFamily="50" charset="-128"/>
                <a:ea typeface="Meiryo UI" panose="020B0604030504040204" pitchFamily="50" charset="-128"/>
              </a:rPr>
              <a:t>ER/ES</a:t>
            </a:r>
            <a:r>
              <a:rPr lang="ja-JP" altLang="en-US" dirty="0">
                <a:solidFill>
                  <a:srgbClr val="44546A"/>
                </a:solidFill>
                <a:effectLst/>
                <a:latin typeface="Meiryo UI" panose="020B0604030504040204" pitchFamily="50" charset="-128"/>
                <a:ea typeface="Meiryo UI" panose="020B0604030504040204" pitchFamily="50" charset="-128"/>
              </a:rPr>
              <a:t>指針「</a:t>
            </a:r>
            <a:r>
              <a:rPr lang="en-US" altLang="ja-JP" dirty="0" smtClean="0">
                <a:solidFill>
                  <a:srgbClr val="44546A"/>
                </a:solidFill>
                <a:effectLst/>
                <a:latin typeface="Meiryo UI" panose="020B0604030504040204" pitchFamily="50" charset="-128"/>
                <a:ea typeface="Meiryo UI" panose="020B0604030504040204" pitchFamily="50" charset="-128"/>
              </a:rPr>
              <a:t>3.1.2.</a:t>
            </a:r>
            <a:r>
              <a:rPr lang="ja-JP" altLang="en-US" dirty="0">
                <a:solidFill>
                  <a:srgbClr val="44546A"/>
                </a:solidFill>
                <a:effectLst/>
                <a:latin typeface="Meiryo UI" panose="020B0604030504040204" pitchFamily="50" charset="-128"/>
                <a:ea typeface="Meiryo UI" panose="020B0604030504040204" pitchFamily="50" charset="-128"/>
              </a:rPr>
              <a:t>　電磁的記録</a:t>
            </a:r>
            <a:r>
              <a:rPr lang="ja-JP" altLang="en-US" dirty="0" smtClean="0">
                <a:solidFill>
                  <a:srgbClr val="44546A"/>
                </a:solidFill>
                <a:effectLst/>
                <a:latin typeface="Meiryo UI" panose="020B0604030504040204" pitchFamily="50" charset="-128"/>
                <a:ea typeface="Meiryo UI" panose="020B0604030504040204" pitchFamily="50" charset="-128"/>
              </a:rPr>
              <a:t>の見読性</a:t>
            </a:r>
            <a:r>
              <a:rPr lang="ja-JP" altLang="en-US" dirty="0">
                <a:solidFill>
                  <a:srgbClr val="44546A"/>
                </a:solidFill>
                <a:effectLst/>
                <a:latin typeface="Meiryo UI" panose="020B0604030504040204" pitchFamily="50" charset="-128"/>
                <a:ea typeface="Meiryo UI" panose="020B0604030504040204" pitchFamily="50" charset="-128"/>
              </a:rPr>
              <a:t>」</a:t>
            </a:r>
          </a:p>
        </p:txBody>
      </p:sp>
      <p:sp>
        <p:nvSpPr>
          <p:cNvPr id="5" name="コンテンツ プレースホルダー 4"/>
          <p:cNvSpPr>
            <a:spLocks noGrp="1"/>
          </p:cNvSpPr>
          <p:nvPr>
            <p:ph idx="1"/>
          </p:nvPr>
        </p:nvSpPr>
        <p:spPr/>
        <p:txBody>
          <a:bodyPr/>
          <a:lstStyle/>
          <a:p>
            <a:pPr marL="0" indent="0">
              <a:buNone/>
            </a:pPr>
            <a:r>
              <a:rPr lang="ja-JP" altLang="en-US" sz="2400" b="0" dirty="0">
                <a:latin typeface="Meiryo UI" panose="020B0604030504040204" pitchFamily="50" charset="-128"/>
                <a:ea typeface="Meiryo UI" panose="020B0604030504040204" pitchFamily="50" charset="-128"/>
              </a:rPr>
              <a:t>電磁的記録の内容を</a:t>
            </a:r>
            <a:r>
              <a:rPr lang="ja-JP" altLang="en-US" sz="2400" b="0" u="sng" dirty="0">
                <a:latin typeface="Meiryo UI" panose="020B0604030504040204" pitchFamily="50" charset="-128"/>
                <a:ea typeface="Meiryo UI" panose="020B0604030504040204" pitchFamily="50" charset="-128"/>
              </a:rPr>
              <a:t>人が読める形式で出力</a:t>
            </a:r>
            <a:r>
              <a:rPr lang="en-US" altLang="ja-JP" sz="2400" b="0" dirty="0">
                <a:latin typeface="Meiryo UI" panose="020B0604030504040204" pitchFamily="50" charset="-128"/>
                <a:ea typeface="Meiryo UI" panose="020B0604030504040204" pitchFamily="50" charset="-128"/>
              </a:rPr>
              <a:t>(</a:t>
            </a:r>
            <a:r>
              <a:rPr lang="ja-JP" altLang="en-US" sz="2400" b="0" dirty="0">
                <a:latin typeface="Meiryo UI" panose="020B0604030504040204" pitchFamily="50" charset="-128"/>
                <a:ea typeface="Meiryo UI" panose="020B0604030504040204" pitchFamily="50" charset="-128"/>
              </a:rPr>
              <a:t>ディスプレイ装置への表示、紙への印刷、電磁的記録媒体へのコピー等</a:t>
            </a:r>
            <a:r>
              <a:rPr lang="en-US" altLang="ja-JP" sz="2400" b="0" dirty="0">
                <a:latin typeface="Meiryo UI" panose="020B0604030504040204" pitchFamily="50" charset="-128"/>
                <a:ea typeface="Meiryo UI" panose="020B0604030504040204" pitchFamily="50" charset="-128"/>
              </a:rPr>
              <a:t>)</a:t>
            </a:r>
            <a:r>
              <a:rPr lang="ja-JP" altLang="en-US" sz="2400" b="0" dirty="0">
                <a:latin typeface="Meiryo UI" panose="020B0604030504040204" pitchFamily="50" charset="-128"/>
                <a:ea typeface="Meiryo UI" panose="020B0604030504040204" pitchFamily="50" charset="-128"/>
              </a:rPr>
              <a:t>ができること</a:t>
            </a:r>
            <a:r>
              <a:rPr lang="ja-JP" altLang="en-US" sz="2400" b="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12</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1928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見読性の考え方：安全管理ガイドライン「</a:t>
            </a:r>
            <a:r>
              <a:rPr lang="en-US" altLang="ja-JP" dirty="0" smtClean="0">
                <a:solidFill>
                  <a:srgbClr val="44546A"/>
                </a:solidFill>
                <a:effectLst/>
                <a:latin typeface="Meiryo UI" panose="020B0604030504040204" pitchFamily="50" charset="-128"/>
                <a:ea typeface="Meiryo UI" panose="020B0604030504040204" pitchFamily="50" charset="-128"/>
              </a:rPr>
              <a:t>7.2</a:t>
            </a:r>
            <a:r>
              <a:rPr lang="ja-JP" altLang="en-US" dirty="0">
                <a:solidFill>
                  <a:srgbClr val="44546A"/>
                </a:solidFill>
                <a:effectLst/>
                <a:latin typeface="Meiryo UI" panose="020B0604030504040204" pitchFamily="50" charset="-128"/>
                <a:ea typeface="Meiryo UI" panose="020B0604030504040204" pitchFamily="50" charset="-128"/>
              </a:rPr>
              <a:t>　</a:t>
            </a:r>
            <a:r>
              <a:rPr lang="ja-JP" altLang="en-US" dirty="0" smtClean="0">
                <a:solidFill>
                  <a:srgbClr val="44546A"/>
                </a:solidFill>
                <a:effectLst/>
                <a:latin typeface="Meiryo UI" panose="020B0604030504040204" pitchFamily="50" charset="-128"/>
                <a:ea typeface="Meiryo UI" panose="020B0604030504040204" pitchFamily="50" charset="-128"/>
              </a:rPr>
              <a:t>見読性</a:t>
            </a:r>
            <a:r>
              <a:rPr lang="ja-JP" altLang="en-US" dirty="0">
                <a:solidFill>
                  <a:srgbClr val="44546A"/>
                </a:solidFill>
                <a:effectLst/>
                <a:latin typeface="Meiryo UI" panose="020B0604030504040204" pitchFamily="50" charset="-128"/>
                <a:ea typeface="Meiryo UI" panose="020B0604030504040204" pitchFamily="50" charset="-128"/>
              </a:rPr>
              <a:t>の確保に</a:t>
            </a:r>
            <a:r>
              <a:rPr lang="ja-JP" altLang="en-US" dirty="0" smtClean="0">
                <a:solidFill>
                  <a:srgbClr val="44546A"/>
                </a:solidFill>
                <a:effectLst/>
                <a:latin typeface="Meiryo UI" panose="020B0604030504040204" pitchFamily="50" charset="-128"/>
                <a:ea typeface="Meiryo UI" panose="020B0604030504040204" pitchFamily="50" charset="-128"/>
              </a:rPr>
              <a:t>ついて」</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7" name="コンテンツ プレースホルダー 6"/>
          <p:cNvSpPr>
            <a:spLocks noGrp="1"/>
          </p:cNvSpPr>
          <p:nvPr>
            <p:ph idx="1"/>
          </p:nvPr>
        </p:nvSpPr>
        <p:spPr>
          <a:xfrm>
            <a:off x="609600" y="1268413"/>
            <a:ext cx="10972800" cy="5068887"/>
          </a:xfrm>
        </p:spPr>
        <p:txBody>
          <a:bodyPr/>
          <a:lstStyle/>
          <a:p>
            <a:pPr marL="0" indent="0">
              <a:buNone/>
            </a:pPr>
            <a:r>
              <a:rPr lang="ja-JP" altLang="en-US" sz="2000" b="0" dirty="0">
                <a:latin typeface="Meiryo UI" panose="020B0604030504040204" pitchFamily="50" charset="-128"/>
                <a:ea typeface="Meiryo UI" panose="020B0604030504040204" pitchFamily="50" charset="-128"/>
              </a:rPr>
              <a:t>考え方：「電子媒体に保存された内容を、「診療」、「患者への説明」、「監査」、「訴訟」等の要求に応じて、</a:t>
            </a:r>
            <a:r>
              <a:rPr lang="ja-JP" altLang="en-US" sz="2000" b="0" u="sng" dirty="0">
                <a:latin typeface="Meiryo UI" panose="020B0604030504040204" pitchFamily="50" charset="-128"/>
                <a:ea typeface="Meiryo UI" panose="020B0604030504040204" pitchFamily="50" charset="-128"/>
              </a:rPr>
              <a:t>それぞれの目的に対し支障のない応答時間やスループット、操作方法で、肉眼で見読可能な状態にできること</a:t>
            </a:r>
            <a:r>
              <a:rPr lang="ja-JP" altLang="en-US" sz="2000" b="0" dirty="0">
                <a:latin typeface="Meiryo UI" panose="020B0604030504040204" pitchFamily="50" charset="-128"/>
                <a:ea typeface="Meiryo UI" panose="020B0604030504040204" pitchFamily="50" charset="-128"/>
              </a:rPr>
              <a:t>」</a:t>
            </a:r>
            <a:endParaRPr lang="en-US" altLang="ja-JP" sz="2000" b="0" dirty="0">
              <a:latin typeface="Meiryo UI" panose="020B0604030504040204" pitchFamily="50" charset="-128"/>
              <a:ea typeface="Meiryo UI" panose="020B0604030504040204" pitchFamily="50" charset="-128"/>
            </a:endParaRPr>
          </a:p>
          <a:p>
            <a:pPr marL="3543300" lvl="8" indent="0">
              <a:buNone/>
            </a:pPr>
            <a:endParaRPr lang="ja-JP" altLang="en-US" sz="700" dirty="0">
              <a:latin typeface="Meiryo UI" panose="020B0604030504040204" pitchFamily="50" charset="-128"/>
              <a:ea typeface="Meiryo UI" panose="020B0604030504040204" pitchFamily="50" charset="-128"/>
            </a:endParaRPr>
          </a:p>
          <a:p>
            <a:pPr marL="57150" indent="0">
              <a:buNone/>
            </a:pPr>
            <a:r>
              <a:rPr lang="en-US" altLang="ja-JP" sz="2000" b="0" dirty="0" smtClean="0">
                <a:latin typeface="Meiryo UI" panose="020B0604030504040204" pitchFamily="50" charset="-128"/>
                <a:ea typeface="Meiryo UI" panose="020B0604030504040204" pitchFamily="50" charset="-128"/>
              </a:rPr>
              <a:t>C</a:t>
            </a:r>
            <a:r>
              <a:rPr lang="ja-JP" altLang="en-US" sz="2000" b="0" dirty="0" err="1">
                <a:latin typeface="Meiryo UI" panose="020B0604030504040204" pitchFamily="50" charset="-128"/>
                <a:ea typeface="Meiryo UI" panose="020B0604030504040204" pitchFamily="50" charset="-128"/>
              </a:rPr>
              <a:t>．</a:t>
            </a:r>
            <a:r>
              <a:rPr lang="ja-JP" altLang="en-US" sz="2000" b="0" dirty="0">
                <a:latin typeface="Meiryo UI" panose="020B0604030504040204" pitchFamily="50" charset="-128"/>
                <a:ea typeface="Meiryo UI" panose="020B0604030504040204" pitchFamily="50" charset="-128"/>
              </a:rPr>
              <a:t>最低限の</a:t>
            </a:r>
            <a:r>
              <a:rPr lang="ja-JP" altLang="en-US" sz="2000" b="0" dirty="0" smtClean="0">
                <a:latin typeface="Meiryo UI" panose="020B0604030504040204" pitchFamily="50" charset="-128"/>
                <a:ea typeface="Meiryo UI" panose="020B0604030504040204" pitchFamily="50" charset="-128"/>
              </a:rPr>
              <a:t>ガイドライン</a:t>
            </a:r>
            <a:endParaRPr lang="en-US" altLang="ja-JP" sz="2000" b="0" dirty="0">
              <a:latin typeface="Meiryo UI" panose="020B0604030504040204" pitchFamily="50" charset="-128"/>
              <a:ea typeface="Meiryo UI" panose="020B0604030504040204" pitchFamily="50" charset="-128"/>
            </a:endParaRPr>
          </a:p>
          <a:p>
            <a:pPr marL="971550" lvl="1" indent="-457200">
              <a:buClrTx/>
              <a:buFont typeface="+mj-lt"/>
              <a:buAutoNum type="arabicPeriod"/>
            </a:pPr>
            <a:r>
              <a:rPr lang="ja-JP" altLang="en-US" sz="1800" b="0" dirty="0" smtClean="0">
                <a:solidFill>
                  <a:srgbClr val="0070C0"/>
                </a:solidFill>
                <a:latin typeface="Meiryo UI" panose="020B0604030504040204" pitchFamily="50" charset="-128"/>
                <a:ea typeface="Meiryo UI" panose="020B0604030504040204" pitchFamily="50" charset="-128"/>
              </a:rPr>
              <a:t>情報</a:t>
            </a:r>
            <a:r>
              <a:rPr lang="ja-JP" altLang="en-US" sz="1800" b="0" dirty="0">
                <a:solidFill>
                  <a:srgbClr val="0070C0"/>
                </a:solidFill>
                <a:latin typeface="Meiryo UI" panose="020B0604030504040204" pitchFamily="50" charset="-128"/>
                <a:ea typeface="Meiryo UI" panose="020B0604030504040204" pitchFamily="50" charset="-128"/>
              </a:rPr>
              <a:t>の所在</a:t>
            </a:r>
            <a:r>
              <a:rPr lang="ja-JP" altLang="en-US" sz="1800" b="0" dirty="0" smtClean="0">
                <a:solidFill>
                  <a:srgbClr val="0070C0"/>
                </a:solidFill>
                <a:latin typeface="Meiryo UI" panose="020B0604030504040204" pitchFamily="50" charset="-128"/>
                <a:ea typeface="Meiryo UI" panose="020B0604030504040204" pitchFamily="50" charset="-128"/>
              </a:rPr>
              <a:t>管理</a:t>
            </a:r>
            <a:r>
              <a:rPr lang="ja-JP" altLang="en-US" sz="1800" b="0" dirty="0" smtClean="0">
                <a:latin typeface="Meiryo UI" panose="020B0604030504040204" pitchFamily="50" charset="-128"/>
                <a:ea typeface="Meiryo UI" panose="020B0604030504040204" pitchFamily="50" charset="-128"/>
              </a:rPr>
              <a:t>（情報の所在が日常的に管理されていること）</a:t>
            </a:r>
            <a:endParaRPr lang="en-US" altLang="ja-JP" sz="1800" b="0" dirty="0" smtClean="0">
              <a:latin typeface="Meiryo UI" panose="020B0604030504040204" pitchFamily="50" charset="-128"/>
              <a:ea typeface="Meiryo UI" panose="020B0604030504040204" pitchFamily="50" charset="-128"/>
            </a:endParaRPr>
          </a:p>
          <a:p>
            <a:pPr marL="971550" lvl="1" indent="-457200">
              <a:buClrTx/>
              <a:buFont typeface="+mj-lt"/>
              <a:buAutoNum type="arabicPeriod"/>
            </a:pPr>
            <a:r>
              <a:rPr lang="ja-JP" altLang="en-US" sz="1800" b="0" dirty="0">
                <a:solidFill>
                  <a:srgbClr val="0070C0"/>
                </a:solidFill>
                <a:latin typeface="Meiryo UI" panose="020B0604030504040204" pitchFamily="50" charset="-128"/>
                <a:ea typeface="Meiryo UI" panose="020B0604030504040204" pitchFamily="50" charset="-128"/>
              </a:rPr>
              <a:t>見読化手段の</a:t>
            </a:r>
            <a:r>
              <a:rPr lang="ja-JP" altLang="en-US" sz="1800" b="0" dirty="0" smtClean="0">
                <a:solidFill>
                  <a:srgbClr val="0070C0"/>
                </a:solidFill>
                <a:latin typeface="Meiryo UI" panose="020B0604030504040204" pitchFamily="50" charset="-128"/>
                <a:ea typeface="Meiryo UI" panose="020B0604030504040204" pitchFamily="50" charset="-128"/>
              </a:rPr>
              <a:t>管理</a:t>
            </a:r>
            <a:r>
              <a:rPr lang="ja-JP" altLang="en-US" sz="1800" b="0" dirty="0" smtClean="0">
                <a:latin typeface="Meiryo UI" panose="020B0604030504040204" pitchFamily="50" charset="-128"/>
                <a:ea typeface="Meiryo UI" panose="020B0604030504040204" pitchFamily="50" charset="-128"/>
              </a:rPr>
              <a:t>（情報</a:t>
            </a:r>
            <a:r>
              <a:rPr lang="ja-JP" altLang="en-US" sz="1800" b="0" dirty="0">
                <a:latin typeface="Meiryo UI" panose="020B0604030504040204" pitchFamily="50" charset="-128"/>
                <a:ea typeface="Meiryo UI" panose="020B0604030504040204" pitchFamily="50" charset="-128"/>
              </a:rPr>
              <a:t>とそれらの見読化手段を対応付けて</a:t>
            </a:r>
            <a:r>
              <a:rPr lang="ja-JP" altLang="en-US" sz="1800" b="0" dirty="0" smtClean="0">
                <a:latin typeface="Meiryo UI" panose="020B0604030504040204" pitchFamily="50" charset="-128"/>
                <a:ea typeface="Meiryo UI" panose="020B0604030504040204" pitchFamily="50" charset="-128"/>
              </a:rPr>
              <a:t>管理、見読化</a:t>
            </a:r>
            <a:r>
              <a:rPr lang="ja-JP" altLang="en-US" sz="1800" b="0" dirty="0">
                <a:latin typeface="Meiryo UI" panose="020B0604030504040204" pitchFamily="50" charset="-128"/>
                <a:ea typeface="Meiryo UI" panose="020B0604030504040204" pitchFamily="50" charset="-128"/>
              </a:rPr>
              <a:t>手段である機器、ソフトウェア、関連情報</a:t>
            </a:r>
            <a:r>
              <a:rPr lang="ja-JP" altLang="en-US" sz="1800" b="0" dirty="0" smtClean="0">
                <a:latin typeface="Meiryo UI" panose="020B0604030504040204" pitchFamily="50" charset="-128"/>
                <a:ea typeface="Meiryo UI" panose="020B0604030504040204" pitchFamily="50" charset="-128"/>
              </a:rPr>
              <a:t>等を常に</a:t>
            </a:r>
            <a:r>
              <a:rPr lang="ja-JP" altLang="en-US" sz="1800" b="0" dirty="0">
                <a:latin typeface="Meiryo UI" panose="020B0604030504040204" pitchFamily="50" charset="-128"/>
                <a:ea typeface="Meiryo UI" panose="020B0604030504040204" pitchFamily="50" charset="-128"/>
              </a:rPr>
              <a:t>整備された状態に</a:t>
            </a:r>
            <a:r>
              <a:rPr lang="ja-JP" altLang="en-US" sz="1800" b="0" dirty="0" smtClean="0">
                <a:latin typeface="Meiryo UI" panose="020B0604030504040204" pitchFamily="50" charset="-128"/>
                <a:ea typeface="Meiryo UI" panose="020B0604030504040204" pitchFamily="50" charset="-128"/>
              </a:rPr>
              <a:t>する）</a:t>
            </a:r>
            <a:endParaRPr lang="en-US" altLang="ja-JP" sz="1800" b="0" dirty="0" smtClean="0">
              <a:latin typeface="Meiryo UI" panose="020B0604030504040204" pitchFamily="50" charset="-128"/>
              <a:ea typeface="Meiryo UI" panose="020B0604030504040204" pitchFamily="50" charset="-128"/>
            </a:endParaRPr>
          </a:p>
          <a:p>
            <a:pPr marL="971550" lvl="1" indent="-457200">
              <a:buClrTx/>
              <a:buFont typeface="+mj-lt"/>
              <a:buAutoNum type="arabicPeriod"/>
            </a:pPr>
            <a:r>
              <a:rPr lang="ja-JP" altLang="en-US" sz="1800" b="0" dirty="0" smtClean="0">
                <a:solidFill>
                  <a:srgbClr val="0070C0"/>
                </a:solidFill>
                <a:latin typeface="Meiryo UI" panose="020B0604030504040204" pitchFamily="50" charset="-128"/>
                <a:ea typeface="Meiryo UI" panose="020B0604030504040204" pitchFamily="50" charset="-128"/>
              </a:rPr>
              <a:t>見読</a:t>
            </a:r>
            <a:r>
              <a:rPr lang="ja-JP" altLang="en-US" sz="1800" b="0" dirty="0">
                <a:solidFill>
                  <a:srgbClr val="0070C0"/>
                </a:solidFill>
                <a:latin typeface="Meiryo UI" panose="020B0604030504040204" pitchFamily="50" charset="-128"/>
                <a:ea typeface="Meiryo UI" panose="020B0604030504040204" pitchFamily="50" charset="-128"/>
              </a:rPr>
              <a:t>目的に応じた応答</a:t>
            </a:r>
            <a:r>
              <a:rPr lang="ja-JP" altLang="en-US" sz="1800" b="0" dirty="0" smtClean="0">
                <a:solidFill>
                  <a:srgbClr val="0070C0"/>
                </a:solidFill>
                <a:latin typeface="Meiryo UI" panose="020B0604030504040204" pitchFamily="50" charset="-128"/>
                <a:ea typeface="Meiryo UI" panose="020B0604030504040204" pitchFamily="50" charset="-128"/>
              </a:rPr>
              <a:t>時間</a:t>
            </a:r>
            <a:r>
              <a:rPr lang="ja-JP" altLang="en-US" sz="1800" b="0" dirty="0" smtClean="0">
                <a:latin typeface="Meiryo UI" panose="020B0604030504040204" pitchFamily="50" charset="-128"/>
                <a:ea typeface="Meiryo UI" panose="020B0604030504040204" pitchFamily="50" charset="-128"/>
              </a:rPr>
              <a:t>（目的</a:t>
            </a:r>
            <a:r>
              <a:rPr lang="ja-JP" altLang="en-US" sz="1800" b="0" dirty="0">
                <a:latin typeface="Meiryo UI" panose="020B0604030504040204" pitchFamily="50" charset="-128"/>
                <a:ea typeface="Meiryo UI" panose="020B0604030504040204" pitchFamily="50" charset="-128"/>
              </a:rPr>
              <a:t>に応じて速やかに検索表示又は書面に表示</a:t>
            </a:r>
            <a:r>
              <a:rPr lang="ja-JP" altLang="en-US" sz="1800" b="0" dirty="0" smtClean="0">
                <a:latin typeface="Meiryo UI" panose="020B0604030504040204" pitchFamily="50" charset="-128"/>
                <a:ea typeface="Meiryo UI" panose="020B0604030504040204" pitchFamily="50" charset="-128"/>
              </a:rPr>
              <a:t>できること）</a:t>
            </a:r>
            <a:endParaRPr lang="en-US" altLang="ja-JP" sz="1800" b="0" dirty="0" smtClean="0">
              <a:latin typeface="Meiryo UI" panose="020B0604030504040204" pitchFamily="50" charset="-128"/>
              <a:ea typeface="Meiryo UI" panose="020B0604030504040204" pitchFamily="50" charset="-128"/>
            </a:endParaRPr>
          </a:p>
          <a:p>
            <a:pPr marL="971550" lvl="1" indent="-457200">
              <a:buClrTx/>
              <a:buFont typeface="+mj-lt"/>
              <a:buAutoNum type="arabicPeriod"/>
            </a:pPr>
            <a:r>
              <a:rPr lang="ja-JP" altLang="en-US" sz="1800" b="0" dirty="0" smtClean="0">
                <a:solidFill>
                  <a:srgbClr val="0070C0"/>
                </a:solidFill>
                <a:latin typeface="Meiryo UI" panose="020B0604030504040204" pitchFamily="50" charset="-128"/>
                <a:ea typeface="Meiryo UI" panose="020B0604030504040204" pitchFamily="50" charset="-128"/>
              </a:rPr>
              <a:t>システム</a:t>
            </a:r>
            <a:r>
              <a:rPr lang="ja-JP" altLang="en-US" sz="1800" b="0" dirty="0">
                <a:solidFill>
                  <a:srgbClr val="0070C0"/>
                </a:solidFill>
                <a:latin typeface="Meiryo UI" panose="020B0604030504040204" pitchFamily="50" charset="-128"/>
                <a:ea typeface="Meiryo UI" panose="020B0604030504040204" pitchFamily="50" charset="-128"/>
              </a:rPr>
              <a:t>障害対策としての冗長性の確保</a:t>
            </a:r>
            <a:r>
              <a:rPr lang="ja-JP" altLang="en-US" sz="1800" b="0" dirty="0" smtClean="0">
                <a:latin typeface="Meiryo UI" panose="020B0604030504040204" pitchFamily="50" charset="-128"/>
                <a:ea typeface="Meiryo UI" panose="020B0604030504040204" pitchFamily="50" charset="-128"/>
              </a:rPr>
              <a:t>（システム</a:t>
            </a:r>
            <a:r>
              <a:rPr lang="ja-JP" altLang="en-US" sz="1800" b="0" dirty="0">
                <a:latin typeface="Meiryo UI" panose="020B0604030504040204" pitchFamily="50" charset="-128"/>
                <a:ea typeface="Meiryo UI" panose="020B0604030504040204" pitchFamily="50" charset="-128"/>
              </a:rPr>
              <a:t>の冗長化又は代替的な見読化</a:t>
            </a:r>
            <a:r>
              <a:rPr lang="ja-JP" altLang="en-US" sz="1800" b="0" dirty="0" smtClean="0">
                <a:latin typeface="Meiryo UI" panose="020B0604030504040204" pitchFamily="50" charset="-128"/>
                <a:ea typeface="Meiryo UI" panose="020B0604030504040204" pitchFamily="50" charset="-128"/>
              </a:rPr>
              <a:t>手段の用意）</a:t>
            </a:r>
            <a:endParaRPr lang="en-US" altLang="ja-JP" sz="1800" b="0" dirty="0" smtClean="0">
              <a:latin typeface="Meiryo UI" panose="020B0604030504040204" pitchFamily="50" charset="-128"/>
              <a:ea typeface="Meiryo UI" panose="020B0604030504040204" pitchFamily="50" charset="-128"/>
            </a:endParaRPr>
          </a:p>
          <a:p>
            <a:pPr marL="3657600" lvl="8" indent="0">
              <a:buClrTx/>
              <a:buNone/>
            </a:pPr>
            <a:endParaRPr lang="en-US" altLang="ja-JP" sz="1200" b="0" dirty="0" smtClean="0">
              <a:latin typeface="Meiryo UI" panose="020B0604030504040204" pitchFamily="50" charset="-128"/>
              <a:ea typeface="Meiryo UI" panose="020B0604030504040204" pitchFamily="50" charset="-128"/>
            </a:endParaRPr>
          </a:p>
          <a:p>
            <a:pPr marL="57150" lvl="1" indent="0">
              <a:buClrTx/>
              <a:buNone/>
            </a:pPr>
            <a:r>
              <a:rPr lang="en-US" altLang="ja-JP" sz="2000" b="0" dirty="0" smtClean="0">
                <a:latin typeface="Meiryo UI" panose="020B0604030504040204" pitchFamily="50" charset="-128"/>
                <a:ea typeface="Meiryo UI" panose="020B0604030504040204" pitchFamily="50" charset="-128"/>
                <a:cs typeface="+mn-cs"/>
              </a:rPr>
              <a:t>D</a:t>
            </a:r>
            <a:r>
              <a:rPr lang="ja-JP" altLang="en-US" sz="2000" b="0" dirty="0" err="1" smtClean="0">
                <a:latin typeface="Meiryo UI" panose="020B0604030504040204" pitchFamily="50" charset="-128"/>
                <a:ea typeface="Meiryo UI" panose="020B0604030504040204" pitchFamily="50" charset="-128"/>
                <a:cs typeface="+mn-cs"/>
              </a:rPr>
              <a:t>．</a:t>
            </a:r>
            <a:r>
              <a:rPr lang="ja-JP" altLang="en-US" sz="2000" b="0" dirty="0" smtClean="0">
                <a:latin typeface="Meiryo UI" panose="020B0604030504040204" pitchFamily="50" charset="-128"/>
                <a:ea typeface="Meiryo UI" panose="020B0604030504040204" pitchFamily="50" charset="-128"/>
                <a:cs typeface="+mn-cs"/>
              </a:rPr>
              <a:t>推奨されるガイドライン</a:t>
            </a:r>
            <a:endParaRPr lang="en-US" altLang="ja-JP" sz="2000" b="0" dirty="0" smtClean="0">
              <a:latin typeface="Meiryo UI" panose="020B0604030504040204" pitchFamily="50" charset="-128"/>
              <a:ea typeface="Meiryo UI" panose="020B0604030504040204" pitchFamily="50" charset="-128"/>
              <a:cs typeface="+mn-cs"/>
            </a:endParaRPr>
          </a:p>
          <a:p>
            <a:pPr marL="457200" lvl="2" indent="0">
              <a:buClrTx/>
              <a:buNone/>
            </a:pPr>
            <a:r>
              <a:rPr lang="en-US" altLang="ja-JP" sz="1800" b="0" dirty="0" smtClean="0">
                <a:solidFill>
                  <a:srgbClr val="0070C0"/>
                </a:solidFill>
                <a:latin typeface="Meiryo UI" panose="020B0604030504040204" pitchFamily="50" charset="-128"/>
                <a:ea typeface="Meiryo UI" panose="020B0604030504040204" pitchFamily="50" charset="-128"/>
                <a:cs typeface="+mn-cs"/>
              </a:rPr>
              <a:t>1. </a:t>
            </a:r>
            <a:r>
              <a:rPr lang="ja-JP" altLang="en-US" sz="1800" b="0" dirty="0" smtClean="0">
                <a:solidFill>
                  <a:srgbClr val="0070C0"/>
                </a:solidFill>
                <a:latin typeface="Meiryo UI" panose="020B0604030504040204" pitchFamily="50" charset="-128"/>
                <a:ea typeface="Meiryo UI" panose="020B0604030504040204" pitchFamily="50" charset="-128"/>
                <a:cs typeface="+mn-cs"/>
              </a:rPr>
              <a:t>バックアップサーバ、</a:t>
            </a:r>
            <a:r>
              <a:rPr lang="en-US" altLang="ja-JP" sz="1800" b="0" dirty="0">
                <a:solidFill>
                  <a:srgbClr val="0070C0"/>
                </a:solidFill>
                <a:latin typeface="Meiryo UI" panose="020B0604030504040204" pitchFamily="50" charset="-128"/>
                <a:ea typeface="Meiryo UI" panose="020B0604030504040204" pitchFamily="50" charset="-128"/>
                <a:cs typeface="+mn-cs"/>
              </a:rPr>
              <a:t>2. </a:t>
            </a:r>
            <a:r>
              <a:rPr lang="ja-JP" altLang="en-US" sz="1800" b="0" dirty="0">
                <a:solidFill>
                  <a:srgbClr val="0070C0"/>
                </a:solidFill>
                <a:latin typeface="Meiryo UI" panose="020B0604030504040204" pitchFamily="50" charset="-128"/>
                <a:ea typeface="Meiryo UI" panose="020B0604030504040204" pitchFamily="50" charset="-128"/>
                <a:cs typeface="+mn-cs"/>
              </a:rPr>
              <a:t>見読性確保のための外部</a:t>
            </a:r>
            <a:r>
              <a:rPr lang="ja-JP" altLang="en-US" sz="1800" b="0" dirty="0" smtClean="0">
                <a:solidFill>
                  <a:srgbClr val="0070C0"/>
                </a:solidFill>
                <a:latin typeface="Meiryo UI" panose="020B0604030504040204" pitchFamily="50" charset="-128"/>
                <a:ea typeface="Meiryo UI" panose="020B0604030504040204" pitchFamily="50" charset="-128"/>
                <a:cs typeface="+mn-cs"/>
              </a:rPr>
              <a:t>出力、</a:t>
            </a:r>
            <a:r>
              <a:rPr lang="en-US" altLang="ja-JP" sz="1800" b="0" dirty="0">
                <a:solidFill>
                  <a:srgbClr val="0070C0"/>
                </a:solidFill>
                <a:latin typeface="Meiryo UI" panose="020B0604030504040204" pitchFamily="50" charset="-128"/>
                <a:ea typeface="Meiryo UI" panose="020B0604030504040204" pitchFamily="50" charset="-128"/>
              </a:rPr>
              <a:t>3. </a:t>
            </a:r>
            <a:r>
              <a:rPr lang="ja-JP" altLang="en-US" sz="1800" b="0" dirty="0">
                <a:solidFill>
                  <a:srgbClr val="0070C0"/>
                </a:solidFill>
                <a:latin typeface="Meiryo UI" panose="020B0604030504040204" pitchFamily="50" charset="-128"/>
                <a:ea typeface="Meiryo UI" panose="020B0604030504040204" pitchFamily="50" charset="-128"/>
              </a:rPr>
              <a:t>遠隔地のデータバックアップを使用した見読</a:t>
            </a:r>
            <a:r>
              <a:rPr lang="ja-JP" altLang="en-US" sz="1800" b="0" dirty="0" smtClean="0">
                <a:solidFill>
                  <a:srgbClr val="0070C0"/>
                </a:solidFill>
                <a:latin typeface="Meiryo UI" panose="020B0604030504040204" pitchFamily="50" charset="-128"/>
                <a:ea typeface="Meiryo UI" panose="020B0604030504040204" pitchFamily="50" charset="-128"/>
              </a:rPr>
              <a:t>機能、</a:t>
            </a:r>
            <a:r>
              <a:rPr lang="en-US" altLang="ja-JP" sz="1800" b="0" dirty="0">
                <a:solidFill>
                  <a:srgbClr val="0070C0"/>
                </a:solidFill>
                <a:latin typeface="Meiryo UI" panose="020B0604030504040204" pitchFamily="50" charset="-128"/>
                <a:ea typeface="Meiryo UI" panose="020B0604030504040204" pitchFamily="50" charset="-128"/>
              </a:rPr>
              <a:t>4. </a:t>
            </a:r>
            <a:r>
              <a:rPr lang="ja-JP" altLang="en-US" sz="1800" b="0" dirty="0">
                <a:solidFill>
                  <a:srgbClr val="0070C0"/>
                </a:solidFill>
                <a:latin typeface="Meiryo UI" panose="020B0604030504040204" pitchFamily="50" charset="-128"/>
                <a:ea typeface="Meiryo UI" panose="020B0604030504040204" pitchFamily="50" charset="-128"/>
              </a:rPr>
              <a:t>緊急に必要になることが予測される診療録等の見読性の</a:t>
            </a:r>
            <a:r>
              <a:rPr lang="ja-JP" altLang="en-US" sz="1800" b="0" dirty="0" smtClean="0">
                <a:solidFill>
                  <a:srgbClr val="0070C0"/>
                </a:solidFill>
                <a:latin typeface="Meiryo UI" panose="020B0604030504040204" pitchFamily="50" charset="-128"/>
                <a:ea typeface="Meiryo UI" panose="020B0604030504040204" pitchFamily="50" charset="-128"/>
              </a:rPr>
              <a:t>確保、</a:t>
            </a:r>
            <a:r>
              <a:rPr lang="en-US" altLang="ja-JP" sz="1800" b="0" dirty="0">
                <a:solidFill>
                  <a:srgbClr val="0070C0"/>
                </a:solidFill>
                <a:latin typeface="Meiryo UI" panose="020B0604030504040204" pitchFamily="50" charset="-128"/>
                <a:ea typeface="Meiryo UI" panose="020B0604030504040204" pitchFamily="50" charset="-128"/>
              </a:rPr>
              <a:t>5. </a:t>
            </a:r>
            <a:r>
              <a:rPr lang="ja-JP" altLang="en-US" sz="1800" b="0" dirty="0">
                <a:solidFill>
                  <a:srgbClr val="0070C0"/>
                </a:solidFill>
                <a:latin typeface="Meiryo UI" panose="020B0604030504040204" pitchFamily="50" charset="-128"/>
                <a:ea typeface="Meiryo UI" panose="020B0604030504040204" pitchFamily="50" charset="-128"/>
              </a:rPr>
              <a:t>緊急に必要になるとまではいえない診療録等の見読性の</a:t>
            </a:r>
            <a:r>
              <a:rPr lang="ja-JP" altLang="en-US" sz="1800" b="0" dirty="0" smtClean="0">
                <a:solidFill>
                  <a:srgbClr val="0070C0"/>
                </a:solidFill>
                <a:latin typeface="Meiryo UI" panose="020B0604030504040204" pitchFamily="50" charset="-128"/>
                <a:ea typeface="Meiryo UI" panose="020B0604030504040204" pitchFamily="50" charset="-128"/>
              </a:rPr>
              <a:t>確保</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1257300" lvl="3" indent="-342900">
              <a:buClrTx/>
            </a:pPr>
            <a:r>
              <a:rPr lang="ja-JP" altLang="en-US" sz="1800" b="0" dirty="0">
                <a:latin typeface="Meiryo UI" panose="020B0604030504040204" pitchFamily="50" charset="-128"/>
                <a:ea typeface="Meiryo UI" panose="020B0604030504040204" pitchFamily="50" charset="-128"/>
                <a:cs typeface="+mn-cs"/>
              </a:rPr>
              <a:t>医療機関等での記録保存の場合は</a:t>
            </a:r>
            <a:r>
              <a:rPr lang="en-US" altLang="ja-JP" sz="1800" b="0" dirty="0">
                <a:latin typeface="Meiryo UI" panose="020B0604030504040204" pitchFamily="50" charset="-128"/>
                <a:ea typeface="Meiryo UI" panose="020B0604030504040204" pitchFamily="50" charset="-128"/>
                <a:cs typeface="+mn-cs"/>
              </a:rPr>
              <a:t>1</a:t>
            </a:r>
            <a:r>
              <a:rPr lang="ja-JP" altLang="en-US" sz="1800" b="0" dirty="0" smtClean="0">
                <a:latin typeface="Meiryo UI" panose="020B0604030504040204" pitchFamily="50" charset="-128"/>
                <a:ea typeface="Meiryo UI" panose="020B0604030504040204" pitchFamily="50" charset="-128"/>
                <a:cs typeface="+mn-cs"/>
              </a:rPr>
              <a:t>～</a:t>
            </a:r>
            <a:r>
              <a:rPr lang="en-US" altLang="ja-JP" sz="1800" b="0" dirty="0" smtClean="0">
                <a:latin typeface="Meiryo UI" panose="020B0604030504040204" pitchFamily="50" charset="-128"/>
                <a:ea typeface="Meiryo UI" panose="020B0604030504040204" pitchFamily="50" charset="-128"/>
                <a:cs typeface="+mn-cs"/>
              </a:rPr>
              <a:t>3</a:t>
            </a:r>
            <a:r>
              <a:rPr lang="ja-JP" altLang="en-US" sz="1800" b="0" dirty="0" err="1" smtClean="0">
                <a:latin typeface="Meiryo UI" panose="020B0604030504040204" pitchFamily="50" charset="-128"/>
                <a:ea typeface="Meiryo UI" panose="020B0604030504040204" pitchFamily="50" charset="-128"/>
                <a:cs typeface="+mn-cs"/>
              </a:rPr>
              <a:t>、</a:t>
            </a:r>
            <a:r>
              <a:rPr lang="ja-JP" altLang="en-US" sz="1800" b="0" dirty="0">
                <a:latin typeface="Meiryo UI" panose="020B0604030504040204" pitchFamily="50" charset="-128"/>
                <a:ea typeface="Meiryo UI" panose="020B0604030504040204" pitchFamily="50" charset="-128"/>
                <a:cs typeface="+mn-cs"/>
              </a:rPr>
              <a:t>ネットワークを通じた外部保存の場合</a:t>
            </a:r>
            <a:r>
              <a:rPr lang="ja-JP" altLang="en-US" sz="1800" b="0" dirty="0" smtClean="0">
                <a:latin typeface="Meiryo UI" panose="020B0604030504040204" pitchFamily="50" charset="-128"/>
                <a:ea typeface="Meiryo UI" panose="020B0604030504040204" pitchFamily="50" charset="-128"/>
                <a:cs typeface="+mn-cs"/>
              </a:rPr>
              <a:t>は</a:t>
            </a:r>
            <a:r>
              <a:rPr lang="en-US" altLang="ja-JP" sz="1800" b="0" dirty="0" smtClean="0">
                <a:latin typeface="Meiryo UI" panose="020B0604030504040204" pitchFamily="50" charset="-128"/>
                <a:ea typeface="Meiryo UI" panose="020B0604030504040204" pitchFamily="50" charset="-128"/>
                <a:cs typeface="+mn-cs"/>
              </a:rPr>
              <a:t>4</a:t>
            </a:r>
            <a:r>
              <a:rPr lang="ja-JP" altLang="en-US" sz="1800" b="0" dirty="0" smtClean="0">
                <a:latin typeface="Meiryo UI" panose="020B0604030504040204" pitchFamily="50" charset="-128"/>
                <a:ea typeface="Meiryo UI" panose="020B0604030504040204" pitchFamily="50" charset="-128"/>
                <a:cs typeface="+mn-cs"/>
              </a:rPr>
              <a:t>～</a:t>
            </a:r>
            <a:r>
              <a:rPr lang="en-US" altLang="ja-JP" sz="1800" dirty="0">
                <a:latin typeface="Meiryo UI" panose="020B0604030504040204" pitchFamily="50" charset="-128"/>
                <a:ea typeface="Meiryo UI" panose="020B0604030504040204" pitchFamily="50" charset="-128"/>
                <a:cs typeface="+mn-cs"/>
              </a:rPr>
              <a:t>5</a:t>
            </a:r>
            <a:r>
              <a:rPr lang="ja-JP" altLang="en-US" sz="1800" b="0" dirty="0" smtClean="0">
                <a:latin typeface="Meiryo UI" panose="020B0604030504040204" pitchFamily="50" charset="-128"/>
                <a:ea typeface="Meiryo UI" panose="020B0604030504040204" pitchFamily="50" charset="-128"/>
                <a:cs typeface="+mn-cs"/>
              </a:rPr>
              <a:t>も</a:t>
            </a:r>
            <a:r>
              <a:rPr lang="ja-JP" altLang="en-US" sz="1800" b="0" dirty="0">
                <a:latin typeface="Meiryo UI" panose="020B0604030504040204" pitchFamily="50" charset="-128"/>
                <a:ea typeface="Meiryo UI" panose="020B0604030504040204" pitchFamily="50" charset="-128"/>
                <a:cs typeface="+mn-cs"/>
              </a:rPr>
              <a:t>要求</a:t>
            </a:r>
            <a:r>
              <a:rPr lang="ja-JP" altLang="en-US" sz="1800" b="0" dirty="0" smtClean="0">
                <a:latin typeface="Meiryo UI" panose="020B0604030504040204" pitchFamily="50" charset="-128"/>
                <a:ea typeface="Meiryo UI" panose="020B0604030504040204" pitchFamily="50" charset="-128"/>
                <a:cs typeface="+mn-cs"/>
              </a:rPr>
              <a:t>される</a:t>
            </a:r>
            <a:endParaRPr lang="en-US" altLang="ja-JP" sz="2000" b="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13</a:t>
            </a:fld>
            <a:endParaRPr kumimoji="1" lang="ja-JP" altLang="en-US">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51384" y="6309320"/>
            <a:ext cx="10508005" cy="400110"/>
          </a:xfrm>
          <a:prstGeom prst="rect">
            <a:avLst/>
          </a:prstGeom>
          <a:solidFill>
            <a:schemeClr val="accent2">
              <a:lumMod val="20000"/>
              <a:lumOff val="80000"/>
            </a:schemeClr>
          </a:solidFill>
        </p:spPr>
        <p:txBody>
          <a:bodyPr wrap="none" rtlCol="0">
            <a:spAutoFit/>
          </a:bodyPr>
          <a:lstStyle/>
          <a:p>
            <a:pPr>
              <a:spcBef>
                <a:spcPct val="20000"/>
              </a:spcBef>
            </a:pPr>
            <a:r>
              <a:rPr lang="ja-JP" altLang="en-US" sz="2000" dirty="0" smtClean="0">
                <a:latin typeface="Meiryo UI" panose="020B0604030504040204" pitchFamily="50" charset="-128"/>
                <a:ea typeface="Meiryo UI" panose="020B0604030504040204" pitchFamily="50" charset="-128"/>
              </a:rPr>
              <a:t>見読性のレベルについて目的に応じたものを要求しており、</a:t>
            </a:r>
            <a:r>
              <a:rPr lang="en-US" altLang="ja-JP" sz="2000" dirty="0" smtClean="0">
                <a:latin typeface="Meiryo UI" panose="020B0604030504040204" pitchFamily="50" charset="-128"/>
                <a:ea typeface="Meiryo UI" panose="020B0604030504040204" pitchFamily="50" charset="-128"/>
              </a:rPr>
              <a:t>ER/ES</a:t>
            </a:r>
            <a:r>
              <a:rPr lang="ja-JP" altLang="en-US" sz="2000" dirty="0" smtClean="0">
                <a:latin typeface="Meiryo UI" panose="020B0604030504040204" pitchFamily="50" charset="-128"/>
                <a:ea typeface="Meiryo UI" panose="020B0604030504040204" pitchFamily="50" charset="-128"/>
              </a:rPr>
              <a:t>指針より要求レベルは高いと思われる</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7836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保存性</a:t>
            </a:r>
            <a:r>
              <a:rPr kumimoji="1" lang="ja-JP" altLang="en-US" dirty="0" smtClean="0">
                <a:solidFill>
                  <a:srgbClr val="44546A"/>
                </a:solidFill>
                <a:effectLst/>
                <a:latin typeface="Meiryo UI" panose="020B0604030504040204" pitchFamily="50" charset="-128"/>
                <a:ea typeface="Meiryo UI" panose="020B0604030504040204" pitchFamily="50" charset="-128"/>
              </a:rPr>
              <a:t>の考え方：</a:t>
            </a:r>
            <a:r>
              <a:rPr lang="en-US" altLang="ja-JP" dirty="0">
                <a:solidFill>
                  <a:srgbClr val="44546A"/>
                </a:solidFill>
                <a:effectLst/>
                <a:latin typeface="Meiryo UI" panose="020B0604030504040204" pitchFamily="50" charset="-128"/>
                <a:ea typeface="Meiryo UI" panose="020B0604030504040204" pitchFamily="50" charset="-128"/>
              </a:rPr>
              <a:t>ER/ES</a:t>
            </a:r>
            <a:r>
              <a:rPr lang="ja-JP" altLang="en-US" dirty="0">
                <a:solidFill>
                  <a:srgbClr val="44546A"/>
                </a:solidFill>
                <a:effectLst/>
                <a:latin typeface="Meiryo UI" panose="020B0604030504040204" pitchFamily="50" charset="-128"/>
                <a:ea typeface="Meiryo UI" panose="020B0604030504040204" pitchFamily="50" charset="-128"/>
              </a:rPr>
              <a:t>指針「</a:t>
            </a:r>
            <a:r>
              <a:rPr lang="en-US" altLang="ja-JP" dirty="0" smtClean="0">
                <a:solidFill>
                  <a:srgbClr val="44546A"/>
                </a:solidFill>
                <a:effectLst/>
                <a:latin typeface="Meiryo UI" panose="020B0604030504040204" pitchFamily="50" charset="-128"/>
                <a:ea typeface="Meiryo UI" panose="020B0604030504040204" pitchFamily="50" charset="-128"/>
              </a:rPr>
              <a:t>3.1.3.</a:t>
            </a:r>
            <a:r>
              <a:rPr lang="ja-JP" altLang="en-US" dirty="0">
                <a:solidFill>
                  <a:srgbClr val="44546A"/>
                </a:solidFill>
                <a:effectLst/>
                <a:latin typeface="Meiryo UI" panose="020B0604030504040204" pitchFamily="50" charset="-128"/>
                <a:ea typeface="Meiryo UI" panose="020B0604030504040204" pitchFamily="50" charset="-128"/>
              </a:rPr>
              <a:t>　電磁的記録</a:t>
            </a:r>
            <a:r>
              <a:rPr lang="ja-JP" altLang="en-US" dirty="0" smtClean="0">
                <a:solidFill>
                  <a:srgbClr val="44546A"/>
                </a:solidFill>
                <a:effectLst/>
                <a:latin typeface="Meiryo UI" panose="020B0604030504040204" pitchFamily="50" charset="-128"/>
                <a:ea typeface="Meiryo UI" panose="020B0604030504040204" pitchFamily="50" charset="-128"/>
              </a:rPr>
              <a:t>の保存性</a:t>
            </a:r>
            <a:r>
              <a:rPr lang="ja-JP" altLang="en-US" dirty="0">
                <a:solidFill>
                  <a:srgbClr val="44546A"/>
                </a:solidFill>
                <a:effectLst/>
                <a:latin typeface="Meiryo UI" panose="020B0604030504040204" pitchFamily="50" charset="-128"/>
                <a:ea typeface="Meiryo UI" panose="020B0604030504040204" pitchFamily="50" charset="-128"/>
              </a:rPr>
              <a:t>」</a:t>
            </a:r>
          </a:p>
        </p:txBody>
      </p:sp>
      <p:sp>
        <p:nvSpPr>
          <p:cNvPr id="5" name="コンテンツ プレースホルダー 4"/>
          <p:cNvSpPr>
            <a:spLocks noGrp="1"/>
          </p:cNvSpPr>
          <p:nvPr>
            <p:ph idx="1"/>
          </p:nvPr>
        </p:nvSpPr>
        <p:spPr/>
        <p:txBody>
          <a:bodyPr/>
          <a:lstStyle/>
          <a:p>
            <a:pPr marL="0" indent="0">
              <a:buNone/>
            </a:pPr>
            <a:r>
              <a:rPr lang="ja-JP" altLang="en-US" sz="2000" b="0" dirty="0">
                <a:latin typeface="Meiryo UI" panose="020B0604030504040204" pitchFamily="50" charset="-128"/>
                <a:ea typeface="Meiryo UI" panose="020B0604030504040204" pitchFamily="50" charset="-128"/>
              </a:rPr>
              <a:t>保存期間内において、</a:t>
            </a:r>
            <a:r>
              <a:rPr lang="ja-JP" altLang="en-US" sz="2000" b="0" u="sng" dirty="0">
                <a:latin typeface="Meiryo UI" panose="020B0604030504040204" pitchFamily="50" charset="-128"/>
                <a:ea typeface="Meiryo UI" panose="020B0604030504040204" pitchFamily="50" charset="-128"/>
              </a:rPr>
              <a:t>真正性及び見読性が確保された状態で電磁的記録が保存できること</a:t>
            </a:r>
            <a:r>
              <a:rPr lang="ja-JP" altLang="en-US" sz="2000" b="0" dirty="0">
                <a:latin typeface="Meiryo UI" panose="020B0604030504040204" pitchFamily="50" charset="-128"/>
                <a:ea typeface="Meiryo UI" panose="020B0604030504040204" pitchFamily="50" charset="-128"/>
              </a:rPr>
              <a:t>。</a:t>
            </a:r>
          </a:p>
          <a:p>
            <a:pPr marL="0" indent="0">
              <a:buNone/>
            </a:pPr>
            <a:r>
              <a:rPr lang="ja-JP" altLang="en-US" sz="2000" b="0" dirty="0" smtClean="0">
                <a:latin typeface="Meiryo UI" panose="020B0604030504040204" pitchFamily="50" charset="-128"/>
                <a:ea typeface="Meiryo UI" panose="020B0604030504040204" pitchFamily="50" charset="-128"/>
              </a:rPr>
              <a:t>保存性</a:t>
            </a:r>
            <a:r>
              <a:rPr lang="ja-JP" altLang="en-US" sz="2000" b="0" dirty="0">
                <a:latin typeface="Meiryo UI" panose="020B0604030504040204" pitchFamily="50" charset="-128"/>
                <a:ea typeface="Meiryo UI" panose="020B0604030504040204" pitchFamily="50" charset="-128"/>
              </a:rPr>
              <a:t>を確保するためには、以下の要件を満たすことが必要である。</a:t>
            </a:r>
          </a:p>
          <a:p>
            <a:pPr marL="0" indent="0">
              <a:buNone/>
            </a:pPr>
            <a:endParaRPr lang="ja-JP" altLang="en-US" sz="2000" b="0" dirty="0">
              <a:latin typeface="Meiryo UI" panose="020B0604030504040204" pitchFamily="50" charset="-128"/>
              <a:ea typeface="Meiryo UI" panose="020B0604030504040204" pitchFamily="50" charset="-128"/>
            </a:endParaRPr>
          </a:p>
          <a:p>
            <a:pPr marL="0" indent="0">
              <a:buNone/>
            </a:pPr>
            <a:r>
              <a:rPr lang="en-US" altLang="ja-JP" sz="2000" b="0" dirty="0">
                <a:latin typeface="Meiryo UI" panose="020B0604030504040204" pitchFamily="50" charset="-128"/>
                <a:ea typeface="Meiryo UI" panose="020B0604030504040204" pitchFamily="50" charset="-128"/>
              </a:rPr>
              <a:t>(1)</a:t>
            </a:r>
            <a:r>
              <a:rPr lang="ja-JP" altLang="en-US" sz="2000" b="0" dirty="0">
                <a:latin typeface="Meiryo UI" panose="020B0604030504040204" pitchFamily="50" charset="-128"/>
                <a:ea typeface="Meiryo UI" panose="020B0604030504040204" pitchFamily="50" charset="-128"/>
              </a:rPr>
              <a:t>　電磁的記録媒体の管理等、保存性を確保するための手順が文書化されており、適切に実施されていること。</a:t>
            </a:r>
          </a:p>
          <a:p>
            <a:pPr marL="0" indent="0">
              <a:buNone/>
            </a:pPr>
            <a:r>
              <a:rPr lang="en-US" altLang="ja-JP" sz="2000" b="0" dirty="0" smtClean="0">
                <a:latin typeface="Meiryo UI" panose="020B0604030504040204" pitchFamily="50" charset="-128"/>
                <a:ea typeface="Meiryo UI" panose="020B0604030504040204" pitchFamily="50" charset="-128"/>
              </a:rPr>
              <a:t>(</a:t>
            </a:r>
            <a:r>
              <a:rPr lang="en-US" altLang="ja-JP" sz="2000" b="0" dirty="0">
                <a:latin typeface="Meiryo UI" panose="020B0604030504040204" pitchFamily="50" charset="-128"/>
                <a:ea typeface="Meiryo UI" panose="020B0604030504040204" pitchFamily="50" charset="-128"/>
              </a:rPr>
              <a:t>2)</a:t>
            </a:r>
            <a:r>
              <a:rPr lang="ja-JP" altLang="en-US" sz="2000" b="0" dirty="0">
                <a:latin typeface="Meiryo UI" panose="020B0604030504040204" pitchFamily="50" charset="-128"/>
                <a:ea typeface="Meiryo UI" panose="020B0604030504040204" pitchFamily="50" charset="-128"/>
              </a:rPr>
              <a:t>　保存された電磁的記録を他の電磁的記録媒体や方式に移行する場合には、移行された後の電磁的記録についても真正性、見読性及び保存性が確保されていること。</a:t>
            </a:r>
            <a:endParaRPr kumimoji="1" lang="ja-JP" altLang="en-US" sz="2000" b="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14</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7938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a:solidFill>
                  <a:srgbClr val="44546A"/>
                </a:solidFill>
                <a:effectLst/>
                <a:latin typeface="Meiryo UI" panose="020B0604030504040204" pitchFamily="50" charset="-128"/>
                <a:ea typeface="Meiryo UI" panose="020B0604030504040204" pitchFamily="50" charset="-128"/>
              </a:rPr>
              <a:t>保存</a:t>
            </a:r>
            <a:r>
              <a:rPr lang="ja-JP" altLang="en-US" dirty="0" smtClean="0">
                <a:solidFill>
                  <a:srgbClr val="44546A"/>
                </a:solidFill>
                <a:effectLst/>
                <a:latin typeface="Meiryo UI" panose="020B0604030504040204" pitchFamily="50" charset="-128"/>
                <a:ea typeface="Meiryo UI" panose="020B0604030504040204" pitchFamily="50" charset="-128"/>
              </a:rPr>
              <a:t>性の考え方：安全管理ガイドライン「</a:t>
            </a:r>
            <a:r>
              <a:rPr lang="en-US" altLang="ja-JP" dirty="0" smtClean="0">
                <a:solidFill>
                  <a:srgbClr val="44546A"/>
                </a:solidFill>
                <a:effectLst/>
                <a:latin typeface="Meiryo UI" panose="020B0604030504040204" pitchFamily="50" charset="-128"/>
                <a:ea typeface="Meiryo UI" panose="020B0604030504040204" pitchFamily="50" charset="-128"/>
              </a:rPr>
              <a:t>7.3</a:t>
            </a:r>
            <a:r>
              <a:rPr lang="ja-JP" altLang="en-US" dirty="0">
                <a:solidFill>
                  <a:srgbClr val="44546A"/>
                </a:solidFill>
                <a:effectLst/>
                <a:latin typeface="Meiryo UI" panose="020B0604030504040204" pitchFamily="50" charset="-128"/>
                <a:ea typeface="Meiryo UI" panose="020B0604030504040204" pitchFamily="50" charset="-128"/>
              </a:rPr>
              <a:t>　</a:t>
            </a:r>
            <a:r>
              <a:rPr lang="ja-JP" altLang="en-US" dirty="0" smtClean="0">
                <a:solidFill>
                  <a:srgbClr val="44546A"/>
                </a:solidFill>
                <a:effectLst/>
                <a:latin typeface="Meiryo UI" panose="020B0604030504040204" pitchFamily="50" charset="-128"/>
                <a:ea typeface="Meiryo UI" panose="020B0604030504040204" pitchFamily="50" charset="-128"/>
              </a:rPr>
              <a:t>保存性</a:t>
            </a:r>
            <a:r>
              <a:rPr lang="ja-JP" altLang="en-US" dirty="0">
                <a:solidFill>
                  <a:srgbClr val="44546A"/>
                </a:solidFill>
                <a:effectLst/>
                <a:latin typeface="Meiryo UI" panose="020B0604030504040204" pitchFamily="50" charset="-128"/>
                <a:ea typeface="Meiryo UI" panose="020B0604030504040204" pitchFamily="50" charset="-128"/>
              </a:rPr>
              <a:t>の確保に</a:t>
            </a:r>
            <a:r>
              <a:rPr lang="ja-JP" altLang="en-US" dirty="0" smtClean="0">
                <a:solidFill>
                  <a:srgbClr val="44546A"/>
                </a:solidFill>
                <a:effectLst/>
                <a:latin typeface="Meiryo UI" panose="020B0604030504040204" pitchFamily="50" charset="-128"/>
                <a:ea typeface="Meiryo UI" panose="020B0604030504040204" pitchFamily="50" charset="-128"/>
              </a:rPr>
              <a:t>ついて」</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7" name="コンテンツ プレースホルダー 6"/>
          <p:cNvSpPr>
            <a:spLocks noGrp="1"/>
          </p:cNvSpPr>
          <p:nvPr>
            <p:ph idx="1"/>
          </p:nvPr>
        </p:nvSpPr>
        <p:spPr>
          <a:xfrm>
            <a:off x="609600" y="1268413"/>
            <a:ext cx="10972800" cy="5068887"/>
          </a:xfrm>
        </p:spPr>
        <p:txBody>
          <a:bodyPr/>
          <a:lstStyle/>
          <a:p>
            <a:pPr marL="0" indent="0">
              <a:buNone/>
            </a:pPr>
            <a:r>
              <a:rPr lang="ja-JP" altLang="en-US" sz="1800" b="0" dirty="0">
                <a:latin typeface="Meiryo UI" panose="020B0604030504040204" pitchFamily="50" charset="-128"/>
                <a:ea typeface="Meiryo UI" panose="020B0604030504040204" pitchFamily="50" charset="-128"/>
              </a:rPr>
              <a:t>考え方</a:t>
            </a:r>
            <a:r>
              <a:rPr lang="ja-JP" altLang="en-US" sz="1800" b="0" dirty="0" smtClean="0">
                <a:latin typeface="Meiryo UI" panose="020B0604030504040204" pitchFamily="50" charset="-128"/>
                <a:ea typeface="Meiryo UI" panose="020B0604030504040204" pitchFamily="50" charset="-128"/>
              </a:rPr>
              <a:t>：「保存性</a:t>
            </a:r>
            <a:r>
              <a:rPr lang="ja-JP" altLang="en-US" sz="1800" b="0" dirty="0">
                <a:latin typeface="Meiryo UI" panose="020B0604030504040204" pitchFamily="50" charset="-128"/>
                <a:ea typeface="Meiryo UI" panose="020B0604030504040204" pitchFamily="50" charset="-128"/>
              </a:rPr>
              <a:t>とは、記録された情報が法令等で定められた期間にわたって</a:t>
            </a:r>
            <a:r>
              <a:rPr lang="ja-JP" altLang="en-US" sz="1800" b="0" u="sng" dirty="0">
                <a:latin typeface="Meiryo UI" panose="020B0604030504040204" pitchFamily="50" charset="-128"/>
                <a:ea typeface="Meiryo UI" panose="020B0604030504040204" pitchFamily="50" charset="-128"/>
              </a:rPr>
              <a:t>真正性を保ち、見読可</a:t>
            </a:r>
          </a:p>
          <a:p>
            <a:pPr marL="0" indent="0">
              <a:buNone/>
            </a:pPr>
            <a:r>
              <a:rPr lang="ja-JP" altLang="en-US" sz="1800" b="0" u="sng" dirty="0">
                <a:latin typeface="Meiryo UI" panose="020B0604030504040204" pitchFamily="50" charset="-128"/>
                <a:ea typeface="Meiryo UI" panose="020B0604030504040204" pitchFamily="50" charset="-128"/>
              </a:rPr>
              <a:t>能にできる状態で保存されること</a:t>
            </a:r>
            <a:r>
              <a:rPr lang="ja-JP" altLang="en-US" sz="1800" b="0" dirty="0">
                <a:latin typeface="Meiryo UI" panose="020B0604030504040204" pitchFamily="50" charset="-128"/>
                <a:ea typeface="Meiryo UI" panose="020B0604030504040204" pitchFamily="50" charset="-128"/>
              </a:rPr>
              <a:t>をいう</a:t>
            </a:r>
            <a:r>
              <a:rPr lang="ja-JP" altLang="en-US" sz="1800" b="0" dirty="0" smtClean="0">
                <a:latin typeface="Meiryo UI" panose="020B0604030504040204" pitchFamily="50" charset="-128"/>
                <a:ea typeface="Meiryo UI" panose="020B0604030504040204" pitchFamily="50" charset="-128"/>
              </a:rPr>
              <a:t>。」</a:t>
            </a:r>
            <a:endParaRPr lang="en-US" altLang="ja-JP" sz="1800" b="0" dirty="0" smtClean="0">
              <a:latin typeface="Meiryo UI" panose="020B0604030504040204" pitchFamily="50" charset="-128"/>
              <a:ea typeface="Meiryo UI" panose="020B0604030504040204" pitchFamily="50" charset="-128"/>
            </a:endParaRPr>
          </a:p>
          <a:p>
            <a:pPr marL="3543300" lvl="8" indent="0">
              <a:buNone/>
            </a:pPr>
            <a:endParaRPr lang="en-US" altLang="ja-JP" sz="1000" b="0" dirty="0" smtClean="0">
              <a:latin typeface="Meiryo UI" panose="020B0604030504040204" pitchFamily="50" charset="-128"/>
              <a:ea typeface="Meiryo UI" panose="020B0604030504040204" pitchFamily="50" charset="-128"/>
            </a:endParaRPr>
          </a:p>
          <a:p>
            <a:pPr marL="0" indent="0">
              <a:buNone/>
            </a:pPr>
            <a:r>
              <a:rPr lang="en-US" altLang="ja-JP" sz="1800" b="0" dirty="0">
                <a:latin typeface="Meiryo UI" panose="020B0604030504040204" pitchFamily="50" charset="-128"/>
                <a:ea typeface="Meiryo UI" panose="020B0604030504040204" pitchFamily="50" charset="-128"/>
              </a:rPr>
              <a:t>C</a:t>
            </a:r>
            <a:r>
              <a:rPr lang="ja-JP" altLang="en-US" sz="1800" b="0" dirty="0" err="1">
                <a:latin typeface="Meiryo UI" panose="020B0604030504040204" pitchFamily="50" charset="-128"/>
                <a:ea typeface="Meiryo UI" panose="020B0604030504040204" pitchFamily="50" charset="-128"/>
              </a:rPr>
              <a:t>．</a:t>
            </a:r>
            <a:r>
              <a:rPr lang="ja-JP" altLang="en-US" sz="1800" b="0" dirty="0">
                <a:latin typeface="Meiryo UI" panose="020B0604030504040204" pitchFamily="50" charset="-128"/>
                <a:ea typeface="Meiryo UI" panose="020B0604030504040204" pitchFamily="50" charset="-128"/>
              </a:rPr>
              <a:t>最低限のガイドライン</a:t>
            </a:r>
            <a:endParaRPr lang="en-US" altLang="ja-JP" sz="1800" b="0" dirty="0">
              <a:latin typeface="Meiryo UI" panose="020B0604030504040204" pitchFamily="50" charset="-128"/>
              <a:ea typeface="Meiryo UI" panose="020B0604030504040204" pitchFamily="50" charset="-128"/>
            </a:endParaRPr>
          </a:p>
          <a:p>
            <a:pPr marL="457200" indent="-457200">
              <a:buAutoNum type="arabicParenBoth"/>
            </a:pPr>
            <a:r>
              <a:rPr lang="ja-JP" altLang="en-US" sz="1800" b="0" dirty="0" smtClean="0">
                <a:solidFill>
                  <a:srgbClr val="0070C0"/>
                </a:solidFill>
                <a:latin typeface="Meiryo UI" panose="020B0604030504040204" pitchFamily="50" charset="-128"/>
                <a:ea typeface="Meiryo UI" panose="020B0604030504040204" pitchFamily="50" charset="-128"/>
              </a:rPr>
              <a:t>コンピュータウイルス</a:t>
            </a:r>
            <a:r>
              <a:rPr lang="ja-JP" altLang="en-US" sz="1800" b="0" dirty="0">
                <a:solidFill>
                  <a:srgbClr val="0070C0"/>
                </a:solidFill>
                <a:latin typeface="Meiryo UI" panose="020B0604030504040204" pitchFamily="50" charset="-128"/>
                <a:ea typeface="Meiryo UI" panose="020B0604030504040204" pitchFamily="50" charset="-128"/>
              </a:rPr>
              <a:t>や不適切なソフトウェア等による情報の破壊、混同等の</a:t>
            </a:r>
            <a:r>
              <a:rPr lang="ja-JP" altLang="en-US" sz="1800" b="0" dirty="0" smtClean="0">
                <a:solidFill>
                  <a:srgbClr val="0070C0"/>
                </a:solidFill>
                <a:latin typeface="Meiryo UI" panose="020B0604030504040204" pitchFamily="50" charset="-128"/>
                <a:ea typeface="Meiryo UI" panose="020B0604030504040204" pitchFamily="50" charset="-128"/>
              </a:rPr>
              <a:t>防止</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457200" indent="-457200">
              <a:buAutoNum type="arabicParenBoth"/>
            </a:pPr>
            <a:r>
              <a:rPr lang="ja-JP" altLang="en-US" sz="1800" b="0" dirty="0" smtClean="0">
                <a:solidFill>
                  <a:srgbClr val="0070C0"/>
                </a:solidFill>
                <a:latin typeface="Meiryo UI" panose="020B0604030504040204" pitchFamily="50" charset="-128"/>
                <a:ea typeface="Meiryo UI" panose="020B0604030504040204" pitchFamily="50" charset="-128"/>
              </a:rPr>
              <a:t>不適切</a:t>
            </a:r>
            <a:r>
              <a:rPr lang="ja-JP" altLang="en-US" sz="1800" b="0" dirty="0">
                <a:solidFill>
                  <a:srgbClr val="0070C0"/>
                </a:solidFill>
                <a:latin typeface="Meiryo UI" panose="020B0604030504040204" pitchFamily="50" charset="-128"/>
                <a:ea typeface="Meiryo UI" panose="020B0604030504040204" pitchFamily="50" charset="-128"/>
              </a:rPr>
              <a:t>な保管・取扱いによる情報の滅失、破壊の</a:t>
            </a:r>
            <a:r>
              <a:rPr lang="ja-JP" altLang="en-US" sz="1800" b="0" dirty="0" smtClean="0">
                <a:solidFill>
                  <a:srgbClr val="0070C0"/>
                </a:solidFill>
                <a:latin typeface="Meiryo UI" panose="020B0604030504040204" pitchFamily="50" charset="-128"/>
                <a:ea typeface="Meiryo UI" panose="020B0604030504040204" pitchFamily="50" charset="-128"/>
              </a:rPr>
              <a:t>防止</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457200" indent="-457200">
              <a:buAutoNum type="arabicParenBoth"/>
            </a:pPr>
            <a:r>
              <a:rPr lang="ja-JP" altLang="en-US" sz="1800" b="0" dirty="0" smtClean="0">
                <a:solidFill>
                  <a:srgbClr val="0070C0"/>
                </a:solidFill>
                <a:latin typeface="Meiryo UI" panose="020B0604030504040204" pitchFamily="50" charset="-128"/>
                <a:ea typeface="Meiryo UI" panose="020B0604030504040204" pitchFamily="50" charset="-128"/>
              </a:rPr>
              <a:t>記録</a:t>
            </a:r>
            <a:r>
              <a:rPr lang="ja-JP" altLang="en-US" sz="1800" b="0" dirty="0">
                <a:solidFill>
                  <a:srgbClr val="0070C0"/>
                </a:solidFill>
                <a:latin typeface="Meiryo UI" panose="020B0604030504040204" pitchFamily="50" charset="-128"/>
                <a:ea typeface="Meiryo UI" panose="020B0604030504040204" pitchFamily="50" charset="-128"/>
              </a:rPr>
              <a:t>媒体、設備の劣化による情報の読み取り不能又は不完全な読み取りの</a:t>
            </a:r>
            <a:r>
              <a:rPr lang="ja-JP" altLang="en-US" sz="1800" b="0" dirty="0" smtClean="0">
                <a:solidFill>
                  <a:srgbClr val="0070C0"/>
                </a:solidFill>
                <a:latin typeface="Meiryo UI" panose="020B0604030504040204" pitchFamily="50" charset="-128"/>
                <a:ea typeface="Meiryo UI" panose="020B0604030504040204" pitchFamily="50" charset="-128"/>
              </a:rPr>
              <a:t>防止</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457200" indent="-457200">
              <a:buAutoNum type="arabicParenBoth"/>
            </a:pPr>
            <a:r>
              <a:rPr lang="ja-JP" altLang="en-US" sz="1800" b="0" dirty="0" smtClean="0">
                <a:solidFill>
                  <a:srgbClr val="0070C0"/>
                </a:solidFill>
                <a:latin typeface="Meiryo UI" panose="020B0604030504040204" pitchFamily="50" charset="-128"/>
                <a:ea typeface="Meiryo UI" panose="020B0604030504040204" pitchFamily="50" charset="-128"/>
              </a:rPr>
              <a:t>媒体</a:t>
            </a:r>
            <a:r>
              <a:rPr lang="ja-JP" altLang="en-US" sz="1800" b="0" dirty="0">
                <a:solidFill>
                  <a:srgbClr val="0070C0"/>
                </a:solidFill>
                <a:latin typeface="Meiryo UI" panose="020B0604030504040204" pitchFamily="50" charset="-128"/>
                <a:ea typeface="Meiryo UI" panose="020B0604030504040204" pitchFamily="50" charset="-128"/>
              </a:rPr>
              <a:t>・機器・ソフトウェアの不整合による情報の復元不能の</a:t>
            </a:r>
            <a:r>
              <a:rPr lang="ja-JP" altLang="en-US" sz="1800" b="0" dirty="0" smtClean="0">
                <a:solidFill>
                  <a:srgbClr val="0070C0"/>
                </a:solidFill>
                <a:latin typeface="Meiryo UI" panose="020B0604030504040204" pitchFamily="50" charset="-128"/>
                <a:ea typeface="Meiryo UI" panose="020B0604030504040204" pitchFamily="50" charset="-128"/>
              </a:rPr>
              <a:t>防止</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457200" indent="-457200">
              <a:buAutoNum type="arabicParenBoth"/>
            </a:pPr>
            <a:r>
              <a:rPr lang="ja-JP" altLang="en-US" sz="1800" b="0" dirty="0" smtClean="0">
                <a:solidFill>
                  <a:srgbClr val="0070C0"/>
                </a:solidFill>
                <a:latin typeface="Meiryo UI" panose="020B0604030504040204" pitchFamily="50" charset="-128"/>
                <a:ea typeface="Meiryo UI" panose="020B0604030504040204" pitchFamily="50" charset="-128"/>
              </a:rPr>
              <a:t>データ</a:t>
            </a:r>
            <a:r>
              <a:rPr lang="ja-JP" altLang="en-US" sz="1800" b="0" dirty="0">
                <a:solidFill>
                  <a:srgbClr val="0070C0"/>
                </a:solidFill>
                <a:latin typeface="Meiryo UI" panose="020B0604030504040204" pitchFamily="50" charset="-128"/>
                <a:ea typeface="Meiryo UI" panose="020B0604030504040204" pitchFamily="50" charset="-128"/>
              </a:rPr>
              <a:t>形式及び転送プロトコルのバージョン管理と継続性の確保を行う</a:t>
            </a:r>
            <a:r>
              <a:rPr lang="ja-JP" altLang="en-US" sz="1800" b="0" dirty="0" smtClean="0">
                <a:solidFill>
                  <a:srgbClr val="0070C0"/>
                </a:solidFill>
                <a:latin typeface="Meiryo UI" panose="020B0604030504040204" pitchFamily="50" charset="-128"/>
                <a:ea typeface="Meiryo UI" panose="020B0604030504040204" pitchFamily="50" charset="-128"/>
              </a:rPr>
              <a:t>こと</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457200" indent="-457200">
              <a:buAutoNum type="arabicParenBoth"/>
            </a:pPr>
            <a:r>
              <a:rPr lang="ja-JP" altLang="en-US" sz="1800" b="0" dirty="0" smtClean="0">
                <a:solidFill>
                  <a:srgbClr val="0070C0"/>
                </a:solidFill>
                <a:latin typeface="Meiryo UI" panose="020B0604030504040204" pitchFamily="50" charset="-128"/>
                <a:ea typeface="Meiryo UI" panose="020B0604030504040204" pitchFamily="50" charset="-128"/>
              </a:rPr>
              <a:t>ネットワーク</a:t>
            </a:r>
            <a:r>
              <a:rPr lang="ja-JP" altLang="en-US" sz="1800" b="0" dirty="0">
                <a:solidFill>
                  <a:srgbClr val="0070C0"/>
                </a:solidFill>
                <a:latin typeface="Meiryo UI" panose="020B0604030504040204" pitchFamily="50" charset="-128"/>
                <a:ea typeface="Meiryo UI" panose="020B0604030504040204" pitchFamily="50" charset="-128"/>
              </a:rPr>
              <a:t>や外部保存を受託する</a:t>
            </a:r>
            <a:r>
              <a:rPr lang="ja-JP" altLang="en-US" sz="1800" b="0" dirty="0" smtClean="0">
                <a:solidFill>
                  <a:srgbClr val="0070C0"/>
                </a:solidFill>
                <a:latin typeface="Meiryo UI" panose="020B0604030504040204" pitchFamily="50" charset="-128"/>
                <a:ea typeface="Meiryo UI" panose="020B0604030504040204" pitchFamily="50" charset="-128"/>
              </a:rPr>
              <a:t>事業者</a:t>
            </a:r>
            <a:r>
              <a:rPr lang="ja-JP" altLang="en-US" sz="1800" b="0" dirty="0">
                <a:solidFill>
                  <a:srgbClr val="0070C0"/>
                </a:solidFill>
                <a:latin typeface="Meiryo UI" panose="020B0604030504040204" pitchFamily="50" charset="-128"/>
                <a:ea typeface="Meiryo UI" panose="020B0604030504040204" pitchFamily="50" charset="-128"/>
              </a:rPr>
              <a:t>に設備の劣化対策の実施を求める</a:t>
            </a:r>
            <a:r>
              <a:rPr lang="ja-JP" altLang="en-US" sz="1800" b="0" dirty="0" smtClean="0">
                <a:solidFill>
                  <a:srgbClr val="0070C0"/>
                </a:solidFill>
                <a:latin typeface="Meiryo UI" panose="020B0604030504040204" pitchFamily="50" charset="-128"/>
                <a:ea typeface="Meiryo UI" panose="020B0604030504040204" pitchFamily="50" charset="-128"/>
              </a:rPr>
              <a:t>こと</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marL="4000500" lvl="8" indent="-457200">
              <a:buAutoNum type="arabicParenBoth"/>
            </a:pPr>
            <a:endParaRPr lang="en-US" altLang="ja-JP" sz="1000" b="0" dirty="0">
              <a:latin typeface="Meiryo UI" panose="020B0604030504040204" pitchFamily="50" charset="-128"/>
              <a:ea typeface="Meiryo UI" panose="020B0604030504040204" pitchFamily="50" charset="-128"/>
            </a:endParaRPr>
          </a:p>
          <a:p>
            <a:pPr marL="0" indent="0">
              <a:buNone/>
            </a:pPr>
            <a:r>
              <a:rPr lang="en-US" altLang="ja-JP" sz="1800" b="0" dirty="0">
                <a:latin typeface="Meiryo UI" panose="020B0604030504040204" pitchFamily="50" charset="-128"/>
                <a:ea typeface="Meiryo UI" panose="020B0604030504040204" pitchFamily="50" charset="-128"/>
              </a:rPr>
              <a:t>D</a:t>
            </a:r>
            <a:r>
              <a:rPr lang="ja-JP" altLang="en-US" sz="1800" b="0" dirty="0" err="1">
                <a:latin typeface="Meiryo UI" panose="020B0604030504040204" pitchFamily="50" charset="-128"/>
                <a:ea typeface="Meiryo UI" panose="020B0604030504040204" pitchFamily="50" charset="-128"/>
              </a:rPr>
              <a:t>．</a:t>
            </a:r>
            <a:r>
              <a:rPr lang="ja-JP" altLang="en-US" sz="1800" b="0" dirty="0">
                <a:latin typeface="Meiryo UI" panose="020B0604030504040204" pitchFamily="50" charset="-128"/>
                <a:ea typeface="Meiryo UI" panose="020B0604030504040204" pitchFamily="50" charset="-128"/>
              </a:rPr>
              <a:t>推奨される</a:t>
            </a:r>
            <a:r>
              <a:rPr lang="ja-JP" altLang="en-US" sz="1800" b="0" dirty="0" smtClean="0">
                <a:latin typeface="Meiryo UI" panose="020B0604030504040204" pitchFamily="50" charset="-128"/>
                <a:ea typeface="Meiryo UI" panose="020B0604030504040204" pitchFamily="50" charset="-128"/>
              </a:rPr>
              <a:t>ガイドライン</a:t>
            </a:r>
            <a:endParaRPr lang="en-US" altLang="ja-JP" sz="1800" b="0" dirty="0" smtClean="0">
              <a:latin typeface="Meiryo UI" panose="020B0604030504040204" pitchFamily="50" charset="-128"/>
              <a:ea typeface="Meiryo UI" panose="020B0604030504040204" pitchFamily="50" charset="-128"/>
            </a:endParaRPr>
          </a:p>
          <a:p>
            <a:pPr>
              <a:buAutoNum type="arabicPeriod"/>
            </a:pPr>
            <a:r>
              <a:rPr lang="ja-JP" altLang="en-US" sz="1800" b="0" dirty="0" smtClean="0">
                <a:solidFill>
                  <a:srgbClr val="0070C0"/>
                </a:solidFill>
                <a:latin typeface="Meiryo UI" panose="020B0604030504040204" pitchFamily="50" charset="-128"/>
                <a:ea typeface="Meiryo UI" panose="020B0604030504040204" pitchFamily="50" charset="-128"/>
              </a:rPr>
              <a:t>不適切</a:t>
            </a:r>
            <a:r>
              <a:rPr lang="ja-JP" altLang="en-US" sz="1800" b="0" dirty="0">
                <a:solidFill>
                  <a:srgbClr val="0070C0"/>
                </a:solidFill>
                <a:latin typeface="Meiryo UI" panose="020B0604030504040204" pitchFamily="50" charset="-128"/>
                <a:ea typeface="Meiryo UI" panose="020B0604030504040204" pitchFamily="50" charset="-128"/>
              </a:rPr>
              <a:t>な保管・取扱いによる情報の滅失・破壊の</a:t>
            </a:r>
            <a:r>
              <a:rPr lang="ja-JP" altLang="en-US" sz="1800" b="0" dirty="0" smtClean="0">
                <a:solidFill>
                  <a:srgbClr val="0070C0"/>
                </a:solidFill>
                <a:latin typeface="Meiryo UI" panose="020B0604030504040204" pitchFamily="50" charset="-128"/>
                <a:ea typeface="Meiryo UI" panose="020B0604030504040204" pitchFamily="50" charset="-128"/>
              </a:rPr>
              <a:t>防止</a:t>
            </a:r>
            <a:endParaRPr lang="en-US" altLang="ja-JP" sz="1800" b="0" dirty="0" smtClean="0">
              <a:solidFill>
                <a:srgbClr val="0070C0"/>
              </a:solidFill>
              <a:latin typeface="Meiryo UI" panose="020B0604030504040204" pitchFamily="50" charset="-128"/>
              <a:ea typeface="Meiryo UI" panose="020B0604030504040204" pitchFamily="50" charset="-128"/>
            </a:endParaRPr>
          </a:p>
          <a:p>
            <a:pPr>
              <a:buAutoNum type="arabicPeriod"/>
            </a:pPr>
            <a:r>
              <a:rPr lang="ja-JP" altLang="en-US" sz="1800" b="0" dirty="0" smtClean="0">
                <a:solidFill>
                  <a:srgbClr val="0070C0"/>
                </a:solidFill>
                <a:latin typeface="Meiryo UI" panose="020B0604030504040204" pitchFamily="50" charset="-128"/>
                <a:ea typeface="Meiryo UI" panose="020B0604030504040204" pitchFamily="50" charset="-128"/>
              </a:rPr>
              <a:t>記録</a:t>
            </a:r>
            <a:r>
              <a:rPr lang="ja-JP" altLang="en-US" sz="1800" b="0" dirty="0">
                <a:solidFill>
                  <a:srgbClr val="0070C0"/>
                </a:solidFill>
                <a:latin typeface="Meiryo UI" panose="020B0604030504040204" pitchFamily="50" charset="-128"/>
                <a:ea typeface="Meiryo UI" panose="020B0604030504040204" pitchFamily="50" charset="-128"/>
              </a:rPr>
              <a:t>媒体、設備の劣化による情報の読み取り不能又は不完全な読み取りの防止</a:t>
            </a:r>
            <a:endParaRPr lang="en-US" altLang="ja-JP" sz="1800" b="0" dirty="0">
              <a:solidFill>
                <a:srgbClr val="0070C0"/>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15</a:t>
            </a:fld>
            <a:endParaRPr kumimoji="1" lang="ja-JP" altLang="en-US">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256114" y="6245249"/>
            <a:ext cx="8622873" cy="400110"/>
          </a:xfrm>
          <a:prstGeom prst="rect">
            <a:avLst/>
          </a:prstGeom>
          <a:solidFill>
            <a:schemeClr val="accent2">
              <a:lumMod val="20000"/>
              <a:lumOff val="80000"/>
            </a:schemeClr>
          </a:solidFill>
        </p:spPr>
        <p:txBody>
          <a:bodyPr wrap="none" rtlCol="0">
            <a:spAutoFit/>
          </a:bodyPr>
          <a:lstStyle/>
          <a:p>
            <a:pPr algn="ctr">
              <a:spcBef>
                <a:spcPct val="20000"/>
              </a:spcBef>
            </a:pPr>
            <a:r>
              <a:rPr lang="ja-JP" altLang="en-US" sz="2000" dirty="0" smtClean="0">
                <a:latin typeface="Meiryo UI" panose="020B0604030504040204" pitchFamily="50" charset="-128"/>
                <a:ea typeface="Meiryo UI" panose="020B0604030504040204" pitchFamily="50" charset="-128"/>
              </a:rPr>
              <a:t>真正性・見読</a:t>
            </a:r>
            <a:r>
              <a:rPr lang="ja-JP" altLang="en-US" sz="2000" dirty="0">
                <a:latin typeface="Meiryo UI" panose="020B0604030504040204" pitchFamily="50" charset="-128"/>
                <a:ea typeface="Meiryo UI" panose="020B0604030504040204" pitchFamily="50" charset="-128"/>
              </a:rPr>
              <a:t>性が確保された状態</a:t>
            </a:r>
            <a:r>
              <a:rPr lang="ja-JP" altLang="en-US" sz="2000" dirty="0" smtClean="0">
                <a:latin typeface="Meiryo UI" panose="020B0604030504040204" pitchFamily="50" charset="-128"/>
                <a:ea typeface="Meiryo UI" panose="020B0604030504040204" pitchFamily="50" charset="-128"/>
              </a:rPr>
              <a:t>で保存されること、というのは</a:t>
            </a:r>
            <a:r>
              <a:rPr lang="en-US" altLang="ja-JP" sz="2000" dirty="0" smtClean="0">
                <a:latin typeface="Meiryo UI" panose="020B0604030504040204" pitchFamily="50" charset="-128"/>
                <a:ea typeface="Meiryo UI" panose="020B0604030504040204" pitchFamily="50" charset="-128"/>
              </a:rPr>
              <a:t>ER/ES</a:t>
            </a:r>
            <a:r>
              <a:rPr lang="ja-JP" altLang="en-US" sz="2000" dirty="0" smtClean="0">
                <a:latin typeface="Meiryo UI" panose="020B0604030504040204" pitchFamily="50" charset="-128"/>
                <a:ea typeface="Meiryo UI" panose="020B0604030504040204" pitchFamily="50" charset="-128"/>
              </a:rPr>
              <a:t>指針と同様</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8702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44546A"/>
                </a:solidFill>
                <a:effectLst/>
                <a:latin typeface="Meiryo UI" panose="020B0604030504040204" pitchFamily="50" charset="-128"/>
                <a:ea typeface="Meiryo UI" panose="020B0604030504040204" pitchFamily="50" charset="-128"/>
              </a:rPr>
              <a:t>まとめ</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09600" y="1268413"/>
            <a:ext cx="10972800" cy="5400948"/>
          </a:xfrm>
        </p:spPr>
        <p:txBody>
          <a:bodyPr/>
          <a:lstStyle/>
          <a:p>
            <a:pPr marL="285750"/>
            <a:r>
              <a:rPr lang="ja-JP" altLang="en-US" sz="1900" b="0" dirty="0" smtClean="0">
                <a:latin typeface="Meiryo UI" panose="020B0604030504040204" pitchFamily="50" charset="-128"/>
                <a:ea typeface="Meiryo UI" panose="020B0604030504040204" pitchFamily="50" charset="-128"/>
              </a:rPr>
              <a:t>安全管理ガイドライン、</a:t>
            </a:r>
            <a:r>
              <a:rPr lang="en-US" altLang="ja-JP" sz="1900" b="0" dirty="0" smtClean="0">
                <a:latin typeface="Meiryo UI" panose="020B0604030504040204" pitchFamily="50" charset="-128"/>
                <a:ea typeface="Meiryo UI" panose="020B0604030504040204" pitchFamily="50" charset="-128"/>
              </a:rPr>
              <a:t>ER/ES</a:t>
            </a:r>
            <a:r>
              <a:rPr lang="ja-JP" altLang="en-US" sz="1900" b="0" dirty="0" smtClean="0">
                <a:latin typeface="Meiryo UI" panose="020B0604030504040204" pitchFamily="50" charset="-128"/>
                <a:ea typeface="Meiryo UI" panose="020B0604030504040204" pitchFamily="50" charset="-128"/>
              </a:rPr>
              <a:t>指針はともに</a:t>
            </a:r>
            <a:r>
              <a:rPr lang="en-US" altLang="ja-JP" sz="1900" b="0" dirty="0" smtClean="0">
                <a:latin typeface="Meiryo UI" panose="020B0604030504040204" pitchFamily="50" charset="-128"/>
                <a:ea typeface="Meiryo UI" panose="020B0604030504040204" pitchFamily="50" charset="-128"/>
              </a:rPr>
              <a:t>e-</a:t>
            </a:r>
            <a:r>
              <a:rPr lang="ja-JP" altLang="en-US" sz="1900" b="0" dirty="0">
                <a:latin typeface="Meiryo UI" panose="020B0604030504040204" pitchFamily="50" charset="-128"/>
                <a:ea typeface="Meiryo UI" panose="020B0604030504040204" pitchFamily="50" charset="-128"/>
              </a:rPr>
              <a:t>文</a:t>
            </a:r>
            <a:r>
              <a:rPr lang="ja-JP" altLang="en-US" sz="1900" b="0" dirty="0" smtClean="0">
                <a:latin typeface="Meiryo UI" panose="020B0604030504040204" pitchFamily="50" charset="-128"/>
                <a:ea typeface="Meiryo UI" panose="020B0604030504040204" pitchFamily="50" charset="-128"/>
              </a:rPr>
              <a:t>書法、厚生労働省令第</a:t>
            </a:r>
            <a:r>
              <a:rPr lang="en-US" altLang="ja-JP" sz="1900" b="0" dirty="0" smtClean="0">
                <a:latin typeface="Meiryo UI" panose="020B0604030504040204" pitchFamily="50" charset="-128"/>
                <a:ea typeface="Meiryo UI" panose="020B0604030504040204" pitchFamily="50" charset="-128"/>
              </a:rPr>
              <a:t>44</a:t>
            </a:r>
            <a:r>
              <a:rPr lang="ja-JP" altLang="en-US" sz="1900" b="0" dirty="0" smtClean="0">
                <a:latin typeface="Meiryo UI" panose="020B0604030504040204" pitchFamily="50" charset="-128"/>
                <a:ea typeface="Meiryo UI" panose="020B0604030504040204" pitchFamily="50" charset="-128"/>
              </a:rPr>
              <a:t>号及び関連する施行通知に基づき作成されて</a:t>
            </a:r>
            <a:r>
              <a:rPr lang="ja-JP" altLang="en-US" sz="1900" b="0" dirty="0">
                <a:latin typeface="Meiryo UI" panose="020B0604030504040204" pitchFamily="50" charset="-128"/>
                <a:ea typeface="Meiryo UI" panose="020B0604030504040204" pitchFamily="50" charset="-128"/>
              </a:rPr>
              <a:t>おり、真正性、見読性、保存性の</a:t>
            </a:r>
            <a:r>
              <a:rPr lang="ja-JP" altLang="en-US" sz="1900" b="0" dirty="0" smtClean="0">
                <a:latin typeface="Meiryo UI" panose="020B0604030504040204" pitchFamily="50" charset="-128"/>
                <a:ea typeface="Meiryo UI" panose="020B0604030504040204" pitchFamily="50" charset="-128"/>
              </a:rPr>
              <a:t>確保に対する</a:t>
            </a:r>
            <a:r>
              <a:rPr lang="ja-JP" altLang="en-US" sz="1900" b="0" dirty="0" smtClean="0">
                <a:solidFill>
                  <a:srgbClr val="FF0000"/>
                </a:solidFill>
                <a:latin typeface="Meiryo UI" panose="020B0604030504040204" pitchFamily="50" charset="-128"/>
                <a:ea typeface="Meiryo UI" panose="020B0604030504040204" pitchFamily="50" charset="-128"/>
              </a:rPr>
              <a:t>基本的な考え方は同じ</a:t>
            </a:r>
            <a:r>
              <a:rPr lang="ja-JP" altLang="en-US" sz="1900" b="0" dirty="0" smtClean="0">
                <a:latin typeface="Meiryo UI" panose="020B0604030504040204" pitchFamily="50" charset="-128"/>
                <a:ea typeface="Meiryo UI" panose="020B0604030504040204" pitchFamily="50" charset="-128"/>
              </a:rPr>
              <a:t>である。また</a:t>
            </a:r>
            <a:r>
              <a:rPr lang="ja-JP" altLang="en-US" sz="1900" b="0" dirty="0">
                <a:latin typeface="Meiryo UI" panose="020B0604030504040204" pitchFamily="50" charset="-128"/>
                <a:ea typeface="Meiryo UI" panose="020B0604030504040204" pitchFamily="50" charset="-128"/>
              </a:rPr>
              <a:t>、</a:t>
            </a:r>
            <a:r>
              <a:rPr lang="en-US" altLang="ja-JP" sz="1900" b="0" dirty="0">
                <a:latin typeface="Meiryo UI" panose="020B0604030504040204" pitchFamily="50" charset="-128"/>
                <a:ea typeface="Meiryo UI" panose="020B0604030504040204" pitchFamily="50" charset="-128"/>
              </a:rPr>
              <a:t>CSV</a:t>
            </a:r>
            <a:r>
              <a:rPr lang="ja-JP" altLang="en-US" sz="1900" b="0" dirty="0" smtClean="0">
                <a:latin typeface="Meiryo UI" panose="020B0604030504040204" pitchFamily="50" charset="-128"/>
                <a:ea typeface="Meiryo UI" panose="020B0604030504040204" pitchFamily="50" charset="-128"/>
              </a:rPr>
              <a:t>について安全管理ガイドラインでは明言</a:t>
            </a:r>
            <a:r>
              <a:rPr lang="ja-JP" altLang="en-US" sz="1900" b="0" dirty="0">
                <a:latin typeface="Meiryo UI" panose="020B0604030504040204" pitchFamily="50" charset="-128"/>
                <a:ea typeface="Meiryo UI" panose="020B0604030504040204" pitchFamily="50" charset="-128"/>
              </a:rPr>
              <a:t>はされていないが</a:t>
            </a:r>
            <a:r>
              <a:rPr lang="ja-JP" altLang="en-US" sz="1900" b="0" dirty="0" smtClean="0">
                <a:latin typeface="Meiryo UI" panose="020B0604030504040204" pitchFamily="50" charset="-128"/>
                <a:ea typeface="Meiryo UI" panose="020B0604030504040204" pitchFamily="50" charset="-128"/>
              </a:rPr>
              <a:t>、「</a:t>
            </a:r>
            <a:r>
              <a:rPr lang="ja-JP" altLang="en-US" sz="1900" b="0" dirty="0">
                <a:latin typeface="Meiryo UI" panose="020B0604030504040204" pitchFamily="50" charset="-128"/>
                <a:ea typeface="Meiryo UI" panose="020B0604030504040204" pitchFamily="50" charset="-128"/>
              </a:rPr>
              <a:t>システムの品質管理」と</a:t>
            </a:r>
            <a:r>
              <a:rPr lang="ja-JP" altLang="en-US" sz="1900" b="0" dirty="0" smtClean="0">
                <a:latin typeface="Meiryo UI" panose="020B0604030504040204" pitchFamily="50" charset="-128"/>
                <a:ea typeface="Meiryo UI" panose="020B0604030504040204" pitchFamily="50" charset="-128"/>
              </a:rPr>
              <a:t>して同様の意図の要求事項はある。</a:t>
            </a:r>
            <a:endParaRPr lang="en-US" altLang="ja-JP" sz="1900" b="0" dirty="0">
              <a:latin typeface="Meiryo UI" panose="020B0604030504040204" pitchFamily="50" charset="-128"/>
              <a:ea typeface="Meiryo UI" panose="020B0604030504040204" pitchFamily="50" charset="-128"/>
            </a:endParaRPr>
          </a:p>
          <a:p>
            <a:pPr marL="285750"/>
            <a:r>
              <a:rPr lang="ja-JP" altLang="en-US" sz="1900" b="0" dirty="0" smtClean="0">
                <a:latin typeface="Meiryo UI" panose="020B0604030504040204" pitchFamily="50" charset="-128"/>
                <a:ea typeface="Meiryo UI" panose="020B0604030504040204" pitchFamily="50" charset="-128"/>
              </a:rPr>
              <a:t>しかし、取り扱う文書の種類・性質の違いにより、</a:t>
            </a:r>
            <a:r>
              <a:rPr lang="ja-JP" altLang="en-US" sz="1900" b="0" dirty="0" smtClean="0">
                <a:solidFill>
                  <a:srgbClr val="FF0000"/>
                </a:solidFill>
                <a:latin typeface="Meiryo UI" panose="020B0604030504040204" pitchFamily="50" charset="-128"/>
                <a:ea typeface="Meiryo UI" panose="020B0604030504040204" pitchFamily="50" charset="-128"/>
              </a:rPr>
              <a:t>要求内容や要求レベルが異なる点がある</a:t>
            </a:r>
            <a:r>
              <a:rPr lang="ja-JP" altLang="en-US" sz="1900" b="0" dirty="0" smtClean="0">
                <a:latin typeface="Meiryo UI" panose="020B0604030504040204" pitchFamily="50" charset="-128"/>
                <a:ea typeface="Meiryo UI" panose="020B0604030504040204" pitchFamily="50" charset="-128"/>
              </a:rPr>
              <a:t>ことは考慮する必要がある。</a:t>
            </a:r>
            <a:endParaRPr lang="en-US" altLang="ja-JP" sz="1900" b="0" dirty="0" smtClean="0">
              <a:latin typeface="Meiryo UI" panose="020B0604030504040204" pitchFamily="50" charset="-128"/>
              <a:ea typeface="Meiryo UI" panose="020B0604030504040204" pitchFamily="50" charset="-128"/>
            </a:endParaRPr>
          </a:p>
          <a:p>
            <a:pPr marL="285750"/>
            <a:r>
              <a:rPr lang="ja-JP" altLang="en-US" sz="1900" b="0" dirty="0" smtClean="0">
                <a:latin typeface="Meiryo UI" panose="020B0604030504040204" pitchFamily="50" charset="-128"/>
                <a:ea typeface="Meiryo UI" panose="020B0604030504040204" pitchFamily="50" charset="-128"/>
              </a:rPr>
              <a:t>安全管理ガイドラインが対象とする医療機関における各種医療情報は、</a:t>
            </a:r>
            <a:r>
              <a:rPr lang="en-US" altLang="ja-JP" sz="1900" b="0" dirty="0" smtClean="0">
                <a:latin typeface="Meiryo UI" panose="020B0604030504040204" pitchFamily="50" charset="-128"/>
                <a:ea typeface="Meiryo UI" panose="020B0604030504040204" pitchFamily="50" charset="-128"/>
              </a:rPr>
              <a:t>ER/ES</a:t>
            </a:r>
            <a:r>
              <a:rPr lang="ja-JP" altLang="en-US" sz="1900" b="0" dirty="0" smtClean="0">
                <a:latin typeface="Meiryo UI" panose="020B0604030504040204" pitchFamily="50" charset="-128"/>
                <a:ea typeface="Meiryo UI" panose="020B0604030504040204" pitchFamily="50" charset="-128"/>
              </a:rPr>
              <a:t>指針の対象と異なり、診療情報という患者さんの命に即座にかかわり、緊急性の高い情報を扱っている関係上、</a:t>
            </a:r>
            <a:r>
              <a:rPr lang="ja-JP" altLang="en-US" sz="1900" b="0" dirty="0" smtClean="0">
                <a:solidFill>
                  <a:srgbClr val="FF0000"/>
                </a:solidFill>
                <a:latin typeface="Meiryo UI" panose="020B0604030504040204" pitchFamily="50" charset="-128"/>
                <a:ea typeface="Meiryo UI" panose="020B0604030504040204" pitchFamily="50" charset="-128"/>
              </a:rPr>
              <a:t>特に見読性においては高いレベルの要求事項</a:t>
            </a:r>
            <a:r>
              <a:rPr lang="ja-JP" altLang="en-US" sz="1900" b="0" dirty="0" smtClean="0">
                <a:latin typeface="Meiryo UI" panose="020B0604030504040204" pitchFamily="50" charset="-128"/>
                <a:ea typeface="Meiryo UI" panose="020B0604030504040204" pitchFamily="50" charset="-128"/>
              </a:rPr>
              <a:t>がある。また、「ガイドライン」という文書の性質や、</a:t>
            </a:r>
            <a:r>
              <a:rPr lang="en-US" altLang="ja-JP" sz="1900" b="0" dirty="0" smtClean="0">
                <a:latin typeface="Meiryo UI" panose="020B0604030504040204" pitchFamily="50" charset="-128"/>
                <a:ea typeface="Meiryo UI" panose="020B0604030504040204" pitchFamily="50" charset="-128"/>
              </a:rPr>
              <a:t>e-</a:t>
            </a:r>
            <a:r>
              <a:rPr lang="ja-JP" altLang="en-US" sz="1900" b="0" dirty="0" smtClean="0">
                <a:latin typeface="Meiryo UI" panose="020B0604030504040204" pitchFamily="50" charset="-128"/>
                <a:ea typeface="Meiryo UI" panose="020B0604030504040204" pitchFamily="50" charset="-128"/>
              </a:rPr>
              <a:t>文書法のみならず個人情報保護への適切な対応も含まれていることもあり、全体としても要求事項は多く、また詳細に記載されていると考えられる。</a:t>
            </a:r>
            <a:endParaRPr lang="en-US" altLang="ja-JP" sz="1900" b="0" dirty="0" smtClean="0">
              <a:latin typeface="Meiryo UI" panose="020B0604030504040204" pitchFamily="50" charset="-128"/>
              <a:ea typeface="Meiryo UI" panose="020B0604030504040204" pitchFamily="50" charset="-128"/>
            </a:endParaRPr>
          </a:p>
          <a:p>
            <a:pPr marL="285750"/>
            <a:r>
              <a:rPr lang="en-US" altLang="ja-JP" sz="1900" b="0" dirty="0" smtClean="0">
                <a:latin typeface="Meiryo UI" panose="020B0604030504040204" pitchFamily="50" charset="-128"/>
                <a:ea typeface="Meiryo UI" panose="020B0604030504040204" pitchFamily="50" charset="-128"/>
              </a:rPr>
              <a:t>ER/ES</a:t>
            </a:r>
            <a:r>
              <a:rPr lang="ja-JP" altLang="en-US" sz="1900" b="0" dirty="0" smtClean="0">
                <a:latin typeface="Meiryo UI" panose="020B0604030504040204" pitchFamily="50" charset="-128"/>
                <a:ea typeface="Meiryo UI" panose="020B0604030504040204" pitchFamily="50" charset="-128"/>
              </a:rPr>
              <a:t>指針は平成</a:t>
            </a:r>
            <a:r>
              <a:rPr lang="en-US" altLang="ja-JP" sz="1900" b="0" dirty="0" smtClean="0">
                <a:latin typeface="Meiryo UI" panose="020B0604030504040204" pitchFamily="50" charset="-128"/>
                <a:ea typeface="Meiryo UI" panose="020B0604030504040204" pitchFamily="50" charset="-128"/>
              </a:rPr>
              <a:t>17</a:t>
            </a:r>
            <a:r>
              <a:rPr lang="ja-JP" altLang="en-US" sz="1900" b="0" dirty="0" smtClean="0">
                <a:latin typeface="Meiryo UI" panose="020B0604030504040204" pitchFamily="50" charset="-128"/>
                <a:ea typeface="Meiryo UI" panose="020B0604030504040204" pitchFamily="50" charset="-128"/>
              </a:rPr>
              <a:t>年の発出以降の改正がないが、安全管理ガイドラインは近年の電子システムやネットワークサービス、関連する規制・ガイドラインの状況</a:t>
            </a:r>
            <a:r>
              <a:rPr lang="ja-JP" altLang="en-US" sz="1900" b="0" smtClean="0">
                <a:latin typeface="Meiryo UI" panose="020B0604030504040204" pitchFamily="50" charset="-128"/>
                <a:ea typeface="Meiryo UI" panose="020B0604030504040204" pitchFamily="50" charset="-128"/>
              </a:rPr>
              <a:t>に応じて改訂</a:t>
            </a:r>
            <a:r>
              <a:rPr lang="ja-JP" altLang="en-US" sz="1900" b="0" dirty="0" smtClean="0">
                <a:latin typeface="Meiryo UI" panose="020B0604030504040204" pitchFamily="50" charset="-128"/>
                <a:ea typeface="Meiryo UI" panose="020B0604030504040204" pitchFamily="50" charset="-128"/>
              </a:rPr>
              <a:t>を重ねている。したがって、違いはあるものの、安全管理ガイドラインは、</a:t>
            </a:r>
            <a:r>
              <a:rPr lang="en-US" altLang="ja-JP" sz="1900" b="0" dirty="0" smtClean="0">
                <a:solidFill>
                  <a:srgbClr val="FF0000"/>
                </a:solidFill>
                <a:latin typeface="Meiryo UI" panose="020B0604030504040204" pitchFamily="50" charset="-128"/>
                <a:ea typeface="Meiryo UI" panose="020B0604030504040204" pitchFamily="50" charset="-128"/>
              </a:rPr>
              <a:t>ER/ES</a:t>
            </a:r>
            <a:r>
              <a:rPr lang="ja-JP" altLang="en-US" sz="1900" b="0" dirty="0" smtClean="0">
                <a:solidFill>
                  <a:srgbClr val="FF0000"/>
                </a:solidFill>
                <a:latin typeface="Meiryo UI" panose="020B0604030504040204" pitchFamily="50" charset="-128"/>
                <a:ea typeface="Meiryo UI" panose="020B0604030504040204" pitchFamily="50" charset="-128"/>
              </a:rPr>
              <a:t>指針の理解を助ける</a:t>
            </a:r>
            <a:r>
              <a:rPr lang="ja-JP" altLang="en-US" sz="1900" b="0" dirty="0" smtClean="0">
                <a:latin typeface="Meiryo UI" panose="020B0604030504040204" pitchFamily="50" charset="-128"/>
                <a:ea typeface="Meiryo UI" panose="020B0604030504040204" pitchFamily="50" charset="-128"/>
              </a:rPr>
              <a:t>ものになると考えられる。</a:t>
            </a:r>
            <a:endParaRPr lang="en-US" altLang="ja-JP" sz="1900" b="0" dirty="0" smtClean="0">
              <a:latin typeface="Meiryo UI" panose="020B0604030504040204" pitchFamily="50" charset="-128"/>
              <a:ea typeface="Meiryo UI" panose="020B0604030504040204" pitchFamily="50" charset="-128"/>
            </a:endParaRPr>
          </a:p>
          <a:p>
            <a:r>
              <a:rPr lang="ja-JP" altLang="en-US" sz="1900" b="0" dirty="0" smtClean="0">
                <a:latin typeface="Meiryo UI" panose="020B0604030504040204" pitchFamily="50" charset="-128"/>
                <a:ea typeface="Meiryo UI" panose="020B0604030504040204" pitchFamily="50" charset="-128"/>
              </a:rPr>
              <a:t>実施医療機関において、臨床試験の原資料となるデータが記録・保存される</a:t>
            </a:r>
            <a:r>
              <a:rPr lang="ja-JP" altLang="en-US" sz="1900" b="0" dirty="0" smtClean="0">
                <a:solidFill>
                  <a:srgbClr val="FF0000"/>
                </a:solidFill>
                <a:latin typeface="Meiryo UI" panose="020B0604030504040204" pitchFamily="50" charset="-128"/>
                <a:ea typeface="Meiryo UI" panose="020B0604030504040204" pitchFamily="50" charset="-128"/>
              </a:rPr>
              <a:t>電子カルテ</a:t>
            </a:r>
            <a:r>
              <a:rPr lang="ja-JP" altLang="en-US" sz="1900" b="0" dirty="0">
                <a:solidFill>
                  <a:srgbClr val="FF0000"/>
                </a:solidFill>
                <a:latin typeface="Meiryo UI" panose="020B0604030504040204" pitchFamily="50" charset="-128"/>
                <a:ea typeface="Meiryo UI" panose="020B0604030504040204" pitchFamily="50" charset="-128"/>
              </a:rPr>
              <a:t>を</a:t>
            </a:r>
            <a:r>
              <a:rPr lang="ja-JP" altLang="en-US" sz="1900" b="0" dirty="0" smtClean="0">
                <a:solidFill>
                  <a:srgbClr val="FF0000"/>
                </a:solidFill>
                <a:latin typeface="Meiryo UI" panose="020B0604030504040204" pitchFamily="50" charset="-128"/>
                <a:ea typeface="Meiryo UI" panose="020B0604030504040204" pitchFamily="50" charset="-128"/>
              </a:rPr>
              <a:t>確認する際には</a:t>
            </a:r>
            <a:r>
              <a:rPr lang="ja-JP" altLang="en-US" sz="1900" b="0" dirty="0" smtClean="0">
                <a:latin typeface="Meiryo UI" panose="020B0604030504040204" pitchFamily="50" charset="-128"/>
                <a:ea typeface="Meiryo UI" panose="020B0604030504040204" pitchFamily="50" charset="-128"/>
              </a:rPr>
              <a:t>、安全</a:t>
            </a:r>
            <a:r>
              <a:rPr lang="ja-JP" altLang="en-US" sz="1900" b="0" dirty="0">
                <a:latin typeface="Meiryo UI" panose="020B0604030504040204" pitchFamily="50" charset="-128"/>
                <a:ea typeface="Meiryo UI" panose="020B0604030504040204" pitchFamily="50" charset="-128"/>
              </a:rPr>
              <a:t>管理ガイドラインで</a:t>
            </a:r>
            <a:r>
              <a:rPr lang="ja-JP" altLang="en-US" sz="1900" b="0" dirty="0" smtClean="0">
                <a:latin typeface="Meiryo UI" panose="020B0604030504040204" pitchFamily="50" charset="-128"/>
                <a:ea typeface="Meiryo UI" panose="020B0604030504040204" pitchFamily="50" charset="-128"/>
              </a:rPr>
              <a:t>「</a:t>
            </a:r>
            <a:r>
              <a:rPr lang="en-US" altLang="ja-JP" sz="1900" b="0" dirty="0" smtClean="0">
                <a:latin typeface="Meiryo UI" panose="020B0604030504040204" pitchFamily="50" charset="-128"/>
                <a:ea typeface="Meiryo UI" panose="020B0604030504040204" pitchFamily="50" charset="-128"/>
              </a:rPr>
              <a:t>C.</a:t>
            </a:r>
            <a:r>
              <a:rPr lang="ja-JP" altLang="en-US" sz="1900" b="0" dirty="0" smtClean="0">
                <a:latin typeface="Meiryo UI" panose="020B0604030504040204" pitchFamily="50" charset="-128"/>
                <a:ea typeface="Meiryo UI" panose="020B0604030504040204" pitchFamily="50" charset="-128"/>
              </a:rPr>
              <a:t>最低限</a:t>
            </a:r>
            <a:r>
              <a:rPr lang="ja-JP" altLang="en-US" sz="1900" b="0" dirty="0">
                <a:latin typeface="Meiryo UI" panose="020B0604030504040204" pitchFamily="50" charset="-128"/>
                <a:ea typeface="Meiryo UI" panose="020B0604030504040204" pitchFamily="50" charset="-128"/>
              </a:rPr>
              <a:t>のガイドライン</a:t>
            </a:r>
            <a:r>
              <a:rPr lang="ja-JP" altLang="en-US" sz="1900" b="0" dirty="0" smtClean="0">
                <a:latin typeface="Meiryo UI" panose="020B0604030504040204" pitchFamily="50" charset="-128"/>
                <a:ea typeface="Meiryo UI" panose="020B0604030504040204" pitchFamily="50" charset="-128"/>
              </a:rPr>
              <a:t>」として記載されていることに対応されているかどうかがチェックポイントになるだろう。</a:t>
            </a:r>
            <a:endParaRPr kumimoji="1" lang="ja-JP" altLang="en-US" sz="1900" b="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16</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071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913"/>
            <a:ext cx="11319048" cy="792162"/>
          </a:xfrm>
        </p:spPr>
        <p:txBody>
          <a:bodyPr/>
          <a:lstStyle/>
          <a:p>
            <a:r>
              <a:rPr lang="ja-JP" altLang="en-US" dirty="0">
                <a:solidFill>
                  <a:srgbClr val="44546A"/>
                </a:solidFill>
                <a:effectLst/>
                <a:latin typeface="Meiryo UI" panose="020B0604030504040204" pitchFamily="50" charset="-128"/>
                <a:ea typeface="Meiryo UI" panose="020B0604030504040204" pitchFamily="50" charset="-128"/>
              </a:rPr>
              <a:t>医療情報の保護に関して策定されているガイドライン</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4294967295"/>
          </p:nvPr>
        </p:nvSpPr>
        <p:spPr>
          <a:xfrm>
            <a:off x="9347200" y="6356350"/>
            <a:ext cx="2844800" cy="365125"/>
          </a:xfrm>
        </p:spPr>
        <p:txBody>
          <a:bodyPr/>
          <a:lstStyle/>
          <a:p>
            <a:fld id="{02CCC925-B94D-4CE8-838B-708BA4A3CBE4}" type="slidenum">
              <a:rPr kumimoji="1" lang="ja-JP" altLang="en-US" smtClean="0"/>
              <a:t>2</a:t>
            </a:fld>
            <a:endParaRPr kumimoji="1" lang="ja-JP" altLang="en-US"/>
          </a:p>
        </p:txBody>
      </p:sp>
      <p:pic>
        <p:nvPicPr>
          <p:cNvPr id="5" name="図 4"/>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77115" y="2830887"/>
            <a:ext cx="7498463" cy="3744913"/>
          </a:xfrm>
          <a:prstGeom prst="rect">
            <a:avLst/>
          </a:prstGeom>
        </p:spPr>
      </p:pic>
      <p:sp>
        <p:nvSpPr>
          <p:cNvPr id="6" name="正方形/長方形 5"/>
          <p:cNvSpPr/>
          <p:nvPr/>
        </p:nvSpPr>
        <p:spPr>
          <a:xfrm>
            <a:off x="2290984" y="6500700"/>
            <a:ext cx="9752629"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参照</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医療情報安全管理関連ガイドライン検討ロードマップ（</a:t>
            </a:r>
            <a:r>
              <a:rPr lang="ja-JP" altLang="en-US" sz="1400" dirty="0" smtClean="0">
                <a:latin typeface="Meiryo UI" panose="020B0604030504040204" pitchFamily="50" charset="-128"/>
                <a:ea typeface="Meiryo UI" panose="020B0604030504040204" pitchFamily="50" charset="-128"/>
                <a:hlinkClick r:id="rId4"/>
              </a:rPr>
              <a:t>https</a:t>
            </a:r>
            <a:r>
              <a:rPr lang="ja-JP" altLang="en-US" sz="1400" dirty="0">
                <a:latin typeface="Meiryo UI" panose="020B0604030504040204" pitchFamily="50" charset="-128"/>
                <a:ea typeface="Meiryo UI" panose="020B0604030504040204" pitchFamily="50" charset="-128"/>
                <a:hlinkClick r:id="rId4"/>
              </a:rPr>
              <a:t>://www.soumu.go.jp/main_content/000567201.</a:t>
            </a:r>
            <a:r>
              <a:rPr lang="ja-JP" altLang="en-US" sz="1400" dirty="0" smtClean="0">
                <a:latin typeface="Meiryo UI" panose="020B0604030504040204" pitchFamily="50" charset="-128"/>
                <a:ea typeface="Meiryo UI" panose="020B0604030504040204" pitchFamily="50" charset="-128"/>
                <a:hlinkClick r:id="rId4"/>
              </a:rPr>
              <a:t>pdf</a:t>
            </a:r>
            <a:r>
              <a:rPr lang="ja-JP" altLang="en-US" sz="1400" dirty="0" smtClean="0">
                <a:latin typeface="Meiryo UI" panose="020B0604030504040204" pitchFamily="50" charset="-128"/>
                <a:ea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96296" y="1211268"/>
            <a:ext cx="11609503" cy="1892826"/>
          </a:xfrm>
          <a:prstGeom prst="rect">
            <a:avLst/>
          </a:prstGeom>
          <a:noFill/>
        </p:spPr>
        <p:txBody>
          <a:bodyPr wrap="square" rtlCol="0">
            <a:spAutoFit/>
          </a:bodyPr>
          <a:lstStyle/>
          <a:p>
            <a:pPr marL="171450" indent="-171450">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rPr>
              <a:t>診療録等の情報を電子的に作成し保存することは、</a:t>
            </a:r>
            <a:r>
              <a:rPr lang="en-US" altLang="ja-JP" sz="1300" dirty="0">
                <a:latin typeface="Meiryo UI" panose="020B0604030504040204" pitchFamily="50" charset="-128"/>
                <a:ea typeface="Meiryo UI" panose="020B0604030504040204" pitchFamily="50" charset="-128"/>
              </a:rPr>
              <a:t>e-</a:t>
            </a:r>
            <a:r>
              <a:rPr lang="ja-JP" altLang="en-US" sz="1300" dirty="0">
                <a:latin typeface="Meiryo UI" panose="020B0604030504040204" pitchFamily="50" charset="-128"/>
                <a:ea typeface="Meiryo UI" panose="020B0604030504040204" pitchFamily="50" charset="-128"/>
              </a:rPr>
              <a:t>文書法、個人情報保護法、「診療録等の電子媒体による保存について」（外部保存通知）などの法整備により許容されてきた</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300" dirty="0" smtClean="0">
                <a:latin typeface="Meiryo UI" panose="020B0604030504040204" pitchFamily="50" charset="-128"/>
                <a:ea typeface="Meiryo UI" panose="020B0604030504040204" pitchFamily="50" charset="-128"/>
              </a:rPr>
              <a:t>医療</a:t>
            </a:r>
            <a:r>
              <a:rPr lang="ja-JP" altLang="en-US" sz="1300" dirty="0">
                <a:latin typeface="Meiryo UI" panose="020B0604030504040204" pitchFamily="50" charset="-128"/>
                <a:ea typeface="Meiryo UI" panose="020B0604030504040204" pitchFamily="50" charset="-128"/>
              </a:rPr>
              <a:t>情報の安全管理については、厚生</a:t>
            </a:r>
            <a:r>
              <a:rPr lang="ja-JP" altLang="en-US" sz="1300" dirty="0" smtClean="0">
                <a:latin typeface="Meiryo UI" panose="020B0604030504040204" pitchFamily="50" charset="-128"/>
                <a:ea typeface="Meiryo UI" panose="020B0604030504040204" pitchFamily="50" charset="-128"/>
              </a:rPr>
              <a:t>労働省、総務省、経済産業省の</a:t>
            </a:r>
            <a:r>
              <a:rPr kumimoji="1" lang="en-US" altLang="ja-JP" sz="1300" dirty="0" smtClean="0">
                <a:latin typeface="Meiryo UI" panose="020B0604030504040204" pitchFamily="50" charset="-128"/>
                <a:ea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rPr>
              <a:t>省による</a:t>
            </a:r>
            <a:r>
              <a:rPr lang="en-US" altLang="ja-JP" sz="1300" dirty="0" smtClean="0">
                <a:latin typeface="Meiryo UI" panose="020B0604030504040204" pitchFamily="50" charset="-128"/>
                <a:ea typeface="Meiryo UI" panose="020B0604030504040204" pitchFamily="50" charset="-128"/>
              </a:rPr>
              <a:t>4</a:t>
            </a:r>
            <a:r>
              <a:rPr lang="ja-JP" altLang="en-US" sz="1300" dirty="0" smtClean="0">
                <a:latin typeface="Meiryo UI" panose="020B0604030504040204" pitchFamily="50" charset="-128"/>
                <a:ea typeface="Meiryo UI" panose="020B0604030504040204" pitchFamily="50" charset="-128"/>
              </a:rPr>
              <a:t>つのガイドラインにより、必要な対策等が規定されてきた。</a:t>
            </a:r>
            <a:endParaRPr lang="en-US" altLang="ja-JP" sz="13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300" dirty="0" smtClean="0">
                <a:latin typeface="Meiryo UI" panose="020B0604030504040204" pitchFamily="50" charset="-128"/>
                <a:ea typeface="Meiryo UI" panose="020B0604030504040204" pitchFamily="50" charset="-128"/>
              </a:rPr>
              <a:t>しかし、特に事業者向けガイドラインは</a:t>
            </a:r>
            <a:r>
              <a:rPr lang="en-US" altLang="ja-JP" sz="1300" dirty="0" smtClean="0">
                <a:latin typeface="Meiryo UI" panose="020B0604030504040204" pitchFamily="50" charset="-128"/>
                <a:ea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rPr>
              <a:t>つあり、それぞれ策定・改訂時期や対策の記述観点も異なるため、医療機関に対して（情報処理や</a:t>
            </a:r>
            <a:r>
              <a:rPr lang="en-US" altLang="ja-JP" sz="1300" dirty="0" smtClean="0">
                <a:latin typeface="Meiryo UI" panose="020B0604030504040204" pitchFamily="50" charset="-128"/>
                <a:ea typeface="Meiryo UI" panose="020B0604030504040204" pitchFamily="50" charset="-128"/>
              </a:rPr>
              <a:t>ASP</a:t>
            </a: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SaaS</a:t>
            </a:r>
            <a:r>
              <a:rPr lang="ja-JP" altLang="en-US" sz="1300" dirty="0" smtClean="0">
                <a:latin typeface="Meiryo UI" panose="020B0604030504040204" pitchFamily="50" charset="-128"/>
                <a:ea typeface="Meiryo UI" panose="020B0604030504040204" pitchFamily="50" charset="-128"/>
              </a:rPr>
              <a:t>を含む）総合的なサービスを提供する場合は、厚労省ガイドラインを含む全てのガイドラインを確認し対策を行う必要があり、大きな負担であった。</a:t>
            </a:r>
            <a:endParaRPr lang="en-US" altLang="ja-JP" sz="13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300" dirty="0" smtClean="0">
                <a:latin typeface="Meiryo UI" panose="020B0604030504040204" pitchFamily="50" charset="-128"/>
                <a:ea typeface="Meiryo UI" panose="020B0604030504040204" pitchFamily="50" charset="-128"/>
              </a:rPr>
              <a:t>そこで、これらのガイドラインが求める要件の整理が行われ、利用者視点で（段階的に）統合されていった。</a:t>
            </a:r>
            <a:endParaRPr lang="en-US" altLang="ja-JP" sz="13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en-US" altLang="ja-JP" sz="1300" dirty="0" smtClean="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8</a:t>
            </a:r>
            <a:r>
              <a:rPr lang="ja-JP" altLang="en-US" sz="1300" dirty="0">
                <a:latin typeface="Meiryo UI" panose="020B0604030504040204" pitchFamily="50" charset="-128"/>
                <a:ea typeface="Meiryo UI" panose="020B0604030504040204" pitchFamily="50" charset="-128"/>
              </a:rPr>
              <a:t>月には、経産省ガイドラインと総務省ガイドラインが統合され、「医療情報を取り扱う情報システム・サービスの提供事業者における安全管理</a:t>
            </a:r>
            <a:r>
              <a:rPr lang="ja-JP" altLang="en-US" sz="1300" dirty="0" smtClean="0">
                <a:latin typeface="Meiryo UI" panose="020B0604030504040204" pitchFamily="50" charset="-128"/>
                <a:ea typeface="Meiryo UI" panose="020B0604030504040204" pitchFamily="50" charset="-128"/>
              </a:rPr>
              <a:t>ガイドライン」</a:t>
            </a:r>
            <a:r>
              <a:rPr lang="ja-JP" altLang="en-US" sz="1300" dirty="0">
                <a:latin typeface="Meiryo UI" panose="020B0604030504040204" pitchFamily="50" charset="-128"/>
                <a:ea typeface="Meiryo UI" panose="020B0604030504040204" pitchFamily="50" charset="-128"/>
              </a:rPr>
              <a:t>が作成されたため、</a:t>
            </a:r>
            <a:r>
              <a:rPr lang="en-US" altLang="ja-JP" sz="1300" dirty="0">
                <a:latin typeface="Meiryo UI" panose="020B0604030504040204" pitchFamily="50" charset="-128"/>
                <a:ea typeface="Meiryo UI" panose="020B0604030504040204" pitchFamily="50" charset="-128"/>
              </a:rPr>
              <a:t>3</a:t>
            </a:r>
            <a:r>
              <a:rPr lang="ja-JP" altLang="en-US" sz="1300" dirty="0">
                <a:latin typeface="Meiryo UI" panose="020B0604030504040204" pitchFamily="50" charset="-128"/>
                <a:ea typeface="Meiryo UI" panose="020B0604030504040204" pitchFamily="50" charset="-128"/>
              </a:rPr>
              <a:t>省</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ガイドライン体制となった。</a:t>
            </a:r>
          </a:p>
          <a:p>
            <a:pPr marL="171450" indent="-171450">
              <a:buFont typeface="Arial" panose="020B0604020202020204" pitchFamily="34" charset="0"/>
              <a:buChar char="•"/>
            </a:pPr>
            <a:endParaRPr kumimoji="1" lang="ja-JP" altLang="en-US" sz="1300" dirty="0">
              <a:latin typeface="Meiryo UI" panose="020B0604030504040204" pitchFamily="50" charset="-128"/>
              <a:ea typeface="Meiryo UI" panose="020B0604030504040204" pitchFamily="50" charset="-128"/>
            </a:endParaRPr>
          </a:p>
        </p:txBody>
      </p:sp>
      <p:sp>
        <p:nvSpPr>
          <p:cNvPr id="8" name="円/楕円 7"/>
          <p:cNvSpPr/>
          <p:nvPr/>
        </p:nvSpPr>
        <p:spPr>
          <a:xfrm>
            <a:off x="6853562" y="4735589"/>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6196374" y="4375868"/>
            <a:ext cx="1757212" cy="307777"/>
          </a:xfrm>
          <a:prstGeom prst="rect">
            <a:avLst/>
          </a:prstGeom>
          <a:noFill/>
        </p:spPr>
        <p:txBody>
          <a:bodyPr wrap="none" rtlCol="0">
            <a:spAutoFit/>
          </a:bodyPr>
          <a:lstStyle/>
          <a:p>
            <a:r>
              <a:rPr kumimoji="1" lang="ja-JP" altLang="en-US" sz="1400" dirty="0" smtClean="0">
                <a:solidFill>
                  <a:srgbClr val="FF0000"/>
                </a:solidFill>
                <a:latin typeface="Meiryo UI" panose="020B0604030504040204" pitchFamily="50" charset="-128"/>
                <a:ea typeface="Meiryo UI" panose="020B0604030504040204" pitchFamily="50" charset="-128"/>
              </a:rPr>
              <a:t>統合ガイドライン発出</a:t>
            </a:r>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8311347" y="2852936"/>
            <a:ext cx="3297698" cy="461665"/>
          </a:xfrm>
          <a:prstGeom prst="rect">
            <a:avLst/>
          </a:prstGeom>
        </p:spPr>
        <p:txBody>
          <a:bodyPr wrap="none">
            <a:spAutoFit/>
          </a:bodyPr>
          <a:lstStyle/>
          <a:p>
            <a:r>
              <a:rPr lang="ja-JP" altLang="en-US" sz="2400" b="1" u="sng" dirty="0" smtClean="0">
                <a:latin typeface="Meiryo UI" panose="020B0604030504040204" pitchFamily="50" charset="-128"/>
                <a:ea typeface="Meiryo UI" panose="020B0604030504040204" pitchFamily="50" charset="-128"/>
              </a:rPr>
              <a:t>現在：</a:t>
            </a:r>
            <a:r>
              <a:rPr lang="en-US" altLang="ja-JP" sz="2400" b="1" u="sng" dirty="0" smtClean="0">
                <a:latin typeface="Meiryo UI" panose="020B0604030504040204" pitchFamily="50" charset="-128"/>
                <a:ea typeface="Meiryo UI" panose="020B0604030504040204" pitchFamily="50" charset="-128"/>
              </a:rPr>
              <a:t>3</a:t>
            </a:r>
            <a:r>
              <a:rPr lang="ja-JP" altLang="en-US" sz="2400" b="1" u="sng" dirty="0" smtClean="0">
                <a:latin typeface="Meiryo UI" panose="020B0604030504040204" pitchFamily="50" charset="-128"/>
                <a:ea typeface="Meiryo UI" panose="020B0604030504040204" pitchFamily="50" charset="-128"/>
              </a:rPr>
              <a:t>省</a:t>
            </a:r>
            <a:r>
              <a:rPr lang="en-US" altLang="ja-JP" sz="2400" b="1" u="sng" dirty="0" smtClean="0">
                <a:latin typeface="Meiryo UI" panose="020B0604030504040204" pitchFamily="50" charset="-128"/>
                <a:ea typeface="Meiryo UI" panose="020B0604030504040204" pitchFamily="50" charset="-128"/>
              </a:rPr>
              <a:t>2</a:t>
            </a:r>
            <a:r>
              <a:rPr lang="ja-JP" altLang="en-US" sz="2400" b="1" u="sng" dirty="0" smtClean="0">
                <a:latin typeface="Meiryo UI" panose="020B0604030504040204" pitchFamily="50" charset="-128"/>
                <a:ea typeface="Meiryo UI" panose="020B0604030504040204" pitchFamily="50" charset="-128"/>
              </a:rPr>
              <a:t>ガイドライン</a:t>
            </a:r>
            <a:endParaRPr lang="ja-JP" altLang="en-US" sz="2400" b="1" u="sng" dirty="0">
              <a:latin typeface="Meiryo UI" panose="020B0604030504040204" pitchFamily="50" charset="-128"/>
              <a:ea typeface="Meiryo UI" panose="020B0604030504040204" pitchFamily="50" charset="-128"/>
            </a:endParaRPr>
          </a:p>
        </p:txBody>
      </p:sp>
      <p:cxnSp>
        <p:nvCxnSpPr>
          <p:cNvPr id="14" name="直線コネクタ 13"/>
          <p:cNvCxnSpPr/>
          <p:nvPr/>
        </p:nvCxnSpPr>
        <p:spPr>
          <a:xfrm>
            <a:off x="7654654" y="6034378"/>
            <a:ext cx="409907" cy="0"/>
          </a:xfrm>
          <a:prstGeom prst="line">
            <a:avLst/>
          </a:prstGeom>
          <a:ln w="7620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7675578" y="4827209"/>
            <a:ext cx="409907" cy="0"/>
          </a:xfrm>
          <a:prstGeom prst="line">
            <a:avLst/>
          </a:prstGeom>
          <a:ln w="762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角丸四角形 2"/>
          <p:cNvSpPr/>
          <p:nvPr/>
        </p:nvSpPr>
        <p:spPr bwMode="auto">
          <a:xfrm>
            <a:off x="8064560" y="3438290"/>
            <a:ext cx="4040311" cy="1810222"/>
          </a:xfrm>
          <a:prstGeom prst="roundRect">
            <a:avLst/>
          </a:prstGeom>
          <a:solidFill>
            <a:schemeClr val="accent6">
              <a:lumMod val="60000"/>
              <a:lumOff val="40000"/>
            </a:schemeClr>
          </a:solidFill>
          <a:ln w="38100" cap="flat" cmpd="sng" algn="ctr">
            <a:no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no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医療情報を取り扱う情報システム・サービスの提供事業者における安全管理ガイドライン</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（総務省・経済産業省ガイドライン）</a:t>
            </a:r>
            <a:endParaRPr kumimoji="1" lang="en-US" altLang="ja-JP" sz="16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endParaRPr>
          </a:p>
        </p:txBody>
      </p:sp>
      <p:sp>
        <p:nvSpPr>
          <p:cNvPr id="16" name="角丸四角形 15"/>
          <p:cNvSpPr/>
          <p:nvPr/>
        </p:nvSpPr>
        <p:spPr bwMode="auto">
          <a:xfrm>
            <a:off x="8085485" y="5445224"/>
            <a:ext cx="4040311" cy="1063294"/>
          </a:xfrm>
          <a:prstGeom prst="roundRect">
            <a:avLst/>
          </a:prstGeom>
          <a:solidFill>
            <a:srgbClr val="0070C0"/>
          </a:solidFill>
          <a:ln w="38100" cap="flat" cmpd="sng" algn="ctr">
            <a:no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no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医療情報システムの安全</a:t>
            </a:r>
            <a:r>
              <a:rPr lang="ja-JP" altLang="en-US" sz="1600" b="1" dirty="0">
                <a:solidFill>
                  <a:schemeClr val="bg1"/>
                </a:solidFill>
                <a:latin typeface="Meiryo UI" panose="020B0604030504040204" pitchFamily="50" charset="-128"/>
                <a:ea typeface="Meiryo UI" panose="020B0604030504040204" pitchFamily="50" charset="-128"/>
              </a:rPr>
              <a:t>管理に</a:t>
            </a:r>
            <a:r>
              <a:rPr lang="ja-JP" altLang="en-US" sz="1600" b="1" dirty="0" smtClean="0">
                <a:solidFill>
                  <a:schemeClr val="bg1"/>
                </a:solidFill>
                <a:latin typeface="Meiryo UI" panose="020B0604030504040204" pitchFamily="50" charset="-128"/>
                <a:ea typeface="Meiryo UI" panose="020B0604030504040204" pitchFamily="50" charset="-128"/>
              </a:rPr>
              <a:t>関する</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ガイドライン</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（厚生労働省ガイドライン）</a:t>
            </a:r>
            <a:endParaRPr kumimoji="1" lang="en-US" altLang="ja-JP" sz="16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6717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3</a:t>
            </a:fld>
            <a:endParaRPr kumimoji="1" lang="ja-JP" altLang="en-US">
              <a:latin typeface="Meiryo UI" panose="020B0604030504040204" pitchFamily="50" charset="-128"/>
              <a:ea typeface="Meiryo UI" panose="020B0604030504040204" pitchFamily="50" charset="-128"/>
            </a:endParaRPr>
          </a:p>
        </p:txBody>
      </p:sp>
      <p:sp>
        <p:nvSpPr>
          <p:cNvPr id="7" name="タイトル 1"/>
          <p:cNvSpPr>
            <a:spLocks noGrp="1"/>
          </p:cNvSpPr>
          <p:nvPr>
            <p:ph type="title"/>
          </p:nvPr>
        </p:nvSpPr>
        <p:spPr>
          <a:xfrm>
            <a:off x="609600" y="188913"/>
            <a:ext cx="10972800" cy="792162"/>
          </a:xfrm>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厚生労働省「医療</a:t>
            </a:r>
            <a:r>
              <a:rPr lang="ja-JP" altLang="en-US" dirty="0">
                <a:solidFill>
                  <a:srgbClr val="44546A"/>
                </a:solidFill>
                <a:effectLst/>
                <a:latin typeface="Meiryo UI" panose="020B0604030504040204" pitchFamily="50" charset="-128"/>
                <a:ea typeface="Meiryo UI" panose="020B0604030504040204" pitchFamily="50" charset="-128"/>
              </a:rPr>
              <a:t>情報システムの安全管理に</a:t>
            </a:r>
            <a:r>
              <a:rPr lang="ja-JP" altLang="en-US" dirty="0" smtClean="0">
                <a:solidFill>
                  <a:srgbClr val="44546A"/>
                </a:solidFill>
                <a:effectLst/>
                <a:latin typeface="Meiryo UI" panose="020B0604030504040204" pitchFamily="50" charset="-128"/>
                <a:ea typeface="Meiryo UI" panose="020B0604030504040204" pitchFamily="50" charset="-128"/>
              </a:rPr>
              <a:t>関するガイドライン」</a:t>
            </a:r>
            <a:r>
              <a:rPr lang="en-US" altLang="ja-JP" dirty="0" smtClean="0">
                <a:solidFill>
                  <a:srgbClr val="44546A"/>
                </a:solidFill>
                <a:effectLst/>
                <a:latin typeface="Meiryo UI" panose="020B0604030504040204" pitchFamily="50" charset="-128"/>
                <a:ea typeface="Meiryo UI" panose="020B0604030504040204" pitchFamily="50" charset="-128"/>
              </a:rPr>
              <a:t/>
            </a:r>
            <a:br>
              <a:rPr lang="en-US" altLang="ja-JP" dirty="0" smtClean="0">
                <a:solidFill>
                  <a:srgbClr val="44546A"/>
                </a:solidFill>
                <a:effectLst/>
                <a:latin typeface="Meiryo UI" panose="020B0604030504040204" pitchFamily="50" charset="-128"/>
                <a:ea typeface="Meiryo UI" panose="020B0604030504040204" pitchFamily="50" charset="-128"/>
              </a:rPr>
            </a:br>
            <a:r>
              <a:rPr lang="ja-JP" altLang="en-US" dirty="0" smtClean="0">
                <a:solidFill>
                  <a:srgbClr val="44546A"/>
                </a:solidFill>
                <a:effectLst/>
                <a:latin typeface="Meiryo UI" panose="020B0604030504040204" pitchFamily="50" charset="-128"/>
                <a:ea typeface="Meiryo UI" panose="020B0604030504040204" pitchFamily="50" charset="-128"/>
              </a:rPr>
              <a:t>（以下、安全</a:t>
            </a:r>
            <a:r>
              <a:rPr lang="ja-JP" altLang="en-US" dirty="0">
                <a:solidFill>
                  <a:srgbClr val="44546A"/>
                </a:solidFill>
                <a:effectLst/>
                <a:latin typeface="Meiryo UI" panose="020B0604030504040204" pitchFamily="50" charset="-128"/>
                <a:ea typeface="Meiryo UI" panose="020B0604030504040204" pitchFamily="50" charset="-128"/>
              </a:rPr>
              <a:t>管理</a:t>
            </a:r>
            <a:r>
              <a:rPr lang="ja-JP" altLang="en-US" dirty="0" smtClean="0">
                <a:solidFill>
                  <a:srgbClr val="44546A"/>
                </a:solidFill>
                <a:effectLst/>
                <a:latin typeface="Meiryo UI" panose="020B0604030504040204" pitchFamily="50" charset="-128"/>
                <a:ea typeface="Meiryo UI" panose="020B0604030504040204" pitchFamily="50" charset="-128"/>
              </a:rPr>
              <a:t>ガイドライン）の</a:t>
            </a:r>
            <a:r>
              <a:rPr lang="ja-JP" altLang="en-US" dirty="0">
                <a:solidFill>
                  <a:srgbClr val="44546A"/>
                </a:solidFill>
                <a:effectLst/>
                <a:latin typeface="Meiryo UI" panose="020B0604030504040204" pitchFamily="50" charset="-128"/>
                <a:ea typeface="Meiryo UI" panose="020B0604030504040204" pitchFamily="50" charset="-128"/>
              </a:rPr>
              <a:t>概要</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35360" y="1348176"/>
            <a:ext cx="1003160" cy="461665"/>
          </a:xfrm>
          <a:prstGeom prst="rect">
            <a:avLst/>
          </a:prstGeom>
          <a:solidFill>
            <a:schemeClr val="accent6">
              <a:lumMod val="40000"/>
              <a:lumOff val="60000"/>
            </a:schemeClr>
          </a:solid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rPr>
              <a:t>目的</a:t>
            </a:r>
            <a:endParaRPr kumimoji="1" lang="ja-JP" altLang="en-US" sz="2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35359" y="2391271"/>
            <a:ext cx="1800201" cy="461665"/>
          </a:xfrm>
          <a:prstGeom prst="rect">
            <a:avLst/>
          </a:prstGeom>
          <a:solidFill>
            <a:schemeClr val="accent6">
              <a:lumMod val="40000"/>
              <a:lumOff val="60000"/>
            </a:schemeClr>
          </a:solid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rPr>
              <a:t>策定の背景</a:t>
            </a:r>
            <a:endParaRPr kumimoji="1" lang="ja-JP" altLang="en-US" sz="2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559496" y="1318140"/>
            <a:ext cx="9073008" cy="769441"/>
          </a:xfrm>
          <a:prstGeom prst="rect">
            <a:avLst/>
          </a:prstGeom>
          <a:noFill/>
        </p:spPr>
        <p:txBody>
          <a:bodyPr wrap="square" rtlCol="0">
            <a:spAutoFit/>
          </a:bodyPr>
          <a:lstStyle/>
          <a:p>
            <a:r>
              <a:rPr kumimoji="1" lang="ja-JP" altLang="en-US" sz="2200" dirty="0" smtClean="0">
                <a:latin typeface="Meiryo UI" panose="020B0604030504040204" pitchFamily="50" charset="-128"/>
                <a:ea typeface="Meiryo UI" panose="020B0604030504040204" pitchFamily="50" charset="-128"/>
              </a:rPr>
              <a:t>医療情報システムの安全管理や</a:t>
            </a:r>
            <a:r>
              <a:rPr kumimoji="1" lang="en-US" altLang="ja-JP" sz="2200" dirty="0" smtClean="0">
                <a:latin typeface="Meiryo UI" panose="020B0604030504040204" pitchFamily="50" charset="-128"/>
                <a:ea typeface="Meiryo UI" panose="020B0604030504040204" pitchFamily="50" charset="-128"/>
              </a:rPr>
              <a:t>e-</a:t>
            </a:r>
            <a:r>
              <a:rPr kumimoji="1" lang="ja-JP" altLang="en-US" sz="2200" dirty="0" smtClean="0">
                <a:latin typeface="Meiryo UI" panose="020B0604030504040204" pitchFamily="50" charset="-128"/>
                <a:ea typeface="Meiryo UI" panose="020B0604030504040204" pitchFamily="50" charset="-128"/>
              </a:rPr>
              <a:t>文書法への適切な対応を行うため、</a:t>
            </a:r>
            <a:r>
              <a:rPr lang="ja-JP" altLang="en-US" sz="2200" dirty="0" smtClean="0">
                <a:latin typeface="Meiryo UI" panose="020B0604030504040204" pitchFamily="50" charset="-128"/>
                <a:ea typeface="Meiryo UI" panose="020B0604030504040204" pitchFamily="50" charset="-128"/>
              </a:rPr>
              <a:t>技術的及び運用管理上の観点から所要の対策を示したもの</a:t>
            </a:r>
            <a:endParaRPr kumimoji="1" lang="ja-JP" altLang="en-US" sz="22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279576" y="2391271"/>
            <a:ext cx="9649071" cy="2800767"/>
          </a:xfrm>
          <a:prstGeom prst="rect">
            <a:avLst/>
          </a:prstGeom>
          <a:noFill/>
        </p:spPr>
        <p:txBody>
          <a:bodyPr wrap="square" rtlCol="0">
            <a:spAutoFit/>
          </a:bodyPr>
          <a:lstStyle/>
          <a:p>
            <a:pPr marL="342900" indent="-342900">
              <a:buFont typeface="Wingdings" panose="05000000000000000000" pitchFamily="2" charset="2"/>
              <a:buChar char="u"/>
            </a:pPr>
            <a:r>
              <a:rPr lang="ja-JP" altLang="en-US" sz="2200" dirty="0" smtClean="0">
                <a:latin typeface="Meiryo UI" panose="020B0604030504040204" pitchFamily="50" charset="-128"/>
                <a:ea typeface="Meiryo UI" panose="020B0604030504040204" pitchFamily="50" charset="-128"/>
              </a:rPr>
              <a:t>医療</a:t>
            </a:r>
            <a:r>
              <a:rPr lang="ja-JP" altLang="en-US" sz="2200" dirty="0">
                <a:latin typeface="Meiryo UI" panose="020B0604030504040204" pitchFamily="50" charset="-128"/>
                <a:ea typeface="Meiryo UI" panose="020B0604030504040204" pitchFamily="50" charset="-128"/>
              </a:rPr>
              <a:t>情報（法令対象外）を電子的に取り扱うことが技術的に可能となった。</a:t>
            </a:r>
          </a:p>
          <a:p>
            <a:pPr lvl="1"/>
            <a:r>
              <a:rPr lang="ja-JP" altLang="en-US" sz="2200" dirty="0">
                <a:latin typeface="Meiryo UI" panose="020B0604030504040204" pitchFamily="50" charset="-128"/>
                <a:ea typeface="Meiryo UI" panose="020B0604030504040204" pitchFamily="50" charset="-128"/>
              </a:rPr>
              <a:t>→作成や保存に関する具体的な要件を示すことが必要となった</a:t>
            </a:r>
          </a:p>
          <a:p>
            <a:pPr marL="342900" indent="-342900">
              <a:buFont typeface="Wingdings" panose="05000000000000000000" pitchFamily="2" charset="2"/>
              <a:buChar char="u"/>
            </a:pPr>
            <a:r>
              <a:rPr lang="ja-JP" altLang="en-US" sz="2200" dirty="0" smtClean="0">
                <a:latin typeface="Meiryo UI" panose="020B0604030504040204" pitchFamily="50" charset="-128"/>
                <a:ea typeface="Meiryo UI" panose="020B0604030504040204" pitchFamily="50" charset="-128"/>
              </a:rPr>
              <a:t>医師法</a:t>
            </a:r>
            <a:r>
              <a:rPr lang="ja-JP" altLang="en-US" sz="2200" dirty="0">
                <a:latin typeface="Meiryo UI" panose="020B0604030504040204" pitchFamily="50" charset="-128"/>
                <a:ea typeface="Meiryo UI" panose="020B0604030504040204" pitchFamily="50" charset="-128"/>
              </a:rPr>
              <a:t>、医療法等の法令で、原則として書面での作成又は保存が</a:t>
            </a:r>
            <a:r>
              <a:rPr lang="ja-JP" altLang="en-US" sz="2200" dirty="0" smtClean="0">
                <a:latin typeface="Meiryo UI" panose="020B0604030504040204" pitchFamily="50" charset="-128"/>
                <a:ea typeface="Meiryo UI" panose="020B0604030504040204" pitchFamily="50" charset="-128"/>
              </a:rPr>
              <a:t>義務付けられている</a:t>
            </a:r>
            <a:r>
              <a:rPr lang="ja-JP" altLang="en-US" sz="2200" dirty="0">
                <a:latin typeface="Meiryo UI" panose="020B0604030504040204" pitchFamily="50" charset="-128"/>
                <a:ea typeface="Meiryo UI" panose="020B0604030504040204" pitchFamily="50" charset="-128"/>
              </a:rPr>
              <a:t>文書を電子的に取り扱うことが可能となった。</a:t>
            </a:r>
          </a:p>
          <a:p>
            <a:pPr lvl="1"/>
            <a:r>
              <a:rPr lang="ja-JP" altLang="en-US" sz="2200" dirty="0">
                <a:latin typeface="Meiryo UI" panose="020B0604030504040204" pitchFamily="50" charset="-128"/>
                <a:ea typeface="Meiryo UI" panose="020B0604030504040204" pitchFamily="50" charset="-128"/>
              </a:rPr>
              <a:t>→そのための安全管理に関する指針が必要</a:t>
            </a:r>
          </a:p>
          <a:p>
            <a:pPr marL="342900" indent="-342900">
              <a:buFont typeface="Wingdings" panose="05000000000000000000" pitchFamily="2" charset="2"/>
              <a:buChar char="u"/>
            </a:pPr>
            <a:r>
              <a:rPr lang="ja-JP" altLang="en-US" sz="2200" dirty="0" smtClean="0">
                <a:latin typeface="Meiryo UI" panose="020B0604030504040204" pitchFamily="50" charset="-128"/>
                <a:ea typeface="Meiryo UI" panose="020B0604030504040204" pitchFamily="50" charset="-128"/>
              </a:rPr>
              <a:t>技術</a:t>
            </a:r>
            <a:r>
              <a:rPr lang="ja-JP" altLang="en-US" sz="2200" dirty="0">
                <a:latin typeface="Meiryo UI" panose="020B0604030504040204" pitchFamily="50" charset="-128"/>
                <a:ea typeface="Meiryo UI" panose="020B0604030504040204" pitchFamily="50" charset="-128"/>
              </a:rPr>
              <a:t>の進展により医療機関等の内部ではなく、外部の施設に電子的に保存する</a:t>
            </a:r>
            <a:r>
              <a:rPr lang="ja-JP" altLang="en-US" sz="2200" dirty="0" smtClean="0">
                <a:latin typeface="Meiryo UI" panose="020B0604030504040204" pitchFamily="50" charset="-128"/>
                <a:ea typeface="Meiryo UI" panose="020B0604030504040204" pitchFamily="50" charset="-128"/>
              </a:rPr>
              <a:t>こと</a:t>
            </a:r>
            <a:r>
              <a:rPr lang="ja-JP" altLang="en-US" sz="2200" dirty="0">
                <a:latin typeface="Meiryo UI" panose="020B0604030504040204" pitchFamily="50" charset="-128"/>
                <a:ea typeface="Meiryo UI" panose="020B0604030504040204" pitchFamily="50" charset="-128"/>
              </a:rPr>
              <a:t>が可能となった。</a:t>
            </a:r>
          </a:p>
          <a:p>
            <a:pPr lvl="1"/>
            <a:r>
              <a:rPr lang="ja-JP" altLang="en-US" sz="2200" dirty="0">
                <a:latin typeface="Meiryo UI" panose="020B0604030504040204" pitchFamily="50" charset="-128"/>
                <a:ea typeface="Meiryo UI" panose="020B0604030504040204" pitchFamily="50" charset="-128"/>
              </a:rPr>
              <a:t>→外部保存に必要な指針が必要</a:t>
            </a:r>
            <a:endParaRPr kumimoji="1" lang="ja-JP" altLang="en-US" sz="2200" dirty="0">
              <a:latin typeface="Meiryo UI" panose="020B0604030504040204" pitchFamily="50" charset="-128"/>
              <a:ea typeface="Meiryo UI" panose="020B0604030504040204" pitchFamily="50" charset="-128"/>
            </a:endParaRPr>
          </a:p>
        </p:txBody>
      </p:sp>
      <p:sp>
        <p:nvSpPr>
          <p:cNvPr id="2" name="右矢印 1"/>
          <p:cNvSpPr/>
          <p:nvPr/>
        </p:nvSpPr>
        <p:spPr bwMode="auto">
          <a:xfrm>
            <a:off x="1703512" y="5437860"/>
            <a:ext cx="936104" cy="644810"/>
          </a:xfrm>
          <a:prstGeom prst="rightArrow">
            <a:avLst/>
          </a:prstGeom>
          <a:solidFill>
            <a:srgbClr val="0070C0"/>
          </a:solidFill>
          <a:ln w="3810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999656" y="5379948"/>
            <a:ext cx="6984776" cy="830997"/>
          </a:xfrm>
          <a:prstGeom prst="rect">
            <a:avLst/>
          </a:prstGeom>
          <a:noFill/>
        </p:spPr>
        <p:txBody>
          <a:bodyPr wrap="square" rtlCol="0">
            <a:spAutoFit/>
          </a:bodyPr>
          <a:lstStyle/>
          <a:p>
            <a:r>
              <a:rPr lang="ja-JP" altLang="en-US" sz="2400" dirty="0">
                <a:solidFill>
                  <a:srgbClr val="0070C0"/>
                </a:solidFill>
                <a:latin typeface="Meiryo UI" panose="020B0604030504040204" pitchFamily="50" charset="-128"/>
                <a:ea typeface="Meiryo UI" panose="020B0604030504040204" pitchFamily="50" charset="-128"/>
              </a:rPr>
              <a:t>医療情報システムの安全管理に関するガイドラインとして</a:t>
            </a:r>
          </a:p>
          <a:p>
            <a:r>
              <a:rPr lang="ja-JP" altLang="en-US" sz="2400" dirty="0">
                <a:solidFill>
                  <a:srgbClr val="0070C0"/>
                </a:solidFill>
                <a:latin typeface="Meiryo UI" panose="020B0604030504040204" pitchFamily="50" charset="-128"/>
                <a:ea typeface="Meiryo UI" panose="020B0604030504040204" pitchFamily="50" charset="-128"/>
              </a:rPr>
              <a:t>医療機関等に求められる対策を</a:t>
            </a:r>
            <a:r>
              <a:rPr lang="ja-JP" altLang="en-US" sz="2400" dirty="0" smtClean="0">
                <a:solidFill>
                  <a:srgbClr val="0070C0"/>
                </a:solidFill>
                <a:latin typeface="Meiryo UI" panose="020B0604030504040204" pitchFamily="50" charset="-128"/>
                <a:ea typeface="Meiryo UI" panose="020B0604030504040204" pitchFamily="50" charset="-128"/>
              </a:rPr>
              <a:t>示す</a:t>
            </a:r>
            <a:endParaRPr kumimoji="1" lang="ja-JP" altLang="en-US" sz="2400" dirty="0">
              <a:solidFill>
                <a:srgbClr val="0070C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609600" y="6492703"/>
            <a:ext cx="11845743"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参照</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医療情報システムの安全管理に関するガイドラインの概要及び主な改定内容（</a:t>
            </a:r>
            <a:r>
              <a:rPr lang="ja-JP" altLang="en-US" sz="1400" dirty="0" smtClean="0">
                <a:latin typeface="Meiryo UI" panose="020B0604030504040204" pitchFamily="50" charset="-128"/>
                <a:ea typeface="Meiryo UI" panose="020B0604030504040204" pitchFamily="50" charset="-128"/>
                <a:hlinkClick r:id="rId2"/>
              </a:rPr>
              <a:t>https</a:t>
            </a:r>
            <a:r>
              <a:rPr lang="ja-JP" altLang="en-US" sz="1400" dirty="0">
                <a:latin typeface="Meiryo UI" panose="020B0604030504040204" pitchFamily="50" charset="-128"/>
                <a:ea typeface="Meiryo UI" panose="020B0604030504040204" pitchFamily="50" charset="-128"/>
                <a:hlinkClick r:id="rId2"/>
              </a:rPr>
              <a:t>://www.mhlw.go.jp/content/10808000/000752419.</a:t>
            </a:r>
            <a:r>
              <a:rPr lang="ja-JP" altLang="en-US" sz="1400" dirty="0" smtClean="0">
                <a:latin typeface="Meiryo UI" panose="020B0604030504040204" pitchFamily="50" charset="-128"/>
                <a:ea typeface="Meiryo UI" panose="020B0604030504040204" pitchFamily="50" charset="-128"/>
                <a:hlinkClick r:id="rId2"/>
              </a:rPr>
              <a:t>pdf</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4241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4</a:t>
            </a:fld>
            <a:endParaRPr kumimoji="1" lang="ja-JP" altLang="en-US">
              <a:latin typeface="Meiryo UI" panose="020B0604030504040204" pitchFamily="50" charset="-128"/>
              <a:ea typeface="Meiryo UI" panose="020B0604030504040204" pitchFamily="50" charset="-128"/>
            </a:endParaRPr>
          </a:p>
        </p:txBody>
      </p:sp>
      <p:sp>
        <p:nvSpPr>
          <p:cNvPr id="7" name="正方形/長方形 6"/>
          <p:cNvSpPr/>
          <p:nvPr/>
        </p:nvSpPr>
        <p:spPr>
          <a:xfrm>
            <a:off x="2126143" y="6567001"/>
            <a:ext cx="10179390" cy="276999"/>
          </a:xfrm>
          <a:prstGeom prst="rect">
            <a:avLst/>
          </a:prstGeom>
        </p:spPr>
        <p:txBody>
          <a:bodyPr wrap="none">
            <a:spAutoFit/>
          </a:bodyPr>
          <a:lstStyle/>
          <a:p>
            <a:r>
              <a:rPr lang="ja-JP" altLang="en-US" sz="1200" dirty="0" smtClean="0">
                <a:latin typeface="Meiryo UI" panose="020B0604030504040204" pitchFamily="50" charset="-128"/>
                <a:ea typeface="Meiryo UI" panose="020B0604030504040204" pitchFamily="50" charset="-128"/>
              </a:rPr>
              <a:t>参照）医療情報システムの安全管理に関するガイドラインの概要及び主な改定内容（</a:t>
            </a:r>
            <a:r>
              <a:rPr lang="ja-JP" altLang="en-US" sz="1200" dirty="0" smtClean="0">
                <a:latin typeface="Meiryo UI" panose="020B0604030504040204" pitchFamily="50" charset="-128"/>
                <a:ea typeface="Meiryo UI" panose="020B0604030504040204" pitchFamily="50" charset="-128"/>
                <a:hlinkClick r:id="rId2"/>
              </a:rPr>
              <a:t>https</a:t>
            </a:r>
            <a:r>
              <a:rPr lang="ja-JP" altLang="en-US" sz="1200" dirty="0">
                <a:latin typeface="Meiryo UI" panose="020B0604030504040204" pitchFamily="50" charset="-128"/>
                <a:ea typeface="Meiryo UI" panose="020B0604030504040204" pitchFamily="50" charset="-128"/>
                <a:hlinkClick r:id="rId2"/>
              </a:rPr>
              <a:t>://www.mhlw.go.jp/content/10808000/000752419.</a:t>
            </a:r>
            <a:r>
              <a:rPr lang="ja-JP" altLang="en-US" sz="1200" dirty="0" smtClean="0">
                <a:latin typeface="Meiryo UI" panose="020B0604030504040204" pitchFamily="50" charset="-128"/>
                <a:ea typeface="Meiryo UI" panose="020B0604030504040204" pitchFamily="50" charset="-128"/>
                <a:hlinkClick r:id="rId2"/>
              </a:rPr>
              <a:t>pdf</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8" name="タイトル 1"/>
          <p:cNvSpPr>
            <a:spLocks noGrp="1"/>
          </p:cNvSpPr>
          <p:nvPr>
            <p:ph type="title"/>
          </p:nvPr>
        </p:nvSpPr>
        <p:spPr>
          <a:xfrm>
            <a:off x="609600" y="188913"/>
            <a:ext cx="10972800" cy="792162"/>
          </a:xfrm>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安全管理ガイドラインの策定・改訂の経緯</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39416" y="2204864"/>
            <a:ext cx="9420727" cy="4372151"/>
          </a:xfrm>
          <a:prstGeom prst="rect">
            <a:avLst/>
          </a:prstGeom>
        </p:spPr>
      </p:pic>
      <p:sp>
        <p:nvSpPr>
          <p:cNvPr id="11" name="テキスト ボックス 10"/>
          <p:cNvSpPr txBox="1"/>
          <p:nvPr/>
        </p:nvSpPr>
        <p:spPr>
          <a:xfrm>
            <a:off x="491696" y="1217072"/>
            <a:ext cx="9996792" cy="830997"/>
          </a:xfrm>
          <a:prstGeom prst="rect">
            <a:avLst/>
          </a:prstGeom>
          <a:solidFill>
            <a:schemeClr val="accent6">
              <a:lumMod val="20000"/>
              <a:lumOff val="80000"/>
            </a:schemeClr>
          </a:solidFill>
          <a:ln w="38100" cmpd="thickThin">
            <a:noFill/>
          </a:ln>
        </p:spPr>
        <p:txBody>
          <a:bodyPr wrap="square" rtlCol="0">
            <a:spAutoFit/>
          </a:bodyPr>
          <a:lstStyle/>
          <a:p>
            <a:pPr marL="182563" indent="-182563">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17</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e-</a:t>
            </a:r>
            <a:r>
              <a:rPr lang="ja-JP" altLang="en-US" sz="1600" dirty="0">
                <a:latin typeface="Meiryo UI" panose="020B0604030504040204" pitchFamily="50" charset="-128"/>
                <a:ea typeface="Meiryo UI" panose="020B0604030504040204" pitchFamily="50" charset="-128"/>
              </a:rPr>
              <a:t>文書法対応、個人情報保護対応を</a:t>
            </a:r>
            <a:r>
              <a:rPr lang="ja-JP" altLang="en-US" sz="1600" dirty="0" smtClean="0">
                <a:latin typeface="Meiryo UI" panose="020B0604030504040204" pitchFamily="50" charset="-128"/>
                <a:ea typeface="Meiryo UI" panose="020B0604030504040204" pitchFamily="50" charset="-128"/>
              </a:rPr>
              <a:t>行う</a:t>
            </a:r>
            <a:r>
              <a:rPr lang="ja-JP" altLang="en-US" sz="1600" dirty="0">
                <a:latin typeface="Meiryo UI" panose="020B0604030504040204" pitchFamily="50" charset="-128"/>
                <a:ea typeface="Meiryo UI" panose="020B0604030504040204" pitchFamily="50" charset="-128"/>
              </a:rPr>
              <a:t>ための情報セキュリティ管理のガイドラインとして</a:t>
            </a: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rPr>
              <a:t>版策定</a:t>
            </a:r>
            <a:endParaRPr lang="ja-JP" altLang="en-US" sz="1600" dirty="0">
              <a:latin typeface="Meiryo UI" panose="020B0604030504040204" pitchFamily="50" charset="-128"/>
              <a:ea typeface="Meiryo UI" panose="020B0604030504040204" pitchFamily="50" charset="-128"/>
            </a:endParaRPr>
          </a:p>
          <a:p>
            <a:pPr marL="182563" indent="-182563">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rPr>
              <a:t>以降</a:t>
            </a:r>
            <a:r>
              <a:rPr lang="ja-JP" altLang="en-US" sz="1600" dirty="0">
                <a:latin typeface="Meiryo UI" panose="020B0604030504040204" pitchFamily="50" charset="-128"/>
                <a:ea typeface="Meiryo UI" panose="020B0604030504040204" pitchFamily="50" charset="-128"/>
              </a:rPr>
              <a:t>、各種制度の動向や情報システム技術の進展等に対応して</a:t>
            </a:r>
            <a:r>
              <a:rPr lang="ja-JP" altLang="en-US" sz="1600" dirty="0" smtClean="0">
                <a:latin typeface="Meiryo UI" panose="020B0604030504040204" pitchFamily="50" charset="-128"/>
                <a:ea typeface="Meiryo UI" panose="020B0604030504040204" pitchFamily="50" charset="-128"/>
              </a:rPr>
              <a:t>改定</a:t>
            </a:r>
            <a:endParaRPr lang="ja-JP" altLang="en-US" sz="1600" dirty="0">
              <a:latin typeface="Meiryo UI" panose="020B0604030504040204" pitchFamily="50" charset="-128"/>
              <a:ea typeface="Meiryo UI" panose="020B0604030504040204" pitchFamily="50" charset="-128"/>
            </a:endParaRPr>
          </a:p>
          <a:p>
            <a:pPr marL="182563" indent="-182563">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rPr>
              <a:t>月：第</a:t>
            </a:r>
            <a:r>
              <a:rPr lang="en-US" altLang="ja-JP" sz="1600" dirty="0" smtClean="0">
                <a:latin typeface="Meiryo UI" panose="020B0604030504040204" pitchFamily="50" charset="-128"/>
                <a:ea typeface="Meiryo UI" panose="020B0604030504040204" pitchFamily="50" charset="-128"/>
              </a:rPr>
              <a:t>5.1</a:t>
            </a:r>
            <a:r>
              <a:rPr lang="ja-JP" altLang="en-US" sz="1600" dirty="0">
                <a:latin typeface="Meiryo UI" panose="020B0604030504040204" pitchFamily="50" charset="-128"/>
                <a:ea typeface="Meiryo UI" panose="020B0604030504040204" pitchFamily="50" charset="-128"/>
              </a:rPr>
              <a:t>版に</a:t>
            </a:r>
            <a:r>
              <a:rPr lang="ja-JP" altLang="en-US" sz="1600" dirty="0" smtClean="0">
                <a:latin typeface="Meiryo UI" panose="020B0604030504040204" pitchFamily="50" charset="-128"/>
                <a:ea typeface="Meiryo UI" panose="020B0604030504040204" pitchFamily="50" charset="-128"/>
              </a:rPr>
              <a:t>改定</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454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913"/>
            <a:ext cx="11319048" cy="792162"/>
          </a:xfrm>
        </p:spPr>
        <p:txBody>
          <a:bodyPr/>
          <a:lstStyle/>
          <a:p>
            <a:r>
              <a:rPr lang="ja-JP" altLang="en-US" dirty="0" smtClean="0">
                <a:solidFill>
                  <a:srgbClr val="44546A"/>
                </a:solidFill>
                <a:effectLst/>
                <a:latin typeface="Meiryo UI" panose="020B0604030504040204" pitchFamily="50" charset="-128"/>
                <a:ea typeface="Meiryo UI" panose="020B0604030504040204" pitchFamily="50" charset="-128"/>
              </a:rPr>
              <a:t>安全</a:t>
            </a:r>
            <a:r>
              <a:rPr lang="ja-JP" altLang="en-US" dirty="0">
                <a:solidFill>
                  <a:srgbClr val="44546A"/>
                </a:solidFill>
                <a:effectLst/>
                <a:latin typeface="Meiryo UI" panose="020B0604030504040204" pitchFamily="50" charset="-128"/>
                <a:ea typeface="Meiryo UI" panose="020B0604030504040204" pitchFamily="50" charset="-128"/>
              </a:rPr>
              <a:t>管理に関する</a:t>
            </a:r>
            <a:r>
              <a:rPr lang="ja-JP" altLang="en-US" dirty="0" smtClean="0">
                <a:solidFill>
                  <a:srgbClr val="44546A"/>
                </a:solidFill>
                <a:effectLst/>
                <a:latin typeface="Meiryo UI" panose="020B0604030504040204" pitchFamily="50" charset="-128"/>
                <a:ea typeface="Meiryo UI" panose="020B0604030504040204" pitchFamily="50" charset="-128"/>
              </a:rPr>
              <a:t>ガイドライン第</a:t>
            </a:r>
            <a:r>
              <a:rPr lang="en-US" altLang="ja-JP" dirty="0" smtClean="0">
                <a:solidFill>
                  <a:srgbClr val="44546A"/>
                </a:solidFill>
                <a:effectLst/>
                <a:latin typeface="Meiryo UI" panose="020B0604030504040204" pitchFamily="50" charset="-128"/>
                <a:ea typeface="Meiryo UI" panose="020B0604030504040204" pitchFamily="50" charset="-128"/>
              </a:rPr>
              <a:t>5.1</a:t>
            </a:r>
            <a:r>
              <a:rPr lang="ja-JP" altLang="en-US" dirty="0" smtClean="0">
                <a:solidFill>
                  <a:srgbClr val="44546A"/>
                </a:solidFill>
                <a:effectLst/>
                <a:latin typeface="Meiryo UI" panose="020B0604030504040204" pitchFamily="50" charset="-128"/>
                <a:ea typeface="Meiryo UI" panose="020B0604030504040204" pitchFamily="50" charset="-128"/>
              </a:rPr>
              <a:t>版（</a:t>
            </a:r>
            <a:r>
              <a:rPr lang="ja-JP" altLang="en-US" dirty="0">
                <a:solidFill>
                  <a:srgbClr val="44546A"/>
                </a:solidFill>
                <a:effectLst/>
                <a:latin typeface="Meiryo UI" panose="020B0604030504040204" pitchFamily="50" charset="-128"/>
                <a:ea typeface="Meiryo UI" panose="020B0604030504040204" pitchFamily="50" charset="-128"/>
              </a:rPr>
              <a:t>令和</a:t>
            </a:r>
            <a:r>
              <a:rPr lang="en-US" altLang="ja-JP" dirty="0">
                <a:solidFill>
                  <a:srgbClr val="44546A"/>
                </a:solidFill>
                <a:effectLst/>
                <a:latin typeface="Meiryo UI" panose="020B0604030504040204" pitchFamily="50" charset="-128"/>
                <a:ea typeface="Meiryo UI" panose="020B0604030504040204" pitchFamily="50" charset="-128"/>
              </a:rPr>
              <a:t>3</a:t>
            </a:r>
            <a:r>
              <a:rPr lang="ja-JP" altLang="en-US" dirty="0">
                <a:solidFill>
                  <a:srgbClr val="44546A"/>
                </a:solidFill>
                <a:effectLst/>
                <a:latin typeface="Meiryo UI" panose="020B0604030504040204" pitchFamily="50" charset="-128"/>
                <a:ea typeface="Meiryo UI" panose="020B0604030504040204" pitchFamily="50" charset="-128"/>
              </a:rPr>
              <a:t>年</a:t>
            </a:r>
            <a:r>
              <a:rPr lang="en-US" altLang="ja-JP" dirty="0">
                <a:solidFill>
                  <a:srgbClr val="44546A"/>
                </a:solidFill>
                <a:effectLst/>
                <a:latin typeface="Meiryo UI" panose="020B0604030504040204" pitchFamily="50" charset="-128"/>
                <a:ea typeface="Meiryo UI" panose="020B0604030504040204" pitchFamily="50" charset="-128"/>
              </a:rPr>
              <a:t>1</a:t>
            </a:r>
            <a:r>
              <a:rPr lang="ja-JP" altLang="en-US" dirty="0">
                <a:solidFill>
                  <a:srgbClr val="44546A"/>
                </a:solidFill>
                <a:effectLst/>
                <a:latin typeface="Meiryo UI" panose="020B0604030504040204" pitchFamily="50" charset="-128"/>
                <a:ea typeface="Meiryo UI" panose="020B0604030504040204" pitchFamily="50" charset="-128"/>
              </a:rPr>
              <a:t>月</a:t>
            </a:r>
            <a:r>
              <a:rPr lang="ja-JP" altLang="en-US" dirty="0" smtClean="0">
                <a:solidFill>
                  <a:srgbClr val="44546A"/>
                </a:solidFill>
                <a:effectLst/>
                <a:latin typeface="Meiryo UI" panose="020B0604030504040204" pitchFamily="50" charset="-128"/>
                <a:ea typeface="Meiryo UI" panose="020B0604030504040204" pitchFamily="50" charset="-128"/>
              </a:rPr>
              <a:t>）主な改定ポイント</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5</a:t>
            </a:fld>
            <a:endParaRPr kumimoji="1" lang="ja-JP" altLang="en-US" dirty="0">
              <a:latin typeface="Meiryo UI" panose="020B0604030504040204" pitchFamily="50" charset="-128"/>
              <a:ea typeface="Meiryo UI" panose="020B0604030504040204" pitchFamily="50" charset="-128"/>
            </a:endParaRPr>
          </a:p>
        </p:txBody>
      </p:sp>
      <p:sp>
        <p:nvSpPr>
          <p:cNvPr id="5" name="コンテンツ プレースホルダー 2"/>
          <p:cNvSpPr>
            <a:spLocks noGrp="1"/>
          </p:cNvSpPr>
          <p:nvPr>
            <p:ph idx="1"/>
          </p:nvPr>
        </p:nvSpPr>
        <p:spPr>
          <a:xfrm>
            <a:off x="257836" y="1196752"/>
            <a:ext cx="11670812" cy="492214"/>
          </a:xfrm>
          <a:solidFill>
            <a:schemeClr val="accent6">
              <a:lumMod val="20000"/>
              <a:lumOff val="80000"/>
            </a:schemeClr>
          </a:solidFill>
        </p:spPr>
        <p:txBody>
          <a:bodyPr>
            <a:normAutofit lnSpcReduction="10000"/>
          </a:bodyPr>
          <a:lstStyle/>
          <a:p>
            <a:pPr marL="0" indent="0">
              <a:buNone/>
            </a:pPr>
            <a:r>
              <a:rPr lang="ja-JP" altLang="en-US" sz="1400" b="0" dirty="0" smtClean="0">
                <a:latin typeface="Meiryo UI" panose="020B0604030504040204" pitchFamily="50" charset="-128"/>
                <a:ea typeface="Meiryo UI" panose="020B0604030504040204" pitchFamily="50" charset="-128"/>
              </a:rPr>
              <a:t>近年</a:t>
            </a:r>
            <a:r>
              <a:rPr lang="ja-JP" altLang="en-US" sz="1400" b="0" dirty="0">
                <a:latin typeface="Meiryo UI" panose="020B0604030504040204" pitchFamily="50" charset="-128"/>
                <a:ea typeface="Meiryo UI" panose="020B0604030504040204" pitchFamily="50" charset="-128"/>
              </a:rPr>
              <a:t>のサイバー攻撃の手法の多様化・巧妙化、情報セキュリティに関するガイドラインの整備、地域医療連携や医療介護連携等の推進、クラウドサービス等の普及等に伴い、医療機関等を対象とするセキュリティリスクが顕在化していることへの対応として</a:t>
            </a:r>
            <a:r>
              <a:rPr lang="ja-JP" altLang="en-US" sz="1400" b="0" dirty="0" smtClean="0">
                <a:latin typeface="Meiryo UI" panose="020B0604030504040204" pitchFamily="50" charset="-128"/>
                <a:ea typeface="Meiryo UI" panose="020B0604030504040204" pitchFamily="50" charset="-128"/>
              </a:rPr>
              <a:t>、「第</a:t>
            </a:r>
            <a:r>
              <a:rPr lang="en-US" altLang="ja-JP" sz="1400" b="0" dirty="0" smtClean="0">
                <a:latin typeface="Meiryo UI" panose="020B0604030504040204" pitchFamily="50" charset="-128"/>
                <a:ea typeface="Meiryo UI" panose="020B0604030504040204" pitchFamily="50" charset="-128"/>
              </a:rPr>
              <a:t>5.1</a:t>
            </a:r>
            <a:r>
              <a:rPr lang="ja-JP" altLang="en-US" sz="1400" b="0" dirty="0">
                <a:latin typeface="Meiryo UI" panose="020B0604030504040204" pitchFamily="50" charset="-128"/>
                <a:ea typeface="Meiryo UI" panose="020B0604030504040204" pitchFamily="50" charset="-128"/>
              </a:rPr>
              <a:t>版</a:t>
            </a:r>
            <a:r>
              <a:rPr lang="ja-JP" altLang="en-US" sz="1400" b="0" dirty="0" smtClean="0">
                <a:latin typeface="Meiryo UI" panose="020B0604030504040204" pitchFamily="50" charset="-128"/>
                <a:ea typeface="Meiryo UI" panose="020B0604030504040204" pitchFamily="50" charset="-128"/>
              </a:rPr>
              <a:t>」が策定された。</a:t>
            </a:r>
            <a:endParaRPr kumimoji="1" lang="ja-JP" altLang="en-US" sz="1400" b="0" dirty="0">
              <a:latin typeface="Meiryo UI" panose="020B0604030504040204" pitchFamily="50" charset="-128"/>
              <a:ea typeface="Meiryo UI" panose="020B0604030504040204" pitchFamily="50" charset="-128"/>
            </a:endParaRPr>
          </a:p>
        </p:txBody>
      </p:sp>
      <p:pic>
        <p:nvPicPr>
          <p:cNvPr id="6" name="Picture 2" descr="https://www.mhlw.go.jp/content/10808000/000763757.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938" b="474"/>
          <a:stretch/>
        </p:blipFill>
        <p:spPr bwMode="auto">
          <a:xfrm>
            <a:off x="1775520" y="1698928"/>
            <a:ext cx="7668852" cy="4946804"/>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609600" y="6583993"/>
            <a:ext cx="11535072"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参照）医療情報システムの安全管理に関するガイドライン第</a:t>
            </a:r>
            <a:r>
              <a:rPr lang="en-US" altLang="ja-JP" sz="1200" dirty="0">
                <a:latin typeface="Meiryo UI" panose="020B0604030504040204" pitchFamily="50" charset="-128"/>
                <a:ea typeface="Meiryo UI" panose="020B0604030504040204" pitchFamily="50" charset="-128"/>
              </a:rPr>
              <a:t>5.1</a:t>
            </a:r>
            <a:r>
              <a:rPr lang="ja-JP" altLang="en-US" sz="1200" dirty="0">
                <a:latin typeface="Meiryo UI" panose="020B0604030504040204" pitchFamily="50" charset="-128"/>
                <a:ea typeface="Meiryo UI" panose="020B0604030504040204" pitchFamily="50" charset="-128"/>
              </a:rPr>
              <a:t>版主な改定ポイント（概要</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hlinkClick r:id="rId3"/>
              </a:rPr>
              <a:t>https</a:t>
            </a:r>
            <a:r>
              <a:rPr lang="en-US" altLang="ja-JP" sz="1200" dirty="0">
                <a:latin typeface="Meiryo UI" panose="020B0604030504040204" pitchFamily="50" charset="-128"/>
                <a:ea typeface="Meiryo UI" panose="020B0604030504040204" pitchFamily="50" charset="-128"/>
                <a:hlinkClick r:id="rId3"/>
              </a:rPr>
              <a:t>://</a:t>
            </a:r>
            <a:r>
              <a:rPr lang="en-US" altLang="ja-JP" sz="1200" dirty="0" smtClean="0">
                <a:latin typeface="Meiryo UI" panose="020B0604030504040204" pitchFamily="50" charset="-128"/>
                <a:ea typeface="Meiryo UI" panose="020B0604030504040204" pitchFamily="50" charset="-128"/>
                <a:hlinkClick r:id="rId3"/>
              </a:rPr>
              <a:t>www.mhlw.go.jp/content/10808000/000763741.pdf</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8043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bwMode="auto">
          <a:xfrm>
            <a:off x="7176120" y="1340768"/>
            <a:ext cx="4897306" cy="3528740"/>
          </a:xfrm>
          <a:prstGeom prst="rect">
            <a:avLst/>
          </a:prstGeom>
          <a:solidFill>
            <a:schemeClr val="bg1"/>
          </a:solidFill>
          <a:ln w="28575">
            <a:solidFill>
              <a:schemeClr val="accent6">
                <a:lumMod val="60000"/>
                <a:lumOff val="40000"/>
              </a:schemeClr>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buFont typeface="Wingdings" pitchFamily="2" charset="2"/>
              <a:buNone/>
            </a:pPr>
            <a:r>
              <a:rPr lang="ja-JP" altLang="en-US" sz="1600" b="0" u="sng" kern="0" dirty="0" smtClean="0">
                <a:latin typeface="Meiryo UI" panose="020B0604030504040204" pitchFamily="50" charset="-128"/>
                <a:ea typeface="Meiryo UI" panose="020B0604030504040204" pitchFamily="50" charset="-128"/>
              </a:rPr>
              <a:t>　安全管理ガイドライン（第</a:t>
            </a:r>
            <a:r>
              <a:rPr lang="en-US" altLang="ja-JP" sz="1600" b="0" u="sng" kern="0" dirty="0" smtClean="0">
                <a:latin typeface="Meiryo UI" panose="020B0604030504040204" pitchFamily="50" charset="-128"/>
                <a:ea typeface="Meiryo UI" panose="020B0604030504040204" pitchFamily="50" charset="-128"/>
              </a:rPr>
              <a:t>5.1</a:t>
            </a:r>
            <a:r>
              <a:rPr lang="ja-JP" altLang="en-US" sz="1600" b="0" u="sng" kern="0" dirty="0" smtClean="0">
                <a:latin typeface="Meiryo UI" panose="020B0604030504040204" pitchFamily="50" charset="-128"/>
                <a:ea typeface="Meiryo UI" panose="020B0604030504040204" pitchFamily="50" charset="-128"/>
              </a:rPr>
              <a:t>版）　目次</a:t>
            </a: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はじめに</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本ガイドラインの読み方</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本ガイドラインの対象システム及び対象情報</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電子的な医療情報を扱う際の責任のあり方</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情報の相互運用性と標準化について</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医療情報システムの基本的な安全管理</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電子保存の要求事項について</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診療録及び診療諸記録を外部に保存する際の基準</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診療録等をスキャナ等により電子化して保存する場合について</a:t>
            </a:r>
            <a:endParaRPr lang="en-US" altLang="ja-JP" sz="1400" b="0" kern="0" dirty="0" smtClean="0">
              <a:latin typeface="Meiryo UI" panose="020B0604030504040204" pitchFamily="50" charset="-128"/>
              <a:ea typeface="Meiryo UI" panose="020B0604030504040204" pitchFamily="50" charset="-128"/>
            </a:endParaRPr>
          </a:p>
          <a:p>
            <a:pPr marL="358775" indent="-301625">
              <a:buFont typeface="+mj-lt"/>
              <a:buAutoNum type="arabicPeriod"/>
            </a:pPr>
            <a:r>
              <a:rPr lang="ja-JP" altLang="en-US" sz="1400" b="0" kern="0" dirty="0" smtClean="0">
                <a:latin typeface="Meiryo UI" panose="020B0604030504040204" pitchFamily="50" charset="-128"/>
                <a:ea typeface="Meiryo UI" panose="020B0604030504040204" pitchFamily="50" charset="-128"/>
              </a:rPr>
              <a:t>運用管理について </a:t>
            </a:r>
            <a:endParaRPr lang="en-US" altLang="ja-JP" sz="1400" b="0" kern="0" dirty="0" smtClean="0">
              <a:latin typeface="Meiryo UI" panose="020B0604030504040204" pitchFamily="50" charset="-128"/>
              <a:ea typeface="Meiryo UI" panose="020B0604030504040204" pitchFamily="50" charset="-128"/>
            </a:endParaRPr>
          </a:p>
          <a:p>
            <a:pPr marL="57150" indent="0">
              <a:buFont typeface="Wingdings" pitchFamily="2" charset="2"/>
              <a:buNone/>
            </a:pPr>
            <a:r>
              <a:rPr lang="ja-JP" altLang="en-US" sz="1400" b="0" kern="0" dirty="0" smtClean="0">
                <a:latin typeface="Meiryo UI" panose="020B0604030504040204" pitchFamily="50" charset="-128"/>
                <a:ea typeface="Meiryo UI" panose="020B0604030504040204" pitchFamily="50" charset="-128"/>
              </a:rPr>
              <a:t>付則</a:t>
            </a:r>
            <a:r>
              <a:rPr lang="en-US" altLang="ja-JP" sz="1400" b="0" kern="0" dirty="0" smtClean="0">
                <a:latin typeface="Meiryo UI" panose="020B0604030504040204" pitchFamily="50" charset="-128"/>
                <a:ea typeface="Meiryo UI" panose="020B0604030504040204" pitchFamily="50" charset="-128"/>
              </a:rPr>
              <a:t>1 </a:t>
            </a:r>
            <a:r>
              <a:rPr lang="ja-JP" altLang="en-US" sz="1400" b="0" kern="0" dirty="0" smtClean="0">
                <a:latin typeface="Meiryo UI" panose="020B0604030504040204" pitchFamily="50" charset="-128"/>
                <a:ea typeface="Meiryo UI" panose="020B0604030504040204" pitchFamily="50" charset="-128"/>
              </a:rPr>
              <a:t>電子媒体による外部保存を可搬媒体を用いて行う場合</a:t>
            </a:r>
            <a:endParaRPr lang="en-US" altLang="ja-JP" sz="1400" b="0" kern="0" dirty="0" smtClean="0">
              <a:latin typeface="Meiryo UI" panose="020B0604030504040204" pitchFamily="50" charset="-128"/>
              <a:ea typeface="Meiryo UI" panose="020B0604030504040204" pitchFamily="50" charset="-128"/>
            </a:endParaRPr>
          </a:p>
          <a:p>
            <a:pPr marL="57150" indent="0">
              <a:buFont typeface="Wingdings" pitchFamily="2" charset="2"/>
              <a:buNone/>
            </a:pPr>
            <a:r>
              <a:rPr lang="ja-JP" altLang="en-US" sz="1400" b="0" kern="0" dirty="0" smtClean="0">
                <a:latin typeface="Meiryo UI" panose="020B0604030504040204" pitchFamily="50" charset="-128"/>
                <a:ea typeface="Meiryo UI" panose="020B0604030504040204" pitchFamily="50" charset="-128"/>
              </a:rPr>
              <a:t>付則</a:t>
            </a:r>
            <a:r>
              <a:rPr lang="en-US" altLang="ja-JP" sz="1400" b="0" kern="0" dirty="0" smtClean="0">
                <a:latin typeface="Meiryo UI" panose="020B0604030504040204" pitchFamily="50" charset="-128"/>
                <a:ea typeface="Meiryo UI" panose="020B0604030504040204" pitchFamily="50" charset="-128"/>
              </a:rPr>
              <a:t>2 </a:t>
            </a:r>
            <a:r>
              <a:rPr lang="ja-JP" altLang="en-US" sz="1400" b="0" kern="0" dirty="0" smtClean="0">
                <a:latin typeface="Meiryo UI" panose="020B0604030504040204" pitchFamily="50" charset="-128"/>
                <a:ea typeface="Meiryo UI" panose="020B0604030504040204" pitchFamily="50" charset="-128"/>
              </a:rPr>
              <a:t>紙媒体のままで外部保存を行う場合</a:t>
            </a:r>
            <a:endParaRPr lang="ja-JP" altLang="en-US" sz="1400" kern="0"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lstStyle/>
          <a:p>
            <a:r>
              <a:rPr lang="ja-JP" altLang="en-US" dirty="0">
                <a:solidFill>
                  <a:srgbClr val="44546A"/>
                </a:solidFill>
                <a:effectLst/>
                <a:latin typeface="Meiryo UI" panose="020B0604030504040204" pitchFamily="50" charset="-128"/>
                <a:ea typeface="Meiryo UI" panose="020B0604030504040204" pitchFamily="50" charset="-128"/>
              </a:rPr>
              <a:t>安全管理ガイドライン</a:t>
            </a:r>
            <a:r>
              <a:rPr lang="ja-JP" altLang="en-US" dirty="0" smtClean="0">
                <a:solidFill>
                  <a:srgbClr val="44546A"/>
                </a:solidFill>
                <a:effectLst/>
                <a:latin typeface="Meiryo UI" panose="020B0604030504040204" pitchFamily="50" charset="-128"/>
                <a:ea typeface="Meiryo UI" panose="020B0604030504040204" pitchFamily="50" charset="-128"/>
              </a:rPr>
              <a:t>の構成</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47328" y="1302587"/>
            <a:ext cx="7070576" cy="4409114"/>
          </a:xfrm>
        </p:spPr>
        <p:txBody>
          <a:bodyPr>
            <a:normAutofit/>
          </a:bodyPr>
          <a:lstStyle/>
          <a:p>
            <a:r>
              <a:rPr lang="ja-JP" altLang="en-US" sz="2000" dirty="0" smtClean="0">
                <a:latin typeface="Meiryo UI" panose="020B0604030504040204" pitchFamily="50" charset="-128"/>
                <a:ea typeface="Meiryo UI" panose="020B0604030504040204" pitchFamily="50" charset="-128"/>
              </a:rPr>
              <a:t>安全管理ガイドライン（第</a:t>
            </a:r>
            <a:r>
              <a:rPr lang="en-US" altLang="ja-JP" sz="2000" dirty="0" smtClean="0">
                <a:latin typeface="Meiryo UI" panose="020B0604030504040204" pitchFamily="50" charset="-128"/>
                <a:ea typeface="Meiryo UI" panose="020B0604030504040204" pitchFamily="50" charset="-128"/>
              </a:rPr>
              <a:t>5.1</a:t>
            </a:r>
            <a:r>
              <a:rPr lang="ja-JP" altLang="en-US" sz="2000" dirty="0" smtClean="0">
                <a:latin typeface="Meiryo UI" panose="020B0604030504040204" pitchFamily="50" charset="-128"/>
                <a:ea typeface="Meiryo UI" panose="020B0604030504040204" pitchFamily="50" charset="-128"/>
              </a:rPr>
              <a:t>版）</a:t>
            </a:r>
            <a:endParaRPr lang="en-US" altLang="ja-JP" sz="2000" dirty="0" smtClean="0">
              <a:latin typeface="Meiryo UI" panose="020B0604030504040204" pitchFamily="50" charset="-128"/>
              <a:ea typeface="Meiryo UI" panose="020B0604030504040204" pitchFamily="50" charset="-128"/>
            </a:endParaRPr>
          </a:p>
          <a:p>
            <a:pPr marL="3657600" lvl="8" indent="0">
              <a:buNone/>
            </a:pPr>
            <a:endParaRPr lang="en-US" altLang="ja-JP" sz="400" dirty="0" smtClean="0">
              <a:latin typeface="Meiryo UI" panose="020B0604030504040204" pitchFamily="50" charset="-128"/>
              <a:ea typeface="Meiryo UI" panose="020B0604030504040204" pitchFamily="50" charset="-128"/>
            </a:endParaRPr>
          </a:p>
          <a:p>
            <a:pPr lvl="1"/>
            <a:r>
              <a:rPr lang="ja-JP" altLang="en-US" sz="1800" dirty="0" smtClean="0">
                <a:latin typeface="Meiryo UI" panose="020B0604030504040204" pitchFamily="50" charset="-128"/>
                <a:ea typeface="Meiryo UI" panose="020B0604030504040204" pitchFamily="50" charset="-128"/>
              </a:rPr>
              <a:t>別紙</a:t>
            </a:r>
            <a:endParaRPr lang="en-US" altLang="ja-JP" sz="1800" dirty="0" smtClean="0">
              <a:latin typeface="Meiryo UI" panose="020B0604030504040204" pitchFamily="50" charset="-128"/>
              <a:ea typeface="Meiryo UI" panose="020B0604030504040204" pitchFamily="50" charset="-128"/>
            </a:endParaRPr>
          </a:p>
          <a:p>
            <a:pPr lvl="2"/>
            <a:r>
              <a:rPr lang="ja-JP" altLang="en-US" sz="1800" dirty="0" smtClean="0">
                <a:latin typeface="Meiryo UI" panose="020B0604030504040204" pitchFamily="50" charset="-128"/>
                <a:ea typeface="Meiryo UI" panose="020B0604030504040204" pitchFamily="50" charset="-128"/>
              </a:rPr>
              <a:t>付表</a:t>
            </a:r>
            <a:r>
              <a:rPr lang="en-US" altLang="ja-JP" sz="1800" dirty="0" smtClean="0">
                <a:latin typeface="Meiryo UI" panose="020B0604030504040204" pitchFamily="50" charset="-128"/>
                <a:ea typeface="Meiryo UI" panose="020B0604030504040204" pitchFamily="50" charset="-128"/>
              </a:rPr>
              <a:t>1</a:t>
            </a:r>
            <a:r>
              <a:rPr lang="ja-JP" altLang="en-US" sz="1800" dirty="0" smtClean="0">
                <a:latin typeface="Meiryo UI" panose="020B0604030504040204" pitchFamily="50" charset="-128"/>
                <a:ea typeface="Meiryo UI" panose="020B0604030504040204" pitchFamily="50" charset="-128"/>
              </a:rPr>
              <a:t>：一般</a:t>
            </a:r>
            <a:r>
              <a:rPr lang="ja-JP" altLang="en-US" sz="1800" dirty="0">
                <a:latin typeface="Meiryo UI" panose="020B0604030504040204" pitchFamily="50" charset="-128"/>
                <a:ea typeface="Meiryo UI" panose="020B0604030504040204" pitchFamily="50" charset="-128"/>
              </a:rPr>
              <a:t>管理における運用管理の実施</a:t>
            </a:r>
            <a:r>
              <a:rPr lang="ja-JP" altLang="en-US" sz="1800" dirty="0" smtClean="0">
                <a:latin typeface="Meiryo UI" panose="020B0604030504040204" pitchFamily="50" charset="-128"/>
                <a:ea typeface="Meiryo UI" panose="020B0604030504040204" pitchFamily="50" charset="-128"/>
              </a:rPr>
              <a:t>項目例</a:t>
            </a:r>
            <a:endParaRPr lang="en-US" altLang="ja-JP" sz="1800" dirty="0" smtClean="0">
              <a:latin typeface="Meiryo UI" panose="020B0604030504040204" pitchFamily="50" charset="-128"/>
              <a:ea typeface="Meiryo UI" panose="020B0604030504040204" pitchFamily="50" charset="-128"/>
            </a:endParaRPr>
          </a:p>
          <a:p>
            <a:pPr lvl="2"/>
            <a:r>
              <a:rPr lang="ja-JP" altLang="en-US" sz="1800" dirty="0" smtClean="0">
                <a:latin typeface="Meiryo UI" panose="020B0604030504040204" pitchFamily="50" charset="-128"/>
                <a:ea typeface="Meiryo UI" panose="020B0604030504040204" pitchFamily="50" charset="-128"/>
              </a:rPr>
              <a:t>付表</a:t>
            </a:r>
            <a:r>
              <a:rPr lang="en-US" altLang="ja-JP" sz="1800" dirty="0" smtClean="0">
                <a:latin typeface="Meiryo UI" panose="020B0604030504040204" pitchFamily="50" charset="-128"/>
                <a:ea typeface="Meiryo UI" panose="020B0604030504040204" pitchFamily="50" charset="-128"/>
              </a:rPr>
              <a:t>2</a:t>
            </a:r>
            <a:r>
              <a:rPr lang="ja-JP" altLang="en-US" sz="1800" dirty="0" smtClean="0">
                <a:latin typeface="Meiryo UI" panose="020B0604030504040204" pitchFamily="50" charset="-128"/>
                <a:ea typeface="Meiryo UI" panose="020B0604030504040204" pitchFamily="50" charset="-128"/>
              </a:rPr>
              <a:t>：電子</a:t>
            </a:r>
            <a:r>
              <a:rPr lang="ja-JP" altLang="en-US" sz="1800" dirty="0">
                <a:latin typeface="Meiryo UI" panose="020B0604030504040204" pitchFamily="50" charset="-128"/>
                <a:ea typeface="Meiryo UI" panose="020B0604030504040204" pitchFamily="50" charset="-128"/>
              </a:rPr>
              <a:t>保存における運用管理の実施</a:t>
            </a:r>
            <a:r>
              <a:rPr lang="ja-JP" altLang="en-US" sz="1800" dirty="0" smtClean="0">
                <a:latin typeface="Meiryo UI" panose="020B0604030504040204" pitchFamily="50" charset="-128"/>
                <a:ea typeface="Meiryo UI" panose="020B0604030504040204" pitchFamily="50" charset="-128"/>
              </a:rPr>
              <a:t>項目例</a:t>
            </a:r>
            <a:endParaRPr lang="en-US" altLang="ja-JP" sz="1800" dirty="0" smtClean="0">
              <a:latin typeface="Meiryo UI" panose="020B0604030504040204" pitchFamily="50" charset="-128"/>
              <a:ea typeface="Meiryo UI" panose="020B0604030504040204" pitchFamily="50" charset="-128"/>
            </a:endParaRPr>
          </a:p>
          <a:p>
            <a:pPr lvl="2"/>
            <a:r>
              <a:rPr lang="ja-JP" altLang="en-US" sz="1800" dirty="0" smtClean="0">
                <a:latin typeface="Meiryo UI" panose="020B0604030504040204" pitchFamily="50" charset="-128"/>
                <a:ea typeface="Meiryo UI" panose="020B0604030504040204" pitchFamily="50" charset="-128"/>
              </a:rPr>
              <a:t>付表</a:t>
            </a:r>
            <a:r>
              <a:rPr lang="en-US" altLang="ja-JP" sz="1800" dirty="0" smtClean="0">
                <a:latin typeface="Meiryo UI" panose="020B0604030504040204" pitchFamily="50" charset="-128"/>
                <a:ea typeface="Meiryo UI" panose="020B0604030504040204" pitchFamily="50" charset="-128"/>
              </a:rPr>
              <a:t>3</a:t>
            </a:r>
            <a:r>
              <a:rPr lang="ja-JP" altLang="en-US" sz="1800" dirty="0" smtClean="0">
                <a:latin typeface="Meiryo UI" panose="020B0604030504040204" pitchFamily="50" charset="-128"/>
                <a:ea typeface="Meiryo UI" panose="020B0604030504040204" pitchFamily="50" charset="-128"/>
              </a:rPr>
              <a:t>：外部</a:t>
            </a:r>
            <a:r>
              <a:rPr lang="ja-JP" altLang="en-US" sz="1800" dirty="0">
                <a:latin typeface="Meiryo UI" panose="020B0604030504040204" pitchFamily="50" charset="-128"/>
                <a:ea typeface="Meiryo UI" panose="020B0604030504040204" pitchFamily="50" charset="-128"/>
              </a:rPr>
              <a:t>保存における運用管理の例</a:t>
            </a:r>
            <a:endParaRPr lang="en-US" altLang="ja-JP" sz="1800" dirty="0" smtClean="0">
              <a:latin typeface="Meiryo UI" panose="020B0604030504040204" pitchFamily="50" charset="-128"/>
              <a:ea typeface="Meiryo UI" panose="020B0604030504040204" pitchFamily="50" charset="-128"/>
            </a:endParaRPr>
          </a:p>
          <a:p>
            <a:pPr lvl="1"/>
            <a:r>
              <a:rPr lang="ja-JP" altLang="en-US" sz="1800" dirty="0" smtClean="0">
                <a:latin typeface="Meiryo UI" panose="020B0604030504040204" pitchFamily="50" charset="-128"/>
                <a:ea typeface="Meiryo UI" panose="020B0604030504040204" pitchFamily="50" charset="-128"/>
              </a:rPr>
              <a:t>付録</a:t>
            </a:r>
            <a:endParaRPr lang="en-US" altLang="ja-JP" sz="1800" dirty="0" smtClean="0">
              <a:latin typeface="Meiryo UI" panose="020B0604030504040204" pitchFamily="50" charset="-128"/>
              <a:ea typeface="Meiryo UI" panose="020B0604030504040204" pitchFamily="50" charset="-128"/>
            </a:endParaRPr>
          </a:p>
          <a:p>
            <a:pPr lvl="2"/>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（参考）外部機関と医療情報等を連携する場合に取り決めるべき内容</a:t>
            </a:r>
            <a:endParaRPr lang="en-US" altLang="ja-JP" sz="1800" dirty="0" smtClean="0">
              <a:latin typeface="Meiryo UI" panose="020B0604030504040204" pitchFamily="50" charset="-128"/>
              <a:ea typeface="Meiryo UI" panose="020B0604030504040204" pitchFamily="50" charset="-128"/>
            </a:endParaRPr>
          </a:p>
          <a:p>
            <a:pPr lvl="1"/>
            <a:r>
              <a:rPr lang="ja-JP" altLang="en-US" sz="1800" dirty="0" smtClean="0">
                <a:latin typeface="Meiryo UI" panose="020B0604030504040204" pitchFamily="50" charset="-128"/>
                <a:ea typeface="Meiryo UI" panose="020B0604030504040204" pitchFamily="50" charset="-128"/>
              </a:rPr>
              <a:t>別添</a:t>
            </a:r>
            <a:endParaRPr lang="en-US" altLang="ja-JP" sz="1800" dirty="0">
              <a:latin typeface="Meiryo UI" panose="020B0604030504040204" pitchFamily="50" charset="-128"/>
              <a:ea typeface="Meiryo UI" panose="020B0604030504040204" pitchFamily="50" charset="-128"/>
            </a:endParaRPr>
          </a:p>
          <a:p>
            <a:pPr lvl="2"/>
            <a:r>
              <a:rPr lang="ja-JP" altLang="en-US" sz="1800" dirty="0" smtClean="0">
                <a:latin typeface="Meiryo UI" panose="020B0604030504040204" pitchFamily="50" charset="-128"/>
                <a:ea typeface="Meiryo UI" panose="020B0604030504040204" pitchFamily="50" charset="-128"/>
              </a:rPr>
              <a:t>医療</a:t>
            </a:r>
            <a:r>
              <a:rPr lang="ja-JP" altLang="en-US" sz="1800" dirty="0">
                <a:latin typeface="Meiryo UI" panose="020B0604030504040204" pitchFamily="50" charset="-128"/>
                <a:ea typeface="Meiryo UI" panose="020B0604030504040204" pitchFamily="50" charset="-128"/>
              </a:rPr>
              <a:t>情報システムを安全</a:t>
            </a:r>
            <a:r>
              <a:rPr lang="ja-JP" altLang="en-US" sz="1800" dirty="0" smtClean="0">
                <a:latin typeface="Meiryo UI" panose="020B0604030504040204" pitchFamily="50" charset="-128"/>
                <a:ea typeface="Meiryo UI" panose="020B0604030504040204" pitchFamily="50" charset="-128"/>
              </a:rPr>
              <a:t>に管理</a:t>
            </a:r>
            <a:r>
              <a:rPr lang="ja-JP" altLang="en-US" sz="1800" dirty="0">
                <a:latin typeface="Meiryo UI" panose="020B0604030504040204" pitchFamily="50" charset="-128"/>
                <a:ea typeface="Meiryo UI" panose="020B0604030504040204" pitchFamily="50" charset="-128"/>
              </a:rPr>
              <a:t>するために（第</a:t>
            </a:r>
            <a:r>
              <a:rPr lang="en-US" altLang="ja-JP" sz="1800" dirty="0">
                <a:latin typeface="Meiryo UI" panose="020B0604030504040204" pitchFamily="50" charset="-128"/>
                <a:ea typeface="Meiryo UI" panose="020B0604030504040204" pitchFamily="50" charset="-128"/>
              </a:rPr>
              <a:t>2.1 </a:t>
            </a:r>
            <a:r>
              <a:rPr lang="ja-JP" altLang="en-US" sz="1800" dirty="0">
                <a:latin typeface="Meiryo UI" panose="020B0604030504040204" pitchFamily="50" charset="-128"/>
                <a:ea typeface="Meiryo UI" panose="020B0604030504040204" pitchFamily="50" charset="-128"/>
              </a:rPr>
              <a:t>版</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1371600" lvl="3" indent="0">
              <a:buNone/>
            </a:pPr>
            <a:r>
              <a:rPr lang="ja-JP" altLang="en-US" sz="1600" dirty="0" err="1" smtClean="0">
                <a:latin typeface="Meiryo UI" panose="020B0604030504040204" pitchFamily="50" charset="-128"/>
                <a:ea typeface="Meiryo UI" panose="020B0604030504040204" pitchFamily="50" charset="-128"/>
              </a:rPr>
              <a:t>ー</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医療情報システムの安全管理に関するガイドライン</a:t>
            </a:r>
            <a:r>
              <a:rPr lang="ja-JP" altLang="en-US" sz="1600" dirty="0" smtClean="0">
                <a:latin typeface="Meiryo UI" panose="020B0604030504040204" pitchFamily="50" charset="-128"/>
                <a:ea typeface="Meiryo UI" panose="020B0604030504040204" pitchFamily="50" charset="-128"/>
              </a:rPr>
              <a:t>」全て</a:t>
            </a:r>
            <a:r>
              <a:rPr lang="ja-JP" altLang="en-US" sz="1600" dirty="0">
                <a:latin typeface="Meiryo UI" panose="020B0604030504040204" pitchFamily="50" charset="-128"/>
                <a:ea typeface="Meiryo UI" panose="020B0604030504040204" pitchFamily="50" charset="-128"/>
              </a:rPr>
              <a:t>の医療機関等の管理者向け</a:t>
            </a:r>
            <a:r>
              <a:rPr lang="ja-JP" altLang="en-US" sz="1600" dirty="0" smtClean="0">
                <a:latin typeface="Meiryo UI" panose="020B0604030504040204" pitchFamily="50" charset="-128"/>
                <a:ea typeface="Meiryo UI" panose="020B0604030504040204" pitchFamily="50" charset="-128"/>
              </a:rPr>
              <a:t>読本</a:t>
            </a:r>
            <a:r>
              <a:rPr lang="ja-JP" altLang="en-US" sz="1600" dirty="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lvl="2"/>
            <a:r>
              <a:rPr lang="ja-JP" altLang="en-US" sz="1800" dirty="0" smtClean="0">
                <a:latin typeface="Meiryo UI" panose="020B0604030504040204" pitchFamily="50" charset="-128"/>
                <a:ea typeface="Meiryo UI" panose="020B0604030504040204" pitchFamily="50" charset="-128"/>
              </a:rPr>
              <a:t>医療</a:t>
            </a:r>
            <a:r>
              <a:rPr lang="ja-JP" altLang="en-US" sz="1800" dirty="0">
                <a:latin typeface="Meiryo UI" panose="020B0604030504040204" pitchFamily="50" charset="-128"/>
                <a:ea typeface="Meiryo UI" panose="020B0604030504040204" pitchFamily="50" charset="-128"/>
              </a:rPr>
              <a:t>情報システムの安全管理に関するガイドライン </a:t>
            </a:r>
            <a:r>
              <a:rPr lang="ja-JP" altLang="en-US" sz="1800" dirty="0" smtClean="0">
                <a:latin typeface="Meiryo UI" panose="020B0604030504040204" pitchFamily="50" charset="-128"/>
                <a:ea typeface="Meiryo UI" panose="020B0604030504040204" pitchFamily="50" charset="-128"/>
              </a:rPr>
              <a:t>別冊用語集</a:t>
            </a:r>
            <a:endParaRPr lang="en-US" altLang="ja-JP" sz="18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6</a:t>
            </a:fld>
            <a:endParaRPr kumimoji="1" lang="ja-JP" altLang="en-US">
              <a:latin typeface="Meiryo UI" panose="020B0604030504040204" pitchFamily="50" charset="-128"/>
              <a:ea typeface="Meiryo UI" panose="020B0604030504040204" pitchFamily="50" charset="-128"/>
            </a:endParaRPr>
          </a:p>
        </p:txBody>
      </p:sp>
      <p:sp>
        <p:nvSpPr>
          <p:cNvPr id="6" name="コンテンツ プレースホルダー 2"/>
          <p:cNvSpPr txBox="1">
            <a:spLocks/>
          </p:cNvSpPr>
          <p:nvPr/>
        </p:nvSpPr>
        <p:spPr bwMode="auto">
          <a:xfrm>
            <a:off x="61458" y="5711700"/>
            <a:ext cx="8842853" cy="1101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r>
              <a:rPr lang="ja-JP" altLang="en-US" sz="2000" kern="0" dirty="0" smtClean="0">
                <a:latin typeface="Meiryo UI" panose="020B0604030504040204" pitchFamily="50" charset="-128"/>
                <a:ea typeface="Meiryo UI" panose="020B0604030504040204" pitchFamily="50" charset="-128"/>
              </a:rPr>
              <a:t>「医療情報システムの安全管理に関するガイドライン　第</a:t>
            </a:r>
            <a:r>
              <a:rPr lang="en-US" altLang="ja-JP" sz="2000" kern="0" dirty="0" smtClean="0">
                <a:latin typeface="Meiryo UI" panose="020B0604030504040204" pitchFamily="50" charset="-128"/>
                <a:ea typeface="Meiryo UI" panose="020B0604030504040204" pitchFamily="50" charset="-128"/>
              </a:rPr>
              <a:t>5.1</a:t>
            </a:r>
            <a:r>
              <a:rPr lang="ja-JP" altLang="en-US" sz="2000" kern="0" dirty="0" smtClean="0">
                <a:latin typeface="Meiryo UI" panose="020B0604030504040204" pitchFamily="50" charset="-128"/>
                <a:ea typeface="Meiryo UI" panose="020B0604030504040204" pitchFamily="50" charset="-128"/>
              </a:rPr>
              <a:t>版」に関する</a:t>
            </a:r>
            <a:r>
              <a:rPr lang="en-US" altLang="ja-JP" sz="2000" kern="0" dirty="0" smtClean="0">
                <a:latin typeface="Meiryo UI" panose="020B0604030504040204" pitchFamily="50" charset="-128"/>
                <a:ea typeface="Meiryo UI" panose="020B0604030504040204" pitchFamily="50" charset="-128"/>
              </a:rPr>
              <a:t>Q&amp;A</a:t>
            </a:r>
          </a:p>
          <a:p>
            <a:r>
              <a:rPr lang="ja-JP" altLang="en-US" sz="2000" kern="0" dirty="0" smtClean="0">
                <a:latin typeface="Meiryo UI" panose="020B0604030504040204" pitchFamily="50" charset="-128"/>
                <a:ea typeface="Meiryo UI" panose="020B0604030504040204" pitchFamily="50" charset="-128"/>
              </a:rPr>
              <a:t>医療機関のサイバーセキュリティ対策チェックリスト</a:t>
            </a:r>
            <a:endParaRPr lang="en-US" altLang="ja-JP" sz="2000" kern="0" dirty="0" smtClean="0">
              <a:latin typeface="Meiryo UI" panose="020B0604030504040204" pitchFamily="50" charset="-128"/>
              <a:ea typeface="Meiryo UI" panose="020B0604030504040204" pitchFamily="50" charset="-128"/>
            </a:endParaRPr>
          </a:p>
          <a:p>
            <a:r>
              <a:rPr lang="ja-JP" altLang="en-US" sz="2000" kern="0" dirty="0" smtClean="0">
                <a:latin typeface="Meiryo UI" panose="020B0604030504040204" pitchFamily="50" charset="-128"/>
                <a:ea typeface="Meiryo UI" panose="020B0604030504040204" pitchFamily="50" charset="-128"/>
              </a:rPr>
              <a:t>医療情報システム等の障害発生時の対応フローチャート</a:t>
            </a:r>
            <a:endParaRPr lang="ja-JP" altLang="en-US" sz="2000" kern="0" dirty="0">
              <a:latin typeface="Meiryo UI" panose="020B0604030504040204" pitchFamily="50" charset="-128"/>
              <a:ea typeface="Meiryo UI" panose="020B0604030504040204" pitchFamily="50" charset="-128"/>
            </a:endParaRPr>
          </a:p>
        </p:txBody>
      </p:sp>
      <p:cxnSp>
        <p:nvCxnSpPr>
          <p:cNvPr id="8" name="直線矢印コネクタ 7"/>
          <p:cNvCxnSpPr/>
          <p:nvPr/>
        </p:nvCxnSpPr>
        <p:spPr bwMode="auto">
          <a:xfrm>
            <a:off x="4151784" y="1495670"/>
            <a:ext cx="3024336" cy="0"/>
          </a:xfrm>
          <a:prstGeom prst="straightConnector1">
            <a:avLst/>
          </a:prstGeom>
          <a:noFill/>
          <a:ln w="38100" cap="flat" cmpd="sng" algn="ctr">
            <a:solidFill>
              <a:schemeClr val="accent6">
                <a:lumMod val="60000"/>
                <a:lumOff val="40000"/>
              </a:schemeClr>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1067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44546A"/>
                </a:solidFill>
                <a:effectLst/>
                <a:latin typeface="Meiryo UI" panose="020B0604030504040204" pitchFamily="50" charset="-128"/>
                <a:ea typeface="Meiryo UI" panose="020B0604030504040204" pitchFamily="50" charset="-128"/>
              </a:rPr>
              <a:t>安全管理</a:t>
            </a:r>
            <a:r>
              <a:rPr lang="ja-JP" altLang="en-US" dirty="0" smtClean="0">
                <a:solidFill>
                  <a:srgbClr val="44546A"/>
                </a:solidFill>
                <a:effectLst/>
                <a:latin typeface="Meiryo UI" panose="020B0604030504040204" pitchFamily="50" charset="-128"/>
                <a:ea typeface="Meiryo UI" panose="020B0604030504040204" pitchFamily="50" charset="-128"/>
              </a:rPr>
              <a:t>ガイドライン（第</a:t>
            </a:r>
            <a:r>
              <a:rPr lang="en-US" altLang="ja-JP" dirty="0" smtClean="0">
                <a:solidFill>
                  <a:srgbClr val="44546A"/>
                </a:solidFill>
                <a:effectLst/>
                <a:latin typeface="Meiryo UI" panose="020B0604030504040204" pitchFamily="50" charset="-128"/>
                <a:ea typeface="Meiryo UI" panose="020B0604030504040204" pitchFamily="50" charset="-128"/>
              </a:rPr>
              <a:t>5.1</a:t>
            </a:r>
            <a:r>
              <a:rPr lang="ja-JP" altLang="en-US" dirty="0" smtClean="0">
                <a:solidFill>
                  <a:srgbClr val="44546A"/>
                </a:solidFill>
                <a:effectLst/>
                <a:latin typeface="Meiryo UI" panose="020B0604030504040204" pitchFamily="50" charset="-128"/>
                <a:ea typeface="Meiryo UI" panose="020B0604030504040204" pitchFamily="50" charset="-128"/>
              </a:rPr>
              <a:t>版）の</a:t>
            </a:r>
            <a:r>
              <a:rPr lang="ja-JP" altLang="en-US" dirty="0">
                <a:solidFill>
                  <a:srgbClr val="44546A"/>
                </a:solidFill>
                <a:effectLst/>
                <a:latin typeface="Meiryo UI" panose="020B0604030504040204" pitchFamily="50" charset="-128"/>
                <a:ea typeface="Meiryo UI" panose="020B0604030504040204" pitchFamily="50" charset="-128"/>
              </a:rPr>
              <a:t>概要</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335360" y="1268412"/>
            <a:ext cx="11593288" cy="5545137"/>
          </a:xfrm>
        </p:spPr>
        <p:txBody>
          <a:bodyPr/>
          <a:lstStyle/>
          <a:p>
            <a:pPr>
              <a:buFont typeface="+mj-lt"/>
              <a:buAutoNum type="arabicPeriod"/>
            </a:pPr>
            <a:r>
              <a:rPr lang="ja-JP" altLang="en-US" sz="2000" dirty="0" smtClean="0">
                <a:latin typeface="Meiryo UI" panose="020B0604030504040204" pitchFamily="50" charset="-128"/>
                <a:ea typeface="Meiryo UI" panose="020B0604030504040204" pitchFamily="50" charset="-128"/>
              </a:rPr>
              <a:t>はじめに</a:t>
            </a:r>
            <a:endParaRPr lang="en-US" altLang="ja-JP" sz="200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本ガイドラインの策定の経緯</a:t>
            </a:r>
            <a:endParaRPr lang="en-US" altLang="ja-JP" sz="1600" b="0" dirty="0">
              <a:latin typeface="Meiryo UI" panose="020B0604030504040204" pitchFamily="50" charset="-128"/>
              <a:ea typeface="Meiryo UI" panose="020B0604030504040204" pitchFamily="50" charset="-128"/>
            </a:endParaRPr>
          </a:p>
          <a:p>
            <a:pPr>
              <a:buFont typeface="+mj-lt"/>
              <a:buAutoNum type="arabicPeriod"/>
            </a:pPr>
            <a:r>
              <a:rPr lang="ja-JP" altLang="en-US" sz="2000" dirty="0" smtClean="0">
                <a:latin typeface="Meiryo UI" panose="020B0604030504040204" pitchFamily="50" charset="-128"/>
                <a:ea typeface="Meiryo UI" panose="020B0604030504040204" pitchFamily="50" charset="-128"/>
              </a:rPr>
              <a:t>本ガイドラインの読み方</a:t>
            </a:r>
            <a:endParaRPr lang="en-US" altLang="ja-JP" sz="200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ガイドラインの大まかな構成と読み方についての解説</a:t>
            </a:r>
            <a:endParaRPr lang="en-US" altLang="ja-JP" sz="1600" b="0" dirty="0" smtClean="0">
              <a:latin typeface="Meiryo UI" panose="020B0604030504040204" pitchFamily="50" charset="-128"/>
              <a:ea typeface="Meiryo UI" panose="020B0604030504040204" pitchFamily="50" charset="-128"/>
            </a:endParaRPr>
          </a:p>
          <a:p>
            <a:pPr>
              <a:buFont typeface="+mj-lt"/>
              <a:buAutoNum type="arabicPeriod"/>
            </a:pPr>
            <a:r>
              <a:rPr lang="ja-JP" altLang="en-US" sz="2000" dirty="0" smtClean="0">
                <a:latin typeface="Meiryo UI" panose="020B0604030504040204" pitchFamily="50" charset="-128"/>
                <a:ea typeface="Meiryo UI" panose="020B0604030504040204" pitchFamily="50" charset="-128"/>
              </a:rPr>
              <a:t>本ガイドラインの対象システム及び対象情報</a:t>
            </a:r>
            <a:endParaRPr lang="en-US" altLang="ja-JP" sz="200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章</a:t>
            </a:r>
            <a:r>
              <a:rPr lang="ja-JP" altLang="en-US" sz="1600" b="0" dirty="0">
                <a:latin typeface="Meiryo UI" panose="020B0604030504040204" pitchFamily="50" charset="-128"/>
                <a:ea typeface="Meiryo UI" panose="020B0604030504040204" pitchFamily="50" charset="-128"/>
              </a:rPr>
              <a:t>ごとの対象文書と関連する法令・通知について記載</a:t>
            </a:r>
            <a:endParaRPr lang="en-US" altLang="ja-JP" sz="1600" b="0" dirty="0">
              <a:latin typeface="Meiryo UI" panose="020B0604030504040204" pitchFamily="50" charset="-128"/>
              <a:ea typeface="Meiryo UI" panose="020B0604030504040204" pitchFamily="50" charset="-128"/>
            </a:endParaRPr>
          </a:p>
          <a:p>
            <a:pPr>
              <a:buFont typeface="+mj-lt"/>
              <a:buAutoNum type="arabicPeriod"/>
            </a:pPr>
            <a:r>
              <a:rPr lang="ja-JP" altLang="en-US" sz="2000" dirty="0">
                <a:latin typeface="Meiryo UI" panose="020B0604030504040204" pitchFamily="50" charset="-128"/>
                <a:ea typeface="Meiryo UI" panose="020B0604030504040204" pitchFamily="50" charset="-128"/>
              </a:rPr>
              <a:t>電子的な医療情報を扱う際の責任の</a:t>
            </a:r>
            <a:r>
              <a:rPr lang="ja-JP" altLang="en-US" sz="2000" dirty="0" smtClean="0">
                <a:latin typeface="Meiryo UI" panose="020B0604030504040204" pitchFamily="50" charset="-128"/>
                <a:ea typeface="Meiryo UI" panose="020B0604030504040204" pitchFamily="50" charset="-128"/>
              </a:rPr>
              <a:t>あり方</a:t>
            </a:r>
            <a:endParaRPr lang="en-US" altLang="ja-JP" sz="200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医療</a:t>
            </a:r>
            <a:r>
              <a:rPr lang="ja-JP" altLang="en-US" sz="1600" b="0" dirty="0">
                <a:latin typeface="Meiryo UI" panose="020B0604030504040204" pitchFamily="50" charset="-128"/>
                <a:ea typeface="Meiryo UI" panose="020B0604030504040204" pitchFamily="50" charset="-128"/>
              </a:rPr>
              <a:t>機関等において電子的な医療情報を扱う際の医療機関等の管理者の責任について、通常運用時、事故発生時に分けて解説</a:t>
            </a:r>
            <a:r>
              <a:rPr lang="ja-JP" altLang="en-US" sz="1600" b="0" dirty="0" smtClean="0">
                <a:latin typeface="Meiryo UI" panose="020B0604030504040204" pitchFamily="50" charset="-128"/>
                <a:ea typeface="Meiryo UI" panose="020B0604030504040204" pitchFamily="50" charset="-128"/>
              </a:rPr>
              <a:t>。第三者</a:t>
            </a:r>
            <a:r>
              <a:rPr lang="ja-JP" altLang="en-US" sz="1600" b="0" dirty="0">
                <a:latin typeface="Meiryo UI" panose="020B0604030504040204" pitchFamily="50" charset="-128"/>
                <a:ea typeface="Meiryo UI" panose="020B0604030504040204" pitchFamily="50" charset="-128"/>
              </a:rPr>
              <a:t>に医療情報の取扱いを委託したり医療情報を提供する場合の責任分界点についても解説。</a:t>
            </a:r>
            <a:endParaRPr lang="en-US" altLang="ja-JP" sz="1600" b="0" dirty="0">
              <a:latin typeface="Meiryo UI" panose="020B0604030504040204" pitchFamily="50" charset="-128"/>
              <a:ea typeface="Meiryo UI" panose="020B0604030504040204" pitchFamily="50" charset="-128"/>
            </a:endParaRPr>
          </a:p>
          <a:p>
            <a:pPr>
              <a:buFont typeface="+mj-lt"/>
              <a:buAutoNum type="arabicPeriod"/>
            </a:pPr>
            <a:r>
              <a:rPr lang="ja-JP" altLang="en-US" sz="2000" dirty="0" smtClean="0">
                <a:latin typeface="Meiryo UI" panose="020B0604030504040204" pitchFamily="50" charset="-128"/>
                <a:ea typeface="Meiryo UI" panose="020B0604030504040204" pitchFamily="50" charset="-128"/>
              </a:rPr>
              <a:t>情報の相互運用性と標準化について</a:t>
            </a:r>
            <a:endParaRPr lang="en-US" altLang="ja-JP" sz="200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医療</a:t>
            </a:r>
            <a:r>
              <a:rPr lang="ja-JP" altLang="en-US" sz="1600" b="0" dirty="0">
                <a:latin typeface="Meiryo UI" panose="020B0604030504040204" pitchFamily="50" charset="-128"/>
                <a:ea typeface="Meiryo UI" panose="020B0604030504040204" pitchFamily="50" charset="-128"/>
              </a:rPr>
              <a:t>情報の相互運用性の確保のための標準規格（基本データセット、用語集、コードセット、データ交換規格等</a:t>
            </a:r>
            <a:r>
              <a:rPr lang="ja-JP" altLang="en-US" sz="1600" b="0" dirty="0" smtClean="0">
                <a:latin typeface="Meiryo UI" panose="020B0604030504040204" pitchFamily="50" charset="-128"/>
                <a:ea typeface="Meiryo UI" panose="020B0604030504040204" pitchFamily="50" charset="-128"/>
              </a:rPr>
              <a:t>）の説明</a:t>
            </a:r>
          </a:p>
          <a:p>
            <a:pPr>
              <a:buFont typeface="+mj-lt"/>
              <a:buAutoNum type="arabicPeriod"/>
            </a:pPr>
            <a:r>
              <a:rPr lang="ja-JP" altLang="en-US" sz="2000" dirty="0" smtClean="0">
                <a:latin typeface="Meiryo UI" panose="020B0604030504040204" pitchFamily="50" charset="-128"/>
                <a:ea typeface="Meiryo UI" panose="020B0604030504040204" pitchFamily="50" charset="-128"/>
              </a:rPr>
              <a:t>医療情報システムの基本的な安全管理</a:t>
            </a:r>
            <a:endParaRPr lang="en-US" altLang="ja-JP" sz="200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医療情報システムの安全管理措置として求められる対策の解説</a:t>
            </a:r>
            <a:endParaRPr lang="en-US" altLang="ja-JP" sz="1600" b="0" dirty="0" smtClean="0">
              <a:latin typeface="Meiryo UI" panose="020B0604030504040204" pitchFamily="50" charset="-128"/>
              <a:ea typeface="Meiryo UI" panose="020B0604030504040204" pitchFamily="50" charset="-128"/>
            </a:endParaRPr>
          </a:p>
          <a:p>
            <a:pPr marL="914400" lvl="2" indent="0">
              <a:buClrTx/>
              <a:buNone/>
            </a:pPr>
            <a:r>
              <a:rPr lang="ja-JP" altLang="en-US" sz="1600" b="0" dirty="0" smtClean="0">
                <a:latin typeface="Meiryo UI" panose="020B0604030504040204" pitchFamily="50" charset="-128"/>
                <a:ea typeface="Meiryo UI" panose="020B0604030504040204" pitchFamily="50" charset="-128"/>
              </a:rPr>
              <a:t>→①</a:t>
            </a:r>
            <a:r>
              <a:rPr lang="zh-TW" altLang="en-US" sz="1600" b="0" dirty="0" smtClean="0">
                <a:latin typeface="Meiryo UI" panose="020B0604030504040204" pitchFamily="50" charset="-128"/>
                <a:ea typeface="Meiryo UI" panose="020B0604030504040204" pitchFamily="50" charset="-128"/>
              </a:rPr>
              <a:t>組織的安全管理</a:t>
            </a:r>
            <a:r>
              <a:rPr lang="ja-JP" altLang="en-US" sz="1600" b="0" dirty="0" smtClean="0">
                <a:latin typeface="Meiryo UI" panose="020B0604030504040204" pitchFamily="50" charset="-128"/>
                <a:ea typeface="Meiryo UI" panose="020B0604030504040204" pitchFamily="50" charset="-128"/>
              </a:rPr>
              <a:t>対策（体制、運用管理規程）、②物理的安全対策（入退館（室）管理、個人データの盗難防止等）、③</a:t>
            </a:r>
            <a:r>
              <a:rPr lang="zh-TW" altLang="en-US" sz="1600" b="0" dirty="0" smtClean="0">
                <a:latin typeface="Meiryo UI" panose="020B0604030504040204" pitchFamily="50" charset="-128"/>
                <a:ea typeface="Meiryo UI" panose="020B0604030504040204" pitchFamily="50" charset="-128"/>
              </a:rPr>
              <a:t>技術的安全対策</a:t>
            </a:r>
            <a:r>
              <a:rPr lang="ja-JP" altLang="en-US" sz="1600" b="0" dirty="0" smtClean="0">
                <a:latin typeface="Meiryo UI" panose="020B0604030504040204" pitchFamily="50" charset="-128"/>
                <a:ea typeface="Meiryo UI" panose="020B0604030504040204" pitchFamily="50" charset="-128"/>
              </a:rPr>
              <a:t>（アクセス制御、不正ソフトウェア対策、医療情報システムの監視等）、④人的安全対策（情報保護に関する教育・訓練等）</a:t>
            </a:r>
            <a:endParaRPr lang="en-US" altLang="ja-JP" sz="1600" b="0" dirty="0" smtClean="0">
              <a:latin typeface="Meiryo UI" panose="020B0604030504040204" pitchFamily="50" charset="-128"/>
              <a:ea typeface="Meiryo UI" panose="020B0604030504040204" pitchFamily="50" charset="-128"/>
            </a:endParaRP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情報セキュリティマネジメントシステムの実践、情報・情報機器（タブレット</a:t>
            </a:r>
            <a:r>
              <a:rPr lang="en-US" altLang="ja-JP" sz="1600" b="0" dirty="0" smtClean="0">
                <a:latin typeface="Meiryo UI" panose="020B0604030504040204" pitchFamily="50" charset="-128"/>
                <a:ea typeface="Meiryo UI" panose="020B0604030504040204" pitchFamily="50" charset="-128"/>
              </a:rPr>
              <a:t>PC</a:t>
            </a:r>
            <a:r>
              <a:rPr lang="ja-JP" altLang="en-US" sz="1600" b="0" dirty="0" smtClean="0">
                <a:latin typeface="Meiryo UI" panose="020B0604030504040204" pitchFamily="50" charset="-128"/>
                <a:ea typeface="Meiryo UI" panose="020B0604030504040204" pitchFamily="50" charset="-128"/>
              </a:rPr>
              <a:t>やスマートフォン）の持ち出し、</a:t>
            </a:r>
            <a:r>
              <a:rPr lang="en-US" altLang="ja-JP" sz="1600" b="0" dirty="0" smtClean="0">
                <a:latin typeface="Meiryo UI" panose="020B0604030504040204" pitchFamily="50" charset="-128"/>
                <a:ea typeface="Meiryo UI" panose="020B0604030504040204" pitchFamily="50" charset="-128"/>
              </a:rPr>
              <a:t>BCP</a:t>
            </a:r>
            <a:r>
              <a:rPr lang="ja-JP" altLang="en-US" sz="1600" b="0" dirty="0" err="1" smtClean="0">
                <a:latin typeface="Meiryo UI" panose="020B0604030504040204" pitchFamily="50" charset="-128"/>
                <a:ea typeface="Meiryo UI" panose="020B0604030504040204" pitchFamily="50" charset="-128"/>
              </a:rPr>
              <a:t>、</a:t>
            </a:r>
            <a:r>
              <a:rPr lang="ja-JP" altLang="en-US" sz="1600" b="0" dirty="0" smtClean="0">
                <a:latin typeface="Meiryo UI" panose="020B0604030504040204" pitchFamily="50" charset="-128"/>
                <a:ea typeface="Meiryo UI" panose="020B0604030504040204" pitchFamily="50" charset="-128"/>
              </a:rPr>
              <a:t>ネットワークを通じた医療情報の伝送（ネットワークのセキュリティ）、電子署名に対する考え方や留意事項についても記載</a:t>
            </a:r>
            <a:endParaRPr lang="en-US" altLang="ja-JP" sz="1600" b="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7</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13214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44546A"/>
                </a:solidFill>
                <a:effectLst/>
                <a:latin typeface="Meiryo UI" panose="020B0604030504040204" pitchFamily="50" charset="-128"/>
                <a:ea typeface="Meiryo UI" panose="020B0604030504040204" pitchFamily="50" charset="-128"/>
              </a:rPr>
              <a:t>安全管理ガイドライン（第</a:t>
            </a:r>
            <a:r>
              <a:rPr lang="en-US" altLang="ja-JP" dirty="0">
                <a:solidFill>
                  <a:srgbClr val="44546A"/>
                </a:solidFill>
                <a:effectLst/>
                <a:latin typeface="Meiryo UI" panose="020B0604030504040204" pitchFamily="50" charset="-128"/>
                <a:ea typeface="Meiryo UI" panose="020B0604030504040204" pitchFamily="50" charset="-128"/>
              </a:rPr>
              <a:t>5.1</a:t>
            </a:r>
            <a:r>
              <a:rPr lang="ja-JP" altLang="en-US" dirty="0">
                <a:solidFill>
                  <a:srgbClr val="44546A"/>
                </a:solidFill>
                <a:effectLst/>
                <a:latin typeface="Meiryo UI" panose="020B0604030504040204" pitchFamily="50" charset="-128"/>
                <a:ea typeface="Meiryo UI" panose="020B0604030504040204" pitchFamily="50" charset="-128"/>
              </a:rPr>
              <a:t>版）の概要</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335360" y="1268413"/>
            <a:ext cx="11665296" cy="5256212"/>
          </a:xfrm>
        </p:spPr>
        <p:txBody>
          <a:bodyPr/>
          <a:lstStyle/>
          <a:p>
            <a:pPr marL="514350" indent="-457200">
              <a:buFont typeface="+mj-lt"/>
              <a:buAutoNum type="arabicPeriod" startAt="7"/>
            </a:pPr>
            <a:r>
              <a:rPr lang="ja-JP" altLang="en-US" sz="2000" dirty="0" smtClean="0">
                <a:latin typeface="Meiryo UI" panose="020B0604030504040204" pitchFamily="50" charset="-128"/>
                <a:ea typeface="Meiryo UI" panose="020B0604030504040204" pitchFamily="50" charset="-128"/>
              </a:rPr>
              <a:t>電子</a:t>
            </a:r>
            <a:r>
              <a:rPr lang="ja-JP" altLang="en-US" sz="2000" dirty="0">
                <a:latin typeface="Meiryo UI" panose="020B0604030504040204" pitchFamily="50" charset="-128"/>
                <a:ea typeface="Meiryo UI" panose="020B0604030504040204" pitchFamily="50" charset="-128"/>
              </a:rPr>
              <a:t>保存の要求事項に</a:t>
            </a:r>
            <a:r>
              <a:rPr lang="ja-JP" altLang="en-US" sz="2000" dirty="0" smtClean="0">
                <a:latin typeface="Meiryo UI" panose="020B0604030504040204" pitchFamily="50" charset="-128"/>
                <a:ea typeface="Meiryo UI" panose="020B0604030504040204" pitchFamily="50" charset="-128"/>
              </a:rPr>
              <a:t>ついて</a:t>
            </a:r>
            <a:r>
              <a:rPr lang="en-US" altLang="ja-JP" sz="2000" baseline="30000" dirty="0" smtClean="0">
                <a:latin typeface="Meiryo UI" panose="020B0604030504040204" pitchFamily="50" charset="-128"/>
                <a:ea typeface="Meiryo UI" panose="020B0604030504040204" pitchFamily="50" charset="-128"/>
              </a:rPr>
              <a:t>※1</a:t>
            </a: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a:t>
            </a:r>
            <a:r>
              <a:rPr lang="ja-JP" altLang="en-US" sz="1600" b="0" dirty="0">
                <a:latin typeface="Meiryo UI" panose="020B0604030504040204" pitchFamily="50" charset="-128"/>
                <a:ea typeface="Meiryo UI" panose="020B0604030504040204" pitchFamily="50" charset="-128"/>
              </a:rPr>
              <a:t>電子保存の三原則」（真正性、見読性、保存性）の確保について</a:t>
            </a:r>
            <a:r>
              <a:rPr lang="ja-JP" altLang="en-US" sz="1600" b="0" dirty="0" smtClean="0">
                <a:latin typeface="Meiryo UI" panose="020B0604030504040204" pitchFamily="50" charset="-128"/>
                <a:ea typeface="Meiryo UI" panose="020B0604030504040204" pitchFamily="50" charset="-128"/>
              </a:rPr>
              <a:t>解説</a:t>
            </a:r>
            <a:endParaRPr lang="en-US" altLang="ja-JP" sz="1600" b="0" dirty="0" smtClean="0">
              <a:latin typeface="Meiryo UI" panose="020B0604030504040204" pitchFamily="50" charset="-128"/>
              <a:ea typeface="Meiryo UI" panose="020B0604030504040204" pitchFamily="50" charset="-128"/>
            </a:endParaRPr>
          </a:p>
          <a:p>
            <a:pPr marL="492125" indent="-434975">
              <a:buFont typeface="+mj-lt"/>
              <a:buAutoNum type="arabicPeriod" startAt="7"/>
            </a:pPr>
            <a:r>
              <a:rPr lang="ja-JP" altLang="en-US" sz="2000" dirty="0" smtClean="0">
                <a:latin typeface="Meiryo UI" panose="020B0604030504040204" pitchFamily="50" charset="-128"/>
                <a:ea typeface="Meiryo UI" panose="020B0604030504040204" pitchFamily="50" charset="-128"/>
              </a:rPr>
              <a:t>診療録</a:t>
            </a:r>
            <a:r>
              <a:rPr lang="ja-JP" altLang="en-US" sz="2000" dirty="0">
                <a:latin typeface="Meiryo UI" panose="020B0604030504040204" pitchFamily="50" charset="-128"/>
                <a:ea typeface="Meiryo UI" panose="020B0604030504040204" pitchFamily="50" charset="-128"/>
              </a:rPr>
              <a:t>及び診療諸記録を外部に保存する際の</a:t>
            </a:r>
            <a:r>
              <a:rPr lang="ja-JP" altLang="en-US" sz="2000" dirty="0" smtClean="0">
                <a:latin typeface="Meiryo UI" panose="020B0604030504040204" pitchFamily="50" charset="-128"/>
                <a:ea typeface="Meiryo UI" panose="020B0604030504040204" pitchFamily="50" charset="-128"/>
              </a:rPr>
              <a:t>基準</a:t>
            </a:r>
            <a:r>
              <a:rPr lang="en-US" altLang="ja-JP" sz="2000" baseline="30000" dirty="0" smtClean="0">
                <a:latin typeface="Meiryo UI" panose="020B0604030504040204" pitchFamily="50" charset="-128"/>
                <a:ea typeface="Meiryo UI" panose="020B0604030504040204" pitchFamily="50" charset="-128"/>
              </a:rPr>
              <a:t>※2</a:t>
            </a:r>
          </a:p>
          <a:p>
            <a:pPr lvl="1">
              <a:buClrTx/>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診療録</a:t>
            </a:r>
            <a:r>
              <a:rPr lang="ja-JP" altLang="en-US" sz="1600" b="0" dirty="0">
                <a:latin typeface="Meiryo UI" panose="020B0604030504040204" pitchFamily="50" charset="-128"/>
                <a:ea typeface="Meiryo UI" panose="020B0604030504040204" pitchFamily="50" charset="-128"/>
              </a:rPr>
              <a:t>等の外部保存する際の基準について、（</a:t>
            </a:r>
            <a:r>
              <a:rPr lang="en-US" altLang="ja-JP" sz="1600" b="0" dirty="0">
                <a:latin typeface="Meiryo UI" panose="020B0604030504040204" pitchFamily="50" charset="-128"/>
                <a:ea typeface="Meiryo UI" panose="020B0604030504040204" pitchFamily="50" charset="-128"/>
              </a:rPr>
              <a:t>1</a:t>
            </a:r>
            <a:r>
              <a:rPr lang="ja-JP" altLang="en-US" sz="1600" b="0" dirty="0">
                <a:latin typeface="Meiryo UI" panose="020B0604030504040204" pitchFamily="50" charset="-128"/>
                <a:ea typeface="Meiryo UI" panose="020B0604030504040204" pitchFamily="50" charset="-128"/>
              </a:rPr>
              <a:t>）電子媒体による外部保存をネットワークを通じて行う場合、（</a:t>
            </a:r>
            <a:r>
              <a:rPr lang="en-US" altLang="ja-JP" sz="1600" b="0" dirty="0">
                <a:latin typeface="Meiryo UI" panose="020B0604030504040204" pitchFamily="50" charset="-128"/>
                <a:ea typeface="Meiryo UI" panose="020B0604030504040204" pitchFamily="50" charset="-128"/>
              </a:rPr>
              <a:t>2</a:t>
            </a:r>
            <a:r>
              <a:rPr lang="ja-JP" altLang="en-US" sz="1600" b="0" dirty="0">
                <a:latin typeface="Meiryo UI" panose="020B0604030504040204" pitchFamily="50" charset="-128"/>
                <a:ea typeface="Meiryo UI" panose="020B0604030504040204" pitchFamily="50" charset="-128"/>
              </a:rPr>
              <a:t>）電子媒体による外部保存を可搬媒体（磁気テープ、</a:t>
            </a:r>
            <a:r>
              <a:rPr lang="en-US" altLang="ja-JP" sz="1600" b="0" dirty="0">
                <a:latin typeface="Meiryo UI" panose="020B0604030504040204" pitchFamily="50" charset="-128"/>
                <a:ea typeface="Meiryo UI" panose="020B0604030504040204" pitchFamily="50" charset="-128"/>
              </a:rPr>
              <a:t>CD-R</a:t>
            </a:r>
            <a:r>
              <a:rPr lang="ja-JP" altLang="en-US" sz="1600" b="0" dirty="0" err="1">
                <a:latin typeface="Meiryo UI" panose="020B0604030504040204" pitchFamily="50" charset="-128"/>
                <a:ea typeface="Meiryo UI" panose="020B0604030504040204" pitchFamily="50" charset="-128"/>
              </a:rPr>
              <a:t>、</a:t>
            </a:r>
            <a:r>
              <a:rPr lang="en-US" altLang="ja-JP" sz="1600" b="0" dirty="0">
                <a:latin typeface="Meiryo UI" panose="020B0604030504040204" pitchFamily="50" charset="-128"/>
                <a:ea typeface="Meiryo UI" panose="020B0604030504040204" pitchFamily="50" charset="-128"/>
              </a:rPr>
              <a:t>DVD-R </a:t>
            </a:r>
            <a:r>
              <a:rPr lang="ja-JP" altLang="en-US" sz="1600" b="0" dirty="0">
                <a:latin typeface="Meiryo UI" panose="020B0604030504040204" pitchFamily="50" charset="-128"/>
                <a:ea typeface="Meiryo UI" panose="020B0604030504040204" pitchFamily="50" charset="-128"/>
              </a:rPr>
              <a:t>等）で行う場合（</a:t>
            </a:r>
            <a:r>
              <a:rPr lang="ja-JP" altLang="en-US" sz="1600" b="0" dirty="0" smtClean="0">
                <a:latin typeface="Meiryo UI" panose="020B0604030504040204" pitchFamily="50" charset="-128"/>
                <a:ea typeface="Meiryo UI" panose="020B0604030504040204" pitchFamily="50" charset="-128"/>
              </a:rPr>
              <a:t>→付則</a:t>
            </a:r>
            <a:r>
              <a:rPr lang="en-US" altLang="ja-JP" sz="1600" b="0" dirty="0" smtClean="0">
                <a:latin typeface="Meiryo UI" panose="020B0604030504040204" pitchFamily="50" charset="-128"/>
                <a:ea typeface="Meiryo UI" panose="020B0604030504040204" pitchFamily="50" charset="-128"/>
              </a:rPr>
              <a:t>1</a:t>
            </a:r>
            <a:r>
              <a:rPr lang="ja-JP" altLang="en-US" sz="1600" b="0" dirty="0">
                <a:latin typeface="Meiryo UI" panose="020B0604030504040204" pitchFamily="50" charset="-128"/>
                <a:ea typeface="Meiryo UI" panose="020B0604030504040204" pitchFamily="50" charset="-128"/>
              </a:rPr>
              <a:t>）、（</a:t>
            </a:r>
            <a:r>
              <a:rPr lang="en-US" altLang="ja-JP" sz="1600" b="0" dirty="0">
                <a:latin typeface="Meiryo UI" panose="020B0604030504040204" pitchFamily="50" charset="-128"/>
                <a:ea typeface="Meiryo UI" panose="020B0604030504040204" pitchFamily="50" charset="-128"/>
              </a:rPr>
              <a:t>3</a:t>
            </a:r>
            <a:r>
              <a:rPr lang="ja-JP" altLang="en-US" sz="1600" b="0" dirty="0">
                <a:latin typeface="Meiryo UI" panose="020B0604030504040204" pitchFamily="50" charset="-128"/>
                <a:ea typeface="Meiryo UI" panose="020B0604030504040204" pitchFamily="50" charset="-128"/>
              </a:rPr>
              <a:t>）紙やフィルム等の媒体で行う場合（</a:t>
            </a:r>
            <a:r>
              <a:rPr lang="ja-JP" altLang="en-US" sz="1600" b="0" dirty="0" smtClean="0">
                <a:latin typeface="Meiryo UI" panose="020B0604030504040204" pitchFamily="50" charset="-128"/>
                <a:ea typeface="Meiryo UI" panose="020B0604030504040204" pitchFamily="50" charset="-128"/>
              </a:rPr>
              <a:t>→付則</a:t>
            </a:r>
            <a:r>
              <a:rPr lang="en-US" altLang="ja-JP" sz="1600" b="0" dirty="0" smtClean="0">
                <a:latin typeface="Meiryo UI" panose="020B0604030504040204" pitchFamily="50" charset="-128"/>
                <a:ea typeface="Meiryo UI" panose="020B0604030504040204" pitchFamily="50" charset="-128"/>
              </a:rPr>
              <a:t>2</a:t>
            </a:r>
            <a:r>
              <a:rPr lang="ja-JP" altLang="en-US" sz="1600" b="0" dirty="0">
                <a:latin typeface="Meiryo UI" panose="020B0604030504040204" pitchFamily="50" charset="-128"/>
                <a:ea typeface="Meiryo UI" panose="020B0604030504040204" pitchFamily="50" charset="-128"/>
              </a:rPr>
              <a:t>）、の３つに分けて解説。</a:t>
            </a:r>
            <a:endParaRPr lang="en-US" altLang="ja-JP" sz="1600" b="0" dirty="0">
              <a:latin typeface="Meiryo UI" panose="020B0604030504040204" pitchFamily="50" charset="-128"/>
              <a:ea typeface="Meiryo UI" panose="020B0604030504040204" pitchFamily="50" charset="-128"/>
            </a:endParaRPr>
          </a:p>
          <a:p>
            <a:pPr marL="492125" indent="-434975">
              <a:buFont typeface="+mj-lt"/>
              <a:buAutoNum type="arabicPeriod" startAt="7"/>
            </a:pPr>
            <a:r>
              <a:rPr lang="ja-JP" altLang="en-US" sz="2000" dirty="0" smtClean="0">
                <a:latin typeface="Meiryo UI" panose="020B0604030504040204" pitchFamily="50" charset="-128"/>
                <a:ea typeface="Meiryo UI" panose="020B0604030504040204" pitchFamily="50" charset="-128"/>
              </a:rPr>
              <a:t>診療録</a:t>
            </a:r>
            <a:r>
              <a:rPr lang="ja-JP" altLang="en-US" sz="2000" dirty="0">
                <a:latin typeface="Meiryo UI" panose="020B0604030504040204" pitchFamily="50" charset="-128"/>
                <a:ea typeface="Meiryo UI" panose="020B0604030504040204" pitchFamily="50" charset="-128"/>
              </a:rPr>
              <a:t>等をスキャナ等により電子化して保存する場合に</a:t>
            </a:r>
            <a:r>
              <a:rPr lang="ja-JP" altLang="en-US" sz="2000" dirty="0" smtClean="0">
                <a:latin typeface="Meiryo UI" panose="020B0604030504040204" pitchFamily="50" charset="-128"/>
                <a:ea typeface="Meiryo UI" panose="020B0604030504040204" pitchFamily="50" charset="-128"/>
              </a:rPr>
              <a:t>ついて</a:t>
            </a:r>
            <a:r>
              <a:rPr lang="en-US" altLang="ja-JP" sz="2000" baseline="30000" dirty="0" smtClean="0">
                <a:latin typeface="Meiryo UI" panose="020B0604030504040204" pitchFamily="50" charset="-128"/>
                <a:ea typeface="Meiryo UI" panose="020B0604030504040204" pitchFamily="50" charset="-128"/>
              </a:rPr>
              <a:t>※1</a:t>
            </a:r>
          </a:p>
          <a:p>
            <a:pPr lvl="1">
              <a:buClrTx/>
              <a:buFont typeface="Wingdings" panose="05000000000000000000" pitchFamily="2" charset="2"/>
              <a:buChar char="ü"/>
            </a:pPr>
            <a:r>
              <a:rPr lang="ja-JP" altLang="en-US" sz="1600" b="0" dirty="0">
                <a:latin typeface="Meiryo UI" panose="020B0604030504040204" pitchFamily="50" charset="-128"/>
                <a:ea typeface="Meiryo UI" panose="020B0604030504040204" pitchFamily="50" charset="-128"/>
              </a:rPr>
              <a:t>法令等で作成又は保存を義務付けられている診療録</a:t>
            </a:r>
            <a:r>
              <a:rPr lang="ja-JP" altLang="en-US" sz="1600" b="0" dirty="0" smtClean="0">
                <a:latin typeface="Meiryo UI" panose="020B0604030504040204" pitchFamily="50" charset="-128"/>
                <a:ea typeface="Meiryo UI" panose="020B0604030504040204" pitchFamily="50" charset="-128"/>
              </a:rPr>
              <a:t>等について、一旦紙</a:t>
            </a:r>
            <a:r>
              <a:rPr lang="ja-JP" altLang="en-US" sz="1600" b="0" dirty="0">
                <a:latin typeface="Meiryo UI" panose="020B0604030504040204" pitchFamily="50" charset="-128"/>
                <a:ea typeface="Meiryo UI" panose="020B0604030504040204" pitchFamily="50" charset="-128"/>
              </a:rPr>
              <a:t>等の媒体で作成</a:t>
            </a:r>
            <a:r>
              <a:rPr lang="ja-JP" altLang="en-US" sz="1600" b="0" dirty="0" smtClean="0">
                <a:latin typeface="Meiryo UI" panose="020B0604030504040204" pitchFamily="50" charset="-128"/>
                <a:ea typeface="Meiryo UI" panose="020B0604030504040204" pitchFamily="50" charset="-128"/>
              </a:rPr>
              <a:t>された</a:t>
            </a:r>
            <a:r>
              <a:rPr lang="ja-JP" altLang="en-US" sz="1600" b="0" dirty="0">
                <a:latin typeface="Meiryo UI" panose="020B0604030504040204" pitchFamily="50" charset="-128"/>
                <a:ea typeface="Meiryo UI" panose="020B0604030504040204" pitchFamily="50" charset="-128"/>
              </a:rPr>
              <a:t>ものを受領又は保存又は運用した後に、スキャナ等で電子化し、保存又は運用する</a:t>
            </a:r>
            <a:r>
              <a:rPr lang="ja-JP" altLang="en-US" sz="1600" b="0" dirty="0" smtClean="0">
                <a:latin typeface="Meiryo UI" panose="020B0604030504040204" pitchFamily="50" charset="-128"/>
                <a:ea typeface="Meiryo UI" panose="020B0604030504040204" pitchFamily="50" charset="-128"/>
              </a:rPr>
              <a:t>場合の</a:t>
            </a:r>
            <a:r>
              <a:rPr lang="ja-JP" altLang="en-US" sz="1600" b="0" dirty="0">
                <a:latin typeface="Meiryo UI" panose="020B0604030504040204" pitchFamily="50" charset="-128"/>
                <a:ea typeface="Meiryo UI" panose="020B0604030504040204" pitchFamily="50" charset="-128"/>
              </a:rPr>
              <a:t>取扱いに</a:t>
            </a:r>
            <a:r>
              <a:rPr lang="ja-JP" altLang="en-US" sz="1600" b="0" dirty="0" smtClean="0">
                <a:latin typeface="Meiryo UI" panose="020B0604030504040204" pitchFamily="50" charset="-128"/>
                <a:ea typeface="Meiryo UI" panose="020B0604030504040204" pitchFamily="50" charset="-128"/>
              </a:rPr>
              <a:t>ついて記載</a:t>
            </a:r>
            <a:endParaRPr lang="en-US" altLang="ja-JP" sz="1600" b="0" dirty="0" smtClean="0">
              <a:latin typeface="Meiryo UI" panose="020B0604030504040204" pitchFamily="50" charset="-128"/>
              <a:ea typeface="Meiryo UI" panose="020B0604030504040204" pitchFamily="50" charset="-128"/>
            </a:endParaRPr>
          </a:p>
          <a:p>
            <a:pPr marL="492125" indent="-434975">
              <a:buFont typeface="+mj-lt"/>
              <a:buAutoNum type="arabicPeriod" startAt="7"/>
            </a:pPr>
            <a:r>
              <a:rPr lang="ja-JP" altLang="en-US" sz="2000" dirty="0" smtClean="0">
                <a:latin typeface="Meiryo UI" panose="020B0604030504040204" pitchFamily="50" charset="-128"/>
                <a:ea typeface="Meiryo UI" panose="020B0604030504040204" pitchFamily="50" charset="-128"/>
              </a:rPr>
              <a:t>運用管理について </a:t>
            </a:r>
            <a:endParaRPr lang="en-US" altLang="ja-JP" sz="2000" dirty="0" smtClean="0">
              <a:latin typeface="Meiryo UI" panose="020B0604030504040204" pitchFamily="50" charset="-128"/>
              <a:ea typeface="Meiryo UI" panose="020B0604030504040204" pitchFamily="50" charset="-128"/>
            </a:endParaRPr>
          </a:p>
          <a:p>
            <a:pPr lvl="1">
              <a:buClr>
                <a:schemeClr val="tx1"/>
              </a:buClr>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「運用管理」において管理責任や説明責任を果たすために必ず定めなければならない運用管理規程について解説</a:t>
            </a:r>
            <a:endParaRPr lang="en-US" altLang="ja-JP" sz="1600" b="0" dirty="0" smtClean="0">
              <a:latin typeface="Meiryo UI" panose="020B0604030504040204" pitchFamily="50" charset="-128"/>
              <a:ea typeface="Meiryo UI" panose="020B0604030504040204" pitchFamily="50" charset="-128"/>
            </a:endParaRPr>
          </a:p>
          <a:p>
            <a:pPr marL="57150" indent="0">
              <a:buNone/>
            </a:pPr>
            <a:r>
              <a:rPr lang="ja-JP" altLang="en-US" sz="2000" dirty="0" smtClean="0">
                <a:latin typeface="Meiryo UI" panose="020B0604030504040204" pitchFamily="50" charset="-128"/>
                <a:ea typeface="Meiryo UI" panose="020B0604030504040204" pitchFamily="50" charset="-128"/>
              </a:rPr>
              <a:t>付則</a:t>
            </a:r>
            <a:r>
              <a:rPr lang="en-US" altLang="ja-JP" sz="2000" dirty="0">
                <a:latin typeface="Meiryo UI" panose="020B0604030504040204" pitchFamily="50" charset="-128"/>
                <a:ea typeface="Meiryo UI" panose="020B0604030504040204" pitchFamily="50" charset="-128"/>
              </a:rPr>
              <a:t>1 </a:t>
            </a:r>
            <a:r>
              <a:rPr lang="ja-JP" altLang="en-US" sz="2000" dirty="0">
                <a:latin typeface="Meiryo UI" panose="020B0604030504040204" pitchFamily="50" charset="-128"/>
                <a:ea typeface="Meiryo UI" panose="020B0604030504040204" pitchFamily="50" charset="-128"/>
              </a:rPr>
              <a:t>電子媒体による外部保存を可搬媒体を用いて行う</a:t>
            </a:r>
            <a:r>
              <a:rPr lang="ja-JP" altLang="en-US" sz="2000" dirty="0" smtClean="0">
                <a:latin typeface="Meiryo UI" panose="020B0604030504040204" pitchFamily="50" charset="-128"/>
                <a:ea typeface="Meiryo UI" panose="020B0604030504040204" pitchFamily="50" charset="-128"/>
              </a:rPr>
              <a:t>場合</a:t>
            </a:r>
            <a:endParaRPr lang="en-US" altLang="ja-JP" sz="2000" dirty="0">
              <a:latin typeface="Meiryo UI" panose="020B0604030504040204" pitchFamily="50" charset="-128"/>
              <a:ea typeface="Meiryo UI" panose="020B0604030504040204" pitchFamily="50" charset="-128"/>
            </a:endParaRPr>
          </a:p>
          <a:p>
            <a:pPr marL="57150" indent="0">
              <a:buNone/>
            </a:pPr>
            <a:r>
              <a:rPr lang="ja-JP" altLang="en-US" sz="2000" dirty="0">
                <a:latin typeface="Meiryo UI" panose="020B0604030504040204" pitchFamily="50" charset="-128"/>
                <a:ea typeface="Meiryo UI" panose="020B0604030504040204" pitchFamily="50" charset="-128"/>
              </a:rPr>
              <a:t>付則</a:t>
            </a:r>
            <a:r>
              <a:rPr lang="en-US" altLang="ja-JP" sz="2000" dirty="0">
                <a:latin typeface="Meiryo UI" panose="020B0604030504040204" pitchFamily="50" charset="-128"/>
                <a:ea typeface="Meiryo UI" panose="020B0604030504040204" pitchFamily="50" charset="-128"/>
              </a:rPr>
              <a:t>2 </a:t>
            </a:r>
            <a:r>
              <a:rPr lang="ja-JP" altLang="en-US" sz="2000" dirty="0">
                <a:latin typeface="Meiryo UI" panose="020B0604030504040204" pitchFamily="50" charset="-128"/>
                <a:ea typeface="Meiryo UI" panose="020B0604030504040204" pitchFamily="50" charset="-128"/>
              </a:rPr>
              <a:t>紙媒体のままで外部保存を行う</a:t>
            </a:r>
            <a:r>
              <a:rPr lang="ja-JP" altLang="en-US" sz="2000" dirty="0" smtClean="0">
                <a:latin typeface="Meiryo UI" panose="020B0604030504040204" pitchFamily="50" charset="-128"/>
                <a:ea typeface="Meiryo UI" panose="020B0604030504040204" pitchFamily="50" charset="-128"/>
              </a:rPr>
              <a:t>場合</a:t>
            </a:r>
            <a:endParaRPr lang="en-US" altLang="ja-JP" sz="2000" dirty="0" smtClean="0">
              <a:latin typeface="Meiryo UI" panose="020B0604030504040204" pitchFamily="50" charset="-128"/>
              <a:ea typeface="Meiryo UI" panose="020B0604030504040204" pitchFamily="50" charset="-128"/>
            </a:endParaRPr>
          </a:p>
          <a:p>
            <a:pPr lvl="1">
              <a:buClr>
                <a:schemeClr val="tx1"/>
              </a:buClr>
              <a:buFont typeface="Wingdings" panose="05000000000000000000" pitchFamily="2" charset="2"/>
              <a:buChar char="ü"/>
            </a:pPr>
            <a:r>
              <a:rPr lang="ja-JP" altLang="en-US" sz="1600" b="0" dirty="0" smtClean="0">
                <a:latin typeface="Meiryo UI" panose="020B0604030504040204" pitchFamily="50" charset="-128"/>
                <a:ea typeface="Meiryo UI" panose="020B0604030504040204" pitchFamily="50" charset="-128"/>
              </a:rPr>
              <a:t>付則</a:t>
            </a:r>
            <a:r>
              <a:rPr lang="en-US" altLang="ja-JP" sz="1600" b="0" dirty="0" smtClean="0">
                <a:latin typeface="Meiryo UI" panose="020B0604030504040204" pitchFamily="50" charset="-128"/>
                <a:ea typeface="Meiryo UI" panose="020B0604030504040204" pitchFamily="50" charset="-128"/>
              </a:rPr>
              <a:t>1</a:t>
            </a:r>
            <a:r>
              <a:rPr lang="ja-JP" altLang="en-US" sz="1600" b="0" dirty="0" err="1" smtClean="0">
                <a:latin typeface="Meiryo UI" panose="020B0604030504040204" pitchFamily="50" charset="-128"/>
                <a:ea typeface="Meiryo UI" panose="020B0604030504040204" pitchFamily="50" charset="-128"/>
              </a:rPr>
              <a:t>、</a:t>
            </a:r>
            <a:r>
              <a:rPr lang="ja-JP" altLang="en-US" sz="1600" b="0" dirty="0" smtClean="0">
                <a:latin typeface="Meiryo UI" panose="020B0604030504040204" pitchFamily="50" charset="-128"/>
                <a:ea typeface="Meiryo UI" panose="020B0604030504040204" pitchFamily="50" charset="-128"/>
              </a:rPr>
              <a:t>付則</a:t>
            </a:r>
            <a:r>
              <a:rPr lang="en-US" altLang="ja-JP" sz="1600" b="0" dirty="0" smtClean="0">
                <a:latin typeface="Meiryo UI" panose="020B0604030504040204" pitchFamily="50" charset="-128"/>
                <a:ea typeface="Meiryo UI" panose="020B0604030504040204" pitchFamily="50" charset="-128"/>
              </a:rPr>
              <a:t>2</a:t>
            </a:r>
            <a:r>
              <a:rPr lang="ja-JP" altLang="en-US" sz="1600" b="0" dirty="0" smtClean="0">
                <a:latin typeface="Meiryo UI" panose="020B0604030504040204" pitchFamily="50" charset="-128"/>
                <a:ea typeface="Meiryo UI" panose="020B0604030504040204" pitchFamily="50" charset="-128"/>
              </a:rPr>
              <a:t>は</a:t>
            </a:r>
            <a:r>
              <a:rPr lang="en-US" altLang="ja-JP" sz="1600" b="0" dirty="0" smtClean="0">
                <a:latin typeface="Meiryo UI" panose="020B0604030504040204" pitchFamily="50" charset="-128"/>
                <a:ea typeface="Meiryo UI" panose="020B0604030504040204" pitchFamily="50" charset="-128"/>
              </a:rPr>
              <a:t>8</a:t>
            </a:r>
            <a:r>
              <a:rPr lang="ja-JP" altLang="en-US" sz="1600" b="0" dirty="0">
                <a:latin typeface="Meiryo UI" panose="020B0604030504040204" pitchFamily="50" charset="-128"/>
                <a:ea typeface="Meiryo UI" panose="020B0604030504040204" pitchFamily="50" charset="-128"/>
              </a:rPr>
              <a:t>章（診療録及び診療諸記録を外部に保存する際の基準）</a:t>
            </a:r>
            <a:r>
              <a:rPr lang="ja-JP" altLang="en-US" sz="1600" b="0" dirty="0" smtClean="0">
                <a:latin typeface="Meiryo UI" panose="020B0604030504040204" pitchFamily="50" charset="-128"/>
                <a:ea typeface="Meiryo UI" panose="020B0604030504040204" pitchFamily="50" charset="-128"/>
              </a:rPr>
              <a:t>で引用</a:t>
            </a:r>
            <a:endParaRPr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8</a:t>
            </a:fld>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95291" y="5786563"/>
            <a:ext cx="11905365" cy="1015663"/>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e-</a:t>
            </a:r>
            <a:r>
              <a:rPr lang="ja-JP" altLang="en-US" sz="1200" dirty="0">
                <a:latin typeface="Meiryo UI" panose="020B0604030504040204" pitchFamily="50" charset="-128"/>
                <a:ea typeface="Meiryo UI" panose="020B0604030504040204" pitchFamily="50" charset="-128"/>
              </a:rPr>
              <a:t>文書法省令、「「民間事業者等が行う書面の保存等における情報通信の技術の利用に関する法律等の施行等について」の一部改正について」（平成</a:t>
            </a:r>
            <a:r>
              <a:rPr lang="en-US" altLang="ja-JP" sz="1200" dirty="0">
                <a:latin typeface="Meiryo UI" panose="020B0604030504040204" pitchFamily="50" charset="-128"/>
                <a:ea typeface="Meiryo UI" panose="020B0604030504040204" pitchFamily="50" charset="-128"/>
              </a:rPr>
              <a:t>28 </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 </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31 </a:t>
            </a:r>
            <a:r>
              <a:rPr lang="ja-JP" altLang="en-US" sz="1200" dirty="0">
                <a:latin typeface="Meiryo UI" panose="020B0604030504040204" pitchFamily="50" charset="-128"/>
                <a:ea typeface="Meiryo UI" panose="020B0604030504040204" pitchFamily="50" charset="-128"/>
              </a:rPr>
              <a:t>日付け医政発</a:t>
            </a:r>
            <a:r>
              <a:rPr lang="en-US" altLang="ja-JP" sz="1200" dirty="0">
                <a:latin typeface="Meiryo UI" panose="020B0604030504040204" pitchFamily="50" charset="-128"/>
                <a:ea typeface="Meiryo UI" panose="020B0604030504040204" pitchFamily="50" charset="-128"/>
              </a:rPr>
              <a:t>0331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30 </a:t>
            </a:r>
            <a:r>
              <a:rPr lang="ja-JP" altLang="en-US" sz="1200" dirty="0">
                <a:latin typeface="Meiryo UI" panose="020B0604030504040204" pitchFamily="50" charset="-128"/>
                <a:ea typeface="Meiryo UI" panose="020B0604030504040204" pitchFamily="50" charset="-128"/>
              </a:rPr>
              <a:t>号・薬生発</a:t>
            </a:r>
            <a:r>
              <a:rPr lang="en-US" altLang="ja-JP" sz="1200" dirty="0">
                <a:latin typeface="Meiryo UI" panose="020B0604030504040204" pitchFamily="50" charset="-128"/>
                <a:ea typeface="Meiryo UI" panose="020B0604030504040204" pitchFamily="50" charset="-128"/>
              </a:rPr>
              <a:t>0331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10 </a:t>
            </a:r>
            <a:r>
              <a:rPr lang="ja-JP" altLang="en-US" sz="1200" dirty="0">
                <a:latin typeface="Meiryo UI" panose="020B0604030504040204" pitchFamily="50" charset="-128"/>
                <a:ea typeface="Meiryo UI" panose="020B0604030504040204" pitchFamily="50" charset="-128"/>
              </a:rPr>
              <a:t>号・保発</a:t>
            </a:r>
            <a:r>
              <a:rPr lang="en-US" altLang="ja-JP" sz="1200" dirty="0">
                <a:latin typeface="Meiryo UI" panose="020B0604030504040204" pitchFamily="50" charset="-128"/>
                <a:ea typeface="Meiryo UI" panose="020B0604030504040204" pitchFamily="50" charset="-128"/>
              </a:rPr>
              <a:t>0331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26 </a:t>
            </a:r>
            <a:r>
              <a:rPr lang="ja-JP" altLang="en-US" sz="1200" dirty="0">
                <a:latin typeface="Meiryo UI" panose="020B0604030504040204" pitchFamily="50" charset="-128"/>
                <a:ea typeface="Meiryo UI" panose="020B0604030504040204" pitchFamily="50" charset="-128"/>
              </a:rPr>
              <a:t>号・政社発</a:t>
            </a:r>
            <a:r>
              <a:rPr lang="en-US" altLang="ja-JP" sz="1200" dirty="0">
                <a:latin typeface="Meiryo UI" panose="020B0604030504040204" pitchFamily="50" charset="-128"/>
                <a:ea typeface="Meiryo UI" panose="020B0604030504040204" pitchFamily="50" charset="-128"/>
              </a:rPr>
              <a:t>0331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 </a:t>
            </a:r>
            <a:r>
              <a:rPr lang="ja-JP" altLang="en-US" sz="1200" dirty="0">
                <a:latin typeface="Meiryo UI" panose="020B0604030504040204" pitchFamily="50" charset="-128"/>
                <a:ea typeface="Meiryo UI" panose="020B0604030504040204" pitchFamily="50" charset="-128"/>
              </a:rPr>
              <a:t>号厚生労働省医政局長、医薬・生活衛生局長、保険局長、政策統括官（社会保障担当）連名通知。以下「施行通知」という。）で</a:t>
            </a:r>
            <a:r>
              <a:rPr lang="ja-JP" altLang="en-US" sz="1200" dirty="0" smtClean="0">
                <a:latin typeface="Meiryo UI" panose="020B0604030504040204" pitchFamily="50" charset="-128"/>
                <a:ea typeface="Meiryo UI" panose="020B0604030504040204" pitchFamily="50" charset="-128"/>
              </a:rPr>
              <a:t>定められた文書</a:t>
            </a:r>
            <a:r>
              <a:rPr lang="ja-JP" altLang="en-US" sz="1200" dirty="0">
                <a:latin typeface="Meiryo UI" panose="020B0604030504040204" pitchFamily="50" charset="-128"/>
                <a:ea typeface="Meiryo UI" panose="020B0604030504040204" pitchFamily="50" charset="-128"/>
              </a:rPr>
              <a:t>等を取り扱う場合を対象としている。なお、このうち処方せんについては、施行通知第二 </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）の要件を充足する必要がある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：「「診療録等の保存を行う場所について」の一部改正について」（平成</a:t>
            </a:r>
            <a:r>
              <a:rPr lang="en-US" altLang="ja-JP" sz="1200" dirty="0">
                <a:latin typeface="Meiryo UI" panose="020B0604030504040204" pitchFamily="50" charset="-128"/>
                <a:ea typeface="Meiryo UI" panose="020B0604030504040204" pitchFamily="50" charset="-128"/>
              </a:rPr>
              <a:t>25 </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 </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日付け医政発</a:t>
            </a:r>
            <a:r>
              <a:rPr lang="en-US" altLang="ja-JP" sz="1200" dirty="0">
                <a:latin typeface="Meiryo UI" panose="020B0604030504040204" pitchFamily="50" charset="-128"/>
                <a:ea typeface="Meiryo UI" panose="020B0604030504040204" pitchFamily="50" charset="-128"/>
              </a:rPr>
              <a:t>0325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15 </a:t>
            </a:r>
            <a:r>
              <a:rPr lang="ja-JP" altLang="en-US" sz="1200" dirty="0">
                <a:latin typeface="Meiryo UI" panose="020B0604030504040204" pitchFamily="50" charset="-128"/>
                <a:ea typeface="Meiryo UI" panose="020B0604030504040204" pitchFamily="50" charset="-128"/>
              </a:rPr>
              <a:t>号・薬食発</a:t>
            </a:r>
            <a:r>
              <a:rPr lang="en-US" altLang="ja-JP" sz="1200" dirty="0">
                <a:latin typeface="Meiryo UI" panose="020B0604030504040204" pitchFamily="50" charset="-128"/>
                <a:ea typeface="Meiryo UI" panose="020B0604030504040204" pitchFamily="50" charset="-128"/>
              </a:rPr>
              <a:t>0325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9 </a:t>
            </a:r>
            <a:r>
              <a:rPr lang="ja-JP" altLang="en-US" sz="1200" dirty="0">
                <a:latin typeface="Meiryo UI" panose="020B0604030504040204" pitchFamily="50" charset="-128"/>
                <a:ea typeface="Meiryo UI" panose="020B0604030504040204" pitchFamily="50" charset="-128"/>
              </a:rPr>
              <a:t>号・保発</a:t>
            </a:r>
            <a:r>
              <a:rPr lang="en-US" altLang="ja-JP" sz="1200" dirty="0">
                <a:latin typeface="Meiryo UI" panose="020B0604030504040204" pitchFamily="50" charset="-128"/>
                <a:ea typeface="Meiryo UI" panose="020B0604030504040204" pitchFamily="50" charset="-128"/>
              </a:rPr>
              <a:t>0325 </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5 </a:t>
            </a:r>
            <a:r>
              <a:rPr lang="ja-JP" altLang="en-US" sz="1200" dirty="0">
                <a:latin typeface="Meiryo UI" panose="020B0604030504040204" pitchFamily="50" charset="-128"/>
                <a:ea typeface="Meiryo UI" panose="020B0604030504040204" pitchFamily="50" charset="-128"/>
              </a:rPr>
              <a:t>号厚生労働省医政局長・医薬食品局長・保険局長連名通知。以下「外部保存改正通知」という。）で定められた文書が</a:t>
            </a:r>
            <a:r>
              <a:rPr lang="ja-JP" altLang="en-US" sz="1200" dirty="0" smtClean="0">
                <a:latin typeface="Meiryo UI" panose="020B0604030504040204" pitchFamily="50" charset="-128"/>
                <a:ea typeface="Meiryo UI" panose="020B0604030504040204" pitchFamily="50" charset="-128"/>
              </a:rPr>
              <a:t>対象</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156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44546A"/>
                </a:solidFill>
                <a:effectLst/>
                <a:latin typeface="Meiryo UI" panose="020B0604030504040204" pitchFamily="50" charset="-128"/>
                <a:ea typeface="Meiryo UI" panose="020B0604030504040204" pitchFamily="50" charset="-128"/>
              </a:rPr>
              <a:t>真正性、見読性、</a:t>
            </a:r>
            <a:r>
              <a:rPr lang="ja-JP" altLang="en-US" dirty="0" smtClean="0">
                <a:solidFill>
                  <a:srgbClr val="44546A"/>
                </a:solidFill>
                <a:effectLst/>
                <a:latin typeface="Meiryo UI" panose="020B0604030504040204" pitchFamily="50" charset="-128"/>
                <a:ea typeface="Meiryo UI" panose="020B0604030504040204" pitchFamily="50" charset="-128"/>
              </a:rPr>
              <a:t>保存性：</a:t>
            </a:r>
            <a:r>
              <a:rPr lang="en-US" altLang="ja-JP" dirty="0" smtClean="0">
                <a:solidFill>
                  <a:srgbClr val="44546A"/>
                </a:solidFill>
                <a:effectLst/>
                <a:latin typeface="Meiryo UI" panose="020B0604030504040204" pitchFamily="50" charset="-128"/>
                <a:ea typeface="Meiryo UI" panose="020B0604030504040204" pitchFamily="50" charset="-128"/>
              </a:rPr>
              <a:t>ER/ES</a:t>
            </a:r>
            <a:r>
              <a:rPr lang="ja-JP" altLang="en-US" dirty="0" smtClean="0">
                <a:solidFill>
                  <a:srgbClr val="44546A"/>
                </a:solidFill>
                <a:effectLst/>
                <a:latin typeface="Meiryo UI" panose="020B0604030504040204" pitchFamily="50" charset="-128"/>
                <a:ea typeface="Meiryo UI" panose="020B0604030504040204" pitchFamily="50" charset="-128"/>
              </a:rPr>
              <a:t>指針との比較</a:t>
            </a:r>
            <a:endParaRPr kumimoji="1" lang="ja-JP" altLang="en-US" dirty="0">
              <a:solidFill>
                <a:srgbClr val="44546A"/>
              </a:solidFill>
              <a:effectLst/>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half" idx="1"/>
          </p:nvPr>
        </p:nvSpPr>
        <p:spPr>
          <a:xfrm>
            <a:off x="609600" y="1268412"/>
            <a:ext cx="5384800" cy="5545137"/>
          </a:xfrm>
        </p:spPr>
        <p:txBody>
          <a:bodyPr/>
          <a:lstStyle/>
          <a:p>
            <a:r>
              <a:rPr kumimoji="1" lang="ja-JP" altLang="en-US" sz="2400" b="0" dirty="0" smtClean="0">
                <a:latin typeface="Meiryo UI" panose="020B0604030504040204" pitchFamily="50" charset="-128"/>
                <a:ea typeface="Meiryo UI" panose="020B0604030504040204" pitchFamily="50" charset="-128"/>
              </a:rPr>
              <a:t>安全管理ガイドライン</a:t>
            </a:r>
            <a:endParaRPr kumimoji="1" lang="en-US" altLang="ja-JP" sz="2400" b="0" dirty="0" smtClean="0">
              <a:latin typeface="Meiryo UI" panose="020B0604030504040204" pitchFamily="50" charset="-128"/>
              <a:ea typeface="Meiryo UI" panose="020B0604030504040204" pitchFamily="50" charset="-128"/>
            </a:endParaRPr>
          </a:p>
          <a:p>
            <a:pPr marL="0" indent="0">
              <a:buNone/>
            </a:pPr>
            <a:r>
              <a:rPr kumimoji="1" lang="ja-JP" altLang="en-US" sz="2400" b="0" dirty="0" smtClean="0">
                <a:latin typeface="Meiryo UI" panose="020B0604030504040204" pitchFamily="50" charset="-128"/>
                <a:ea typeface="Meiryo UI" panose="020B0604030504040204" pitchFamily="50" charset="-128"/>
              </a:rPr>
              <a:t>真正性、見読性、保存性の確保については、</a:t>
            </a:r>
            <a:r>
              <a:rPr kumimoji="1" lang="en-US" altLang="ja-JP" sz="2400" b="0" dirty="0" smtClean="0">
                <a:latin typeface="Meiryo UI" panose="020B0604030504040204" pitchFamily="50" charset="-128"/>
                <a:ea typeface="Meiryo UI" panose="020B0604030504040204" pitchFamily="50" charset="-128"/>
              </a:rPr>
              <a:t>7</a:t>
            </a:r>
            <a:r>
              <a:rPr kumimoji="1" lang="ja-JP" altLang="en-US" sz="2400" b="0" dirty="0" smtClean="0">
                <a:latin typeface="Meiryo UI" panose="020B0604030504040204" pitchFamily="50" charset="-128"/>
                <a:ea typeface="Meiryo UI" panose="020B0604030504040204" pitchFamily="50" charset="-128"/>
              </a:rPr>
              <a:t>章「電子</a:t>
            </a:r>
            <a:r>
              <a:rPr lang="ja-JP" altLang="en-US" sz="2400" b="0" dirty="0" smtClean="0">
                <a:latin typeface="Meiryo UI" panose="020B0604030504040204" pitchFamily="50" charset="-128"/>
                <a:ea typeface="Meiryo UI" panose="020B0604030504040204" pitchFamily="50" charset="-128"/>
              </a:rPr>
              <a:t>保存の要求事項について」で詳細に解説</a:t>
            </a:r>
            <a:endParaRPr lang="en-US" altLang="ja-JP" sz="2400" b="0" dirty="0" smtClean="0">
              <a:latin typeface="Meiryo UI" panose="020B0604030504040204" pitchFamily="50" charset="-128"/>
              <a:ea typeface="Meiryo UI" panose="020B0604030504040204" pitchFamily="50" charset="-128"/>
            </a:endParaRPr>
          </a:p>
          <a:p>
            <a:pPr lvl="1"/>
            <a:r>
              <a:rPr lang="zh-TW" altLang="en-US" sz="2000" b="0" dirty="0">
                <a:latin typeface="Meiryo UI" panose="020B0604030504040204" pitchFamily="50" charset="-128"/>
                <a:ea typeface="Meiryo UI" panose="020B0604030504040204" pitchFamily="50" charset="-128"/>
              </a:rPr>
              <a:t>真正性、見読性、</a:t>
            </a:r>
            <a:r>
              <a:rPr lang="zh-TW" altLang="en-US" sz="2000" b="0" dirty="0" smtClean="0">
                <a:latin typeface="Meiryo UI" panose="020B0604030504040204" pitchFamily="50" charset="-128"/>
                <a:ea typeface="Meiryo UI" panose="020B0604030504040204" pitchFamily="50" charset="-128"/>
              </a:rPr>
              <a:t>保存性</a:t>
            </a:r>
            <a:r>
              <a:rPr lang="ja-JP" altLang="en-US" sz="2000" b="0" dirty="0" smtClean="0">
                <a:latin typeface="Meiryo UI" panose="020B0604030504040204" pitchFamily="50" charset="-128"/>
                <a:ea typeface="Meiryo UI" panose="020B0604030504040204" pitchFamily="50" charset="-128"/>
              </a:rPr>
              <a:t>に対する対応は</a:t>
            </a:r>
            <a:r>
              <a:rPr lang="ja-JP" altLang="en-US" sz="2000" b="0" u="sng" dirty="0" smtClean="0">
                <a:latin typeface="Meiryo UI" panose="020B0604030504040204" pitchFamily="50" charset="-128"/>
                <a:ea typeface="Meiryo UI" panose="020B0604030504040204" pitchFamily="50" charset="-128"/>
              </a:rPr>
              <a:t>運用面と技術面の両方</a:t>
            </a:r>
            <a:r>
              <a:rPr lang="ja-JP" altLang="en-US" sz="2000" b="0" dirty="0" smtClean="0">
                <a:latin typeface="Meiryo UI" panose="020B0604030504040204" pitchFamily="50" charset="-128"/>
                <a:ea typeface="Meiryo UI" panose="020B0604030504040204" pitchFamily="50" charset="-128"/>
              </a:rPr>
              <a:t>で行う必要がある。運用面、技術面のどちらかに偏重すると、高コストの割に要求事項が充分満たされなかったり、煩わしさばかりが大きくなったりすることが想定されるため、両者のバランスが取れた総合的な対策が重要である。</a:t>
            </a:r>
            <a:endParaRPr lang="en-US" altLang="ja-JP" sz="2000" b="0" dirty="0" smtClean="0">
              <a:latin typeface="Meiryo UI" panose="020B0604030504040204" pitchFamily="50" charset="-128"/>
              <a:ea typeface="Meiryo UI" panose="020B0604030504040204" pitchFamily="50" charset="-128"/>
            </a:endParaRPr>
          </a:p>
          <a:p>
            <a:pPr lvl="1"/>
            <a:r>
              <a:rPr lang="ja-JP" altLang="en-US" sz="2000" b="0" dirty="0" smtClean="0">
                <a:latin typeface="Meiryo UI" panose="020B0604030504040204" pitchFamily="50" charset="-128"/>
                <a:ea typeface="Meiryo UI" panose="020B0604030504040204" pitchFamily="50" charset="-128"/>
              </a:rPr>
              <a:t>各医療機関等は、自らの機関の規模や各部門システム、既存システムの特性を良く見極めた上で、最も効果的に要求を満たすよう、</a:t>
            </a:r>
            <a:r>
              <a:rPr lang="ja-JP" altLang="en-US" sz="2000" b="0" u="sng" dirty="0" smtClean="0">
                <a:latin typeface="Meiryo UI" panose="020B0604030504040204" pitchFamily="50" charset="-128"/>
                <a:ea typeface="Meiryo UI" panose="020B0604030504040204" pitchFamily="50" charset="-128"/>
              </a:rPr>
              <a:t>運用面と技術面の対応を検討されたい。</a:t>
            </a:r>
            <a:endParaRPr kumimoji="1" lang="ja-JP" altLang="en-US" sz="2400" b="0" u="sng" dirty="0">
              <a:latin typeface="Meiryo UI" panose="020B0604030504040204" pitchFamily="50" charset="-128"/>
              <a:ea typeface="Meiryo UI" panose="020B0604030504040204" pitchFamily="50" charset="-128"/>
            </a:endParaRPr>
          </a:p>
        </p:txBody>
      </p:sp>
      <p:sp>
        <p:nvSpPr>
          <p:cNvPr id="5" name="コンテンツ プレースホルダー 4"/>
          <p:cNvSpPr>
            <a:spLocks noGrp="1"/>
          </p:cNvSpPr>
          <p:nvPr>
            <p:ph sz="half" idx="2"/>
          </p:nvPr>
        </p:nvSpPr>
        <p:spPr/>
        <p:txBody>
          <a:bodyPr/>
          <a:lstStyle/>
          <a:p>
            <a:r>
              <a:rPr lang="en-US" altLang="ja-JP" sz="2400" b="0" dirty="0" smtClean="0">
                <a:latin typeface="Meiryo UI" panose="020B0604030504040204" pitchFamily="50" charset="-128"/>
                <a:ea typeface="Meiryo UI" panose="020B0604030504040204" pitchFamily="50" charset="-128"/>
              </a:rPr>
              <a:t>ER/ES</a:t>
            </a:r>
            <a:r>
              <a:rPr lang="ja-JP" altLang="en-US" sz="2400" b="0" dirty="0" smtClean="0">
                <a:latin typeface="Meiryo UI" panose="020B0604030504040204" pitchFamily="50" charset="-128"/>
                <a:ea typeface="Meiryo UI" panose="020B0604030504040204" pitchFamily="50" charset="-128"/>
              </a:rPr>
              <a:t>指針</a:t>
            </a:r>
            <a:endParaRPr lang="en-US" altLang="ja-JP" sz="2400" b="0" dirty="0" smtClean="0">
              <a:latin typeface="Meiryo UI" panose="020B0604030504040204" pitchFamily="50" charset="-128"/>
              <a:ea typeface="Meiryo UI" panose="020B0604030504040204" pitchFamily="50" charset="-128"/>
            </a:endParaRPr>
          </a:p>
          <a:p>
            <a:pPr marL="0" indent="0">
              <a:buNone/>
            </a:pPr>
            <a:r>
              <a:rPr lang="en-US" altLang="ja-JP" sz="2400" b="0" dirty="0" smtClean="0">
                <a:latin typeface="Meiryo UI" panose="020B0604030504040204" pitchFamily="50" charset="-128"/>
                <a:ea typeface="Meiryo UI" panose="020B0604030504040204" pitchFamily="50" charset="-128"/>
              </a:rPr>
              <a:t>3.</a:t>
            </a:r>
            <a:r>
              <a:rPr lang="ja-JP" altLang="en-US" sz="2400" b="0" dirty="0">
                <a:latin typeface="Meiryo UI" panose="020B0604030504040204" pitchFamily="50" charset="-128"/>
                <a:ea typeface="Meiryo UI" panose="020B0604030504040204" pitchFamily="50" charset="-128"/>
              </a:rPr>
              <a:t> </a:t>
            </a:r>
            <a:r>
              <a:rPr lang="ja-JP" altLang="en-US" sz="2400" b="0" dirty="0" smtClean="0">
                <a:latin typeface="Meiryo UI" panose="020B0604030504040204" pitchFamily="50" charset="-128"/>
                <a:ea typeface="Meiryo UI" panose="020B0604030504040204" pitchFamily="50" charset="-128"/>
              </a:rPr>
              <a:t>電磁的</a:t>
            </a:r>
            <a:r>
              <a:rPr lang="ja-JP" altLang="en-US" sz="2400" b="0" dirty="0">
                <a:latin typeface="Meiryo UI" panose="020B0604030504040204" pitchFamily="50" charset="-128"/>
                <a:ea typeface="Meiryo UI" panose="020B0604030504040204" pitchFamily="50" charset="-128"/>
              </a:rPr>
              <a:t>記録利用のための要件</a:t>
            </a:r>
          </a:p>
          <a:p>
            <a:pPr marL="0" indent="0">
              <a:buNone/>
            </a:pPr>
            <a:r>
              <a:rPr lang="en-US" altLang="ja-JP" sz="2400" b="0" dirty="0" smtClean="0">
                <a:latin typeface="Meiryo UI" panose="020B0604030504040204" pitchFamily="50" charset="-128"/>
                <a:ea typeface="Meiryo UI" panose="020B0604030504040204" pitchFamily="50" charset="-128"/>
              </a:rPr>
              <a:t>3.1. </a:t>
            </a:r>
            <a:r>
              <a:rPr lang="ja-JP" altLang="en-US" sz="2400" b="0" dirty="0" smtClean="0">
                <a:latin typeface="Meiryo UI" panose="020B0604030504040204" pitchFamily="50" charset="-128"/>
                <a:ea typeface="Meiryo UI" panose="020B0604030504040204" pitchFamily="50" charset="-128"/>
              </a:rPr>
              <a:t>電磁的</a:t>
            </a:r>
            <a:r>
              <a:rPr lang="ja-JP" altLang="en-US" sz="2400" b="0" dirty="0">
                <a:latin typeface="Meiryo UI" panose="020B0604030504040204" pitchFamily="50" charset="-128"/>
                <a:ea typeface="Meiryo UI" panose="020B0604030504040204" pitchFamily="50" charset="-128"/>
              </a:rPr>
              <a:t>記録の管理方法</a:t>
            </a:r>
          </a:p>
          <a:p>
            <a:pPr lvl="1"/>
            <a:r>
              <a:rPr lang="ja-JP" altLang="en-US" sz="2000" b="0" dirty="0" smtClean="0">
                <a:latin typeface="Meiryo UI" panose="020B0604030504040204" pitchFamily="50" charset="-128"/>
                <a:ea typeface="Meiryo UI" panose="020B0604030504040204" pitchFamily="50" charset="-128"/>
              </a:rPr>
              <a:t>電磁的</a:t>
            </a:r>
            <a:r>
              <a:rPr lang="ja-JP" altLang="en-US" sz="2000" b="0" dirty="0">
                <a:latin typeface="Meiryo UI" panose="020B0604030504040204" pitchFamily="50" charset="-128"/>
                <a:ea typeface="Meiryo UI" panose="020B0604030504040204" pitchFamily="50" charset="-128"/>
              </a:rPr>
              <a:t>記録利用</a:t>
            </a:r>
            <a:r>
              <a:rPr lang="ja-JP" altLang="en-US" sz="2000" b="0" u="sng" dirty="0">
                <a:latin typeface="Meiryo UI" panose="020B0604030504040204" pitchFamily="50" charset="-128"/>
                <a:ea typeface="Meiryo UI" panose="020B0604030504040204" pitchFamily="50" charset="-128"/>
              </a:rPr>
              <a:t>システムとそのシステムの運用方法により</a:t>
            </a:r>
            <a:r>
              <a:rPr lang="ja-JP" altLang="en-US" sz="2000" b="0" dirty="0">
                <a:latin typeface="Meiryo UI" panose="020B0604030504040204" pitchFamily="50" charset="-128"/>
                <a:ea typeface="Meiryo UI" panose="020B0604030504040204" pitchFamily="50" charset="-128"/>
              </a:rPr>
              <a:t>、次に掲げる事項が確立されていること。この場合、電磁的記録利用システムはコンピュータ・システム・バリデーションによりシステムの信頼性が確保されている事を前提とする。</a:t>
            </a:r>
            <a:endParaRPr kumimoji="1" lang="ja-JP" altLang="en-US" sz="2000" b="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latin typeface="Meiryo UI" panose="020B0604030504040204" pitchFamily="50" charset="-128"/>
                <a:ea typeface="Meiryo UI" panose="020B0604030504040204" pitchFamily="50" charset="-128"/>
              </a:rPr>
              <a:t>9</a:t>
            </a:fld>
            <a:endParaRPr kumimoji="1" lang="ja-JP" altLang="en-US">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6744072" y="5032712"/>
            <a:ext cx="4550296" cy="1323439"/>
          </a:xfrm>
          <a:prstGeom prst="rect">
            <a:avLst/>
          </a:prstGeom>
          <a:solidFill>
            <a:schemeClr val="accent2">
              <a:lumMod val="20000"/>
              <a:lumOff val="80000"/>
            </a:schemeClr>
          </a:solidFill>
        </p:spPr>
        <p:txBody>
          <a:bodyPr wrap="square" rtlCol="0">
            <a:spAutoFit/>
          </a:bodyPr>
          <a:lstStyle/>
          <a:p>
            <a:pPr>
              <a:spcBef>
                <a:spcPct val="20000"/>
              </a:spcBef>
            </a:pPr>
            <a:r>
              <a:rPr lang="ja-JP" altLang="en-US" sz="2000" dirty="0" smtClean="0">
                <a:latin typeface="Meiryo UI" panose="020B0604030504040204" pitchFamily="50" charset="-128"/>
                <a:ea typeface="Meiryo UI" panose="020B0604030504040204" pitchFamily="50" charset="-128"/>
              </a:rPr>
              <a:t>システム（技術面）と運用面の両方で対応すべき、というのは</a:t>
            </a:r>
            <a:r>
              <a:rPr lang="en-US" altLang="ja-JP" sz="2000" dirty="0" smtClean="0">
                <a:latin typeface="Meiryo UI" panose="020B0604030504040204" pitchFamily="50" charset="-128"/>
                <a:ea typeface="Meiryo UI" panose="020B0604030504040204" pitchFamily="50" charset="-128"/>
              </a:rPr>
              <a:t>ER/ES</a:t>
            </a:r>
            <a:r>
              <a:rPr lang="ja-JP" altLang="en-US" sz="2000" dirty="0">
                <a:latin typeface="Meiryo UI" panose="020B0604030504040204" pitchFamily="50" charset="-128"/>
                <a:ea typeface="Meiryo UI" panose="020B0604030504040204" pitchFamily="50" charset="-128"/>
              </a:rPr>
              <a:t>指針と</a:t>
            </a:r>
            <a:r>
              <a:rPr lang="ja-JP" altLang="en-US" sz="2000" dirty="0" smtClean="0">
                <a:latin typeface="Meiryo UI" panose="020B0604030504040204" pitchFamily="50" charset="-128"/>
                <a:ea typeface="Meiryo UI" panose="020B0604030504040204" pitchFamily="50" charset="-128"/>
              </a:rPr>
              <a:t>同様。一方、安全管理ガイドラインでは、</a:t>
            </a:r>
            <a:r>
              <a:rPr lang="en-US" altLang="ja-JP" sz="2000" dirty="0" smtClean="0">
                <a:latin typeface="Meiryo UI" panose="020B0604030504040204" pitchFamily="50" charset="-128"/>
                <a:ea typeface="Meiryo UI" panose="020B0604030504040204" pitchFamily="50" charset="-128"/>
              </a:rPr>
              <a:t>CSV</a:t>
            </a:r>
            <a:r>
              <a:rPr lang="ja-JP" altLang="en-US" sz="2000" dirty="0" smtClean="0">
                <a:latin typeface="Meiryo UI" panose="020B0604030504040204" pitchFamily="50" charset="-128"/>
                <a:ea typeface="Meiryo UI" panose="020B0604030504040204" pitchFamily="50" charset="-128"/>
              </a:rPr>
              <a:t>の要求までは記載されていない。</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3415589"/>
      </p:ext>
    </p:extLst>
  </p:cSld>
  <p:clrMapOvr>
    <a:masterClrMapping/>
  </p:clrMapOvr>
</p:sld>
</file>

<file path=ppt/theme/theme1.xml><?xml version="1.0" encoding="utf-8"?>
<a:theme xmlns:a="http://schemas.openxmlformats.org/drawingml/2006/main" name="製薬協テンプレート">
  <a:themeElements>
    <a:clrScheme name="製薬協テンプレー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製薬協テンプレート">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製薬協テンプレー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製薬協テンプレー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製薬協テンプレー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製薬協テンプレー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製薬協テンプレー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製薬協テンプレー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製薬協テンプレー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製薬協テンプレー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製薬協テンプレー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製薬協テンプレー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製薬協テンプレー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製薬協テンプレー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JPMA">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1" i="0" u="none" strike="noStrike" cap="none" normalizeH="0" baseline="0" smtClean="0">
            <a:ln>
              <a:noFill/>
            </a:ln>
            <a:solidFill>
              <a:schemeClr val="tx2"/>
            </a:solidFill>
            <a:effectLst/>
            <a:latin typeface="Times" pitchFamily="18"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1" i="0" u="none" strike="noStrike" cap="none" normalizeH="0" baseline="0" smtClean="0">
            <a:ln>
              <a:noFill/>
            </a:ln>
            <a:solidFill>
              <a:schemeClr val="tx2"/>
            </a:solidFill>
            <a:effectLst/>
            <a:latin typeface="Times" pitchFamily="18" charset="0"/>
            <a:ea typeface="ＭＳ Ｐゴシック" charset="-128"/>
          </a:defRPr>
        </a:defPPr>
      </a:lstStyle>
    </a:lnDef>
    <a:txDef>
      <a:spPr>
        <a:noFill/>
      </a:spPr>
      <a:bodyPr wrap="none" rtlCol="0">
        <a:spAutoFit/>
      </a:bodyPr>
      <a:lstStyle>
        <a:defPPr>
          <a:defRPr kumimoji="1" sz="2000" dirty="0" smtClean="0"/>
        </a:defPPr>
      </a:lstStyle>
    </a:tx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テンプレ3(製薬協)ワイド</Template>
  <TotalTime>6894</TotalTime>
  <Words>3780</Words>
  <Application>Microsoft Office PowerPoint</Application>
  <PresentationFormat>ワイド画面</PresentationFormat>
  <Paragraphs>196</Paragraphs>
  <Slides>16</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16</vt:i4>
      </vt:variant>
    </vt:vector>
  </HeadingPairs>
  <TitlesOfParts>
    <vt:vector size="25" baseType="lpstr">
      <vt:lpstr>Meiryo UI</vt:lpstr>
      <vt:lpstr>ＭＳ Ｐゴシック</vt:lpstr>
      <vt:lpstr>游ゴシック</vt:lpstr>
      <vt:lpstr>Arial</vt:lpstr>
      <vt:lpstr>Times</vt:lpstr>
      <vt:lpstr>Times New Roman</vt:lpstr>
      <vt:lpstr>Wingdings</vt:lpstr>
      <vt:lpstr>製薬協テンプレート</vt:lpstr>
      <vt:lpstr>JPMA</vt:lpstr>
      <vt:lpstr>電子化情報の規制要件・発出物ハンドブック 付録 医療情報システムの安全管理に関するガイドライン （厚生労働省 安全管理ガイドライン）の解説</vt:lpstr>
      <vt:lpstr>医療情報の保護に関して策定されているガイドライン</vt:lpstr>
      <vt:lpstr>厚生労働省「医療情報システムの安全管理に関するガイドライン」 （以下、安全管理ガイドライン）の概要</vt:lpstr>
      <vt:lpstr>安全管理ガイドラインの策定・改訂の経緯</vt:lpstr>
      <vt:lpstr>安全管理に関するガイドライン第5.1版（令和3年1月）主な改定ポイント</vt:lpstr>
      <vt:lpstr>安全管理ガイドラインの構成</vt:lpstr>
      <vt:lpstr>安全管理ガイドライン（第5.1版）の概要</vt:lpstr>
      <vt:lpstr>安全管理ガイドライン（第5.1版）の概要</vt:lpstr>
      <vt:lpstr>真正性、見読性、保存性：ER/ES指針との比較</vt:lpstr>
      <vt:lpstr>真正性の考え方：ER/ES指針「3.1.1.　電磁的記録の真正性」</vt:lpstr>
      <vt:lpstr>真正性の考え方：安全管理ガイドライン「7.1　真正性の確保について」</vt:lpstr>
      <vt:lpstr>見読性の考え方：ER/ES指針「3.1.2.　電磁的記録の見読性」</vt:lpstr>
      <vt:lpstr>見読性の考え方：安全管理ガイドライン「7.2　見読性の確保について」</vt:lpstr>
      <vt:lpstr>保存性の考え方：ER/ES指針「3.1.3.　電磁的記録の保存性」</vt:lpstr>
      <vt:lpstr>保存性の考え方：安全管理ガイドライン「7.3　保存性の確保について」</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署名と電子署名</dc:title>
  <dc:creator>飯嶋 真弘</dc:creator>
  <cp:lastModifiedBy>新開 浩平</cp:lastModifiedBy>
  <cp:revision>457</cp:revision>
  <cp:lastPrinted>2020-11-11T02:41:34Z</cp:lastPrinted>
  <dcterms:created xsi:type="dcterms:W3CDTF">2020-07-27T05:49:14Z</dcterms:created>
  <dcterms:modified xsi:type="dcterms:W3CDTF">2022-03-30T08:36:54Z</dcterms:modified>
</cp:coreProperties>
</file>