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5"/>
    <p:sldMasterId id="2147483676" r:id="rId6"/>
  </p:sldMasterIdLst>
  <p:notesMasterIdLst>
    <p:notesMasterId r:id="rId37"/>
  </p:notesMasterIdLst>
  <p:handoutMasterIdLst>
    <p:handoutMasterId r:id="rId38"/>
  </p:handoutMasterIdLst>
  <p:sldIdLst>
    <p:sldId id="264" r:id="rId7"/>
    <p:sldId id="529" r:id="rId8"/>
    <p:sldId id="530" r:id="rId9"/>
    <p:sldId id="531" r:id="rId10"/>
    <p:sldId id="532" r:id="rId11"/>
    <p:sldId id="537" r:id="rId12"/>
    <p:sldId id="565" r:id="rId13"/>
    <p:sldId id="538" r:id="rId14"/>
    <p:sldId id="535" r:id="rId15"/>
    <p:sldId id="553" r:id="rId16"/>
    <p:sldId id="536" r:id="rId17"/>
    <p:sldId id="539" r:id="rId18"/>
    <p:sldId id="542" r:id="rId19"/>
    <p:sldId id="543" r:id="rId20"/>
    <p:sldId id="544" r:id="rId21"/>
    <p:sldId id="540" r:id="rId22"/>
    <p:sldId id="545" r:id="rId23"/>
    <p:sldId id="546" r:id="rId24"/>
    <p:sldId id="554" r:id="rId25"/>
    <p:sldId id="555" r:id="rId26"/>
    <p:sldId id="556" r:id="rId27"/>
    <p:sldId id="557" r:id="rId28"/>
    <p:sldId id="558" r:id="rId29"/>
    <p:sldId id="559" r:id="rId30"/>
    <p:sldId id="560" r:id="rId31"/>
    <p:sldId id="561" r:id="rId32"/>
    <p:sldId id="562" r:id="rId33"/>
    <p:sldId id="563" r:id="rId34"/>
    <p:sldId id="564" r:id="rId35"/>
    <p:sldId id="568" r:id="rId36"/>
  </p:sldIdLst>
  <p:sldSz cx="12192000" cy="6858000"/>
  <p:notesSz cx="9939338" cy="6805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6F7435-EC6D-9852-8904-72DCB1F6DE4E}" name="Mamiko Saito (齋藤 真実子) / Ｒ．ＯＳ" initials="MS(真/Ｒ" userId="S::m13-saito@hhc.eisai.co.jp::e11c08d2-c8d7-4279-b847-d1efdc391cd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omeya, Miki" initials="MS" lastIdx="78" clrIdx="0"/>
  <p:cmAuthor id="2" name="TPM 160ｲｷﾞ 佐久間 直樹" initials="T直" lastIdx="3" clrIdx="1"/>
  <p:cmAuthor id="3" name="Someya, Miki" initials="SM" lastIdx="5" clrIdx="2"/>
  <p:cmAuthor id="4" name="Windows ユーザー" initials="Y.I." lastIdx="18" clrIdx="3"/>
  <p:cmAuthor id="5" name="Inoue, Manabu (PV JAPAN)" initials="IM(J" lastIdx="3" clrIdx="4"/>
  <p:cmAuthor id="6" name="飯嶋 真弘" initials="飯嶋" lastIdx="4" clrIdx="5"/>
  <p:cmAuthor id="7" name="Mamiko Saito (齋藤 真実子) / Ｒ．ＯＳ" initials="MS(真/Ｒ" lastIdx="46" clrIdx="6">
    <p:extLst>
      <p:ext uri="{19B8F6BF-5375-455C-9EA6-DF929625EA0E}">
        <p15:presenceInfo xmlns:p15="http://schemas.microsoft.com/office/powerpoint/2012/main" userId="S::m13-saito@hhc.eisai.co.jp::e11c08d2-c8d7-4279-b847-d1efdc391cd0" providerId="AD"/>
      </p:ext>
    </p:extLst>
  </p:cmAuthor>
  <p:cmAuthor id="8" name="HARA YOSHIKO / 原 佳子" initials="HY/原佳" lastIdx="55" clrIdx="7">
    <p:extLst>
      <p:ext uri="{19B8F6BF-5375-455C-9EA6-DF929625EA0E}">
        <p15:presenceInfo xmlns:p15="http://schemas.microsoft.com/office/powerpoint/2012/main" userId="S::harayeju@daiichisankyo.co.jp::f3ef0c43-ca66-4719-b23c-ad0e07a549fc" providerId="AD"/>
      </p:ext>
    </p:extLst>
  </p:cmAuthor>
  <p:cmAuthor id="9" name="Toda, Kazuko" initials="TK" lastIdx="3" clrIdx="8">
    <p:extLst>
      <p:ext uri="{19B8F6BF-5375-455C-9EA6-DF929625EA0E}">
        <p15:presenceInfo xmlns:p15="http://schemas.microsoft.com/office/powerpoint/2012/main" userId="S::TODAKA1@novartis.net::4b71e48e-205f-4cc8-8843-6bc10be9e977" providerId="AD"/>
      </p:ext>
    </p:extLst>
  </p:cmAuthor>
  <p:cmAuthor id="10" name="Yajima,Sayoko 矢嶋沙世子(臨床プロセス戦略部契約文書管理G)" initials="Y矢" lastIdx="11" clrIdx="9">
    <p:extLst>
      <p:ext uri="{19B8F6BF-5375-455C-9EA6-DF929625EA0E}">
        <p15:presenceInfo xmlns:p15="http://schemas.microsoft.com/office/powerpoint/2012/main" userId="S::171133@chugai.biz::80489449-b085-482f-a8d7-0a5ebc666008" providerId="AD"/>
      </p:ext>
    </p:extLst>
  </p:cmAuthor>
  <p:cmAuthor id="11" name="TrUsr006" initials="T" lastIdx="3" clrIdx="10"/>
  <p:cmAuthor id="12" name="Maki Dobashi" initials="土橋" lastIdx="3" clrIdx="11"/>
  <p:cmAuthor id="13" name="TPM 420ｲｷﾞ 佐久間 直樹" initials="T4佐直" lastIdx="9" clrIdx="12">
    <p:extLst>
      <p:ext uri="{19B8F6BF-5375-455C-9EA6-DF929625EA0E}">
        <p15:presenceInfo xmlns:p15="http://schemas.microsoft.com/office/powerpoint/2012/main" userId="S::skm10432@teijin.co.jp::31efa491-a84a-4cd3-aeca-ed03a62714b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FF0000"/>
    <a:srgbClr val="FFCCFF"/>
    <a:srgbClr val="CCFF66"/>
    <a:srgbClr val="66FF66"/>
    <a:srgbClr val="FFFF00"/>
    <a:srgbClr val="0066FF"/>
    <a:srgbClr val="B0AC00"/>
    <a:srgbClr val="CCFFFF"/>
    <a:srgbClr val="5EAF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BE277C-CF0F-4E91-8765-9CED4F47FB1B}" v="3" dt="2023-08-10T02:11:39.7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3" autoAdjust="0"/>
    <p:restoredTop sz="95777" autoAdjust="0"/>
  </p:normalViewPr>
  <p:slideViewPr>
    <p:cSldViewPr snapToGrid="0">
      <p:cViewPr varScale="1">
        <p:scale>
          <a:sx n="71" d="100"/>
          <a:sy n="71" d="100"/>
        </p:scale>
        <p:origin x="125" y="36"/>
      </p:cViewPr>
      <p:guideLst>
        <p:guide orient="horz" pos="2160"/>
        <p:guide pos="3840"/>
      </p:guideLst>
    </p:cSldViewPr>
  </p:slideViewPr>
  <p:notesTextViewPr>
    <p:cViewPr>
      <p:scale>
        <a:sx n="1" d="1"/>
        <a:sy n="1" d="1"/>
      </p:scale>
      <p:origin x="0" y="0"/>
    </p:cViewPr>
  </p:notesTextViewPr>
  <p:sorterViewPr>
    <p:cViewPr>
      <p:scale>
        <a:sx n="100" d="100"/>
        <a:sy n="100" d="100"/>
      </p:scale>
      <p:origin x="0" y="-12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1"/>
        <c:ser>
          <c:idx val="0"/>
          <c:order val="0"/>
          <c:invertIfNegative val="0"/>
          <c:dPt>
            <c:idx val="0"/>
            <c:invertIfNegative val="0"/>
            <c:bubble3D val="0"/>
            <c:spPr>
              <a:solidFill>
                <a:srgbClr val="FF0000"/>
              </a:solidFill>
            </c:spPr>
            <c:extLst>
              <c:ext xmlns:c16="http://schemas.microsoft.com/office/drawing/2014/chart" uri="{C3380CC4-5D6E-409C-BE32-E72D297353CC}">
                <c16:uniqueId val="{00000001-2EAE-48E6-B687-E60838249E96}"/>
              </c:ext>
            </c:extLst>
          </c:dPt>
          <c:dPt>
            <c:idx val="1"/>
            <c:invertIfNegative val="0"/>
            <c:bubble3D val="0"/>
            <c:spPr>
              <a:solidFill>
                <a:srgbClr val="FFC000"/>
              </a:solidFill>
            </c:spPr>
            <c:extLst>
              <c:ext xmlns:c16="http://schemas.microsoft.com/office/drawing/2014/chart" uri="{C3380CC4-5D6E-409C-BE32-E72D297353CC}">
                <c16:uniqueId val="{00000003-2EAE-48E6-B687-E60838249E96}"/>
              </c:ext>
            </c:extLst>
          </c:dPt>
          <c:dPt>
            <c:idx val="3"/>
            <c:invertIfNegative val="0"/>
            <c:bubble3D val="0"/>
            <c:spPr>
              <a:solidFill>
                <a:schemeClr val="tx2"/>
              </a:solidFill>
            </c:spPr>
            <c:extLst>
              <c:ext xmlns:c16="http://schemas.microsoft.com/office/drawing/2014/chart" uri="{C3380CC4-5D6E-409C-BE32-E72D297353CC}">
                <c16:uniqueId val="{00000005-2EAE-48E6-B687-E60838249E96}"/>
              </c:ext>
            </c:extLst>
          </c:dPt>
          <c:cat>
            <c:strRef>
              <c:f>Sheet1!$H$2:$H$5</c:f>
              <c:strCache>
                <c:ptCount val="4"/>
                <c:pt idx="0">
                  <c:v>分類区分ミス</c:v>
                </c:pt>
                <c:pt idx="1">
                  <c:v>日付ミス</c:v>
                </c:pt>
                <c:pt idx="2">
                  <c:v>スキャン不備</c:v>
                </c:pt>
                <c:pt idx="3">
                  <c:v>ファイル破損</c:v>
                </c:pt>
              </c:strCache>
            </c:strRef>
          </c:cat>
          <c:val>
            <c:numRef>
              <c:f>Sheet1!$I$2:$I$5</c:f>
              <c:numCache>
                <c:formatCode>General</c:formatCode>
                <c:ptCount val="4"/>
                <c:pt idx="0">
                  <c:v>47</c:v>
                </c:pt>
                <c:pt idx="1">
                  <c:v>24</c:v>
                </c:pt>
                <c:pt idx="2">
                  <c:v>13</c:v>
                </c:pt>
                <c:pt idx="3">
                  <c:v>4</c:v>
                </c:pt>
              </c:numCache>
            </c:numRef>
          </c:val>
          <c:extLst>
            <c:ext xmlns:c16="http://schemas.microsoft.com/office/drawing/2014/chart" uri="{C3380CC4-5D6E-409C-BE32-E72D297353CC}">
              <c16:uniqueId val="{00000006-2EAE-48E6-B687-E60838249E96}"/>
            </c:ext>
          </c:extLst>
        </c:ser>
        <c:dLbls>
          <c:showLegendKey val="0"/>
          <c:showVal val="0"/>
          <c:showCatName val="0"/>
          <c:showSerName val="0"/>
          <c:showPercent val="0"/>
          <c:showBubbleSize val="0"/>
        </c:dLbls>
        <c:gapWidth val="150"/>
        <c:axId val="143518336"/>
        <c:axId val="143520128"/>
      </c:barChart>
      <c:catAx>
        <c:axId val="143518336"/>
        <c:scaling>
          <c:orientation val="minMax"/>
        </c:scaling>
        <c:delete val="0"/>
        <c:axPos val="l"/>
        <c:numFmt formatCode="General" sourceLinked="0"/>
        <c:majorTickMark val="out"/>
        <c:minorTickMark val="none"/>
        <c:tickLblPos val="nextTo"/>
        <c:txPr>
          <a:bodyPr/>
          <a:lstStyle/>
          <a:p>
            <a:pPr>
              <a:defRPr lang="ja-JP"/>
            </a:pPr>
            <a:endParaRPr lang="ja-JP"/>
          </a:p>
        </c:txPr>
        <c:crossAx val="143520128"/>
        <c:crosses val="autoZero"/>
        <c:auto val="1"/>
        <c:lblAlgn val="ctr"/>
        <c:lblOffset val="100"/>
        <c:noMultiLvlLbl val="0"/>
      </c:catAx>
      <c:valAx>
        <c:axId val="143520128"/>
        <c:scaling>
          <c:orientation val="minMax"/>
        </c:scaling>
        <c:delete val="0"/>
        <c:axPos val="b"/>
        <c:majorGridlines/>
        <c:numFmt formatCode="General" sourceLinked="1"/>
        <c:majorTickMark val="out"/>
        <c:minorTickMark val="none"/>
        <c:tickLblPos val="nextTo"/>
        <c:txPr>
          <a:bodyPr/>
          <a:lstStyle/>
          <a:p>
            <a:pPr>
              <a:defRPr lang="ja-JP"/>
            </a:pPr>
            <a:endParaRPr lang="ja-JP"/>
          </a:p>
        </c:txPr>
        <c:crossAx val="143518336"/>
        <c:crosses val="autoZero"/>
        <c:crossBetween val="between"/>
      </c:valAx>
      <c:spPr>
        <a:solidFill>
          <a:schemeClr val="bg1"/>
        </a:solidFill>
      </c:spPr>
    </c:plotArea>
    <c:plotVisOnly val="1"/>
    <c:dispBlanksAs val="gap"/>
    <c:showDLblsOverMax val="0"/>
  </c:chart>
  <c:txPr>
    <a:bodyPr/>
    <a:lstStyle/>
    <a:p>
      <a:pPr>
        <a:defRPr sz="1100"/>
      </a:pPr>
      <a:endParaRPr lang="ja-JP"/>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spPr>
              <a:solidFill>
                <a:srgbClr val="0066FF"/>
              </a:solidFill>
            </c:spPr>
            <c:extLst>
              <c:ext xmlns:c16="http://schemas.microsoft.com/office/drawing/2014/chart" uri="{C3380CC4-5D6E-409C-BE32-E72D297353CC}">
                <c16:uniqueId val="{00000001-3E42-4E29-B6E6-37EB26A61504}"/>
              </c:ext>
            </c:extLst>
          </c:dPt>
          <c:dPt>
            <c:idx val="1"/>
            <c:bubble3D val="0"/>
            <c:spPr>
              <a:solidFill>
                <a:srgbClr val="FFFF00"/>
              </a:solidFill>
            </c:spPr>
            <c:extLst>
              <c:ext xmlns:c16="http://schemas.microsoft.com/office/drawing/2014/chart" uri="{C3380CC4-5D6E-409C-BE32-E72D297353CC}">
                <c16:uniqueId val="{00000003-3E42-4E29-B6E6-37EB26A61504}"/>
              </c:ext>
            </c:extLst>
          </c:dPt>
          <c:dPt>
            <c:idx val="2"/>
            <c:bubble3D val="0"/>
            <c:spPr>
              <a:solidFill>
                <a:srgbClr val="FF0000"/>
              </a:solidFill>
            </c:spPr>
            <c:extLst>
              <c:ext xmlns:c16="http://schemas.microsoft.com/office/drawing/2014/chart" uri="{C3380CC4-5D6E-409C-BE32-E72D297353CC}">
                <c16:uniqueId val="{00000005-3E42-4E29-B6E6-37EB26A61504}"/>
              </c:ext>
            </c:extLst>
          </c:dPt>
          <c:cat>
            <c:strRef>
              <c:f>Sheet1!$A$2:$A$4</c:f>
              <c:strCache>
                <c:ptCount val="3"/>
                <c:pt idx="0">
                  <c:v>完了</c:v>
                </c:pt>
                <c:pt idx="1">
                  <c:v>未完了</c:v>
                </c:pt>
                <c:pt idx="2">
                  <c:v>遅延</c:v>
                </c:pt>
              </c:strCache>
            </c:strRef>
          </c:cat>
          <c:val>
            <c:numRef>
              <c:f>Sheet1!$B$2:$B$4</c:f>
              <c:numCache>
                <c:formatCode>General</c:formatCode>
                <c:ptCount val="3"/>
                <c:pt idx="0">
                  <c:v>45</c:v>
                </c:pt>
                <c:pt idx="1">
                  <c:v>35</c:v>
                </c:pt>
                <c:pt idx="2">
                  <c:v>20</c:v>
                </c:pt>
              </c:numCache>
            </c:numRef>
          </c:val>
          <c:extLst>
            <c:ext xmlns:c16="http://schemas.microsoft.com/office/drawing/2014/chart" uri="{C3380CC4-5D6E-409C-BE32-E72D297353CC}">
              <c16:uniqueId val="{00000006-3E42-4E29-B6E6-37EB26A61504}"/>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E1B9D1-27E4-46D2-BE3F-AB9F6B523356}" type="doc">
      <dgm:prSet loTypeId="urn:microsoft.com/office/officeart/2005/8/layout/process1" loCatId="process" qsTypeId="urn:microsoft.com/office/officeart/2005/8/quickstyle/simple1" qsCatId="simple" csTypeId="urn:microsoft.com/office/officeart/2005/8/colors/colorful3" csCatId="colorful" phldr="1"/>
      <dgm:spPr/>
    </dgm:pt>
    <dgm:pt modelId="{D6BEF323-62A5-4BF6-9BF9-7C75CECB586B}">
      <dgm:prSet phldrT="[Text]" custT="1"/>
      <dgm:spPr/>
      <dgm:t>
        <a:bodyPr/>
        <a:lstStyle/>
        <a:p>
          <a:r>
            <a:rPr kumimoji="1" lang="en-US" altLang="ja-JP" sz="2000" dirty="0"/>
            <a:t>TMF</a:t>
          </a:r>
          <a:br>
            <a:rPr kumimoji="1" lang="en-US" altLang="ja-JP" sz="2000" dirty="0"/>
          </a:br>
          <a:r>
            <a:rPr kumimoji="1" lang="ja-JP" altLang="en-US" sz="2000" dirty="0"/>
            <a:t>作成・　　入手</a:t>
          </a:r>
        </a:p>
      </dgm:t>
    </dgm:pt>
    <dgm:pt modelId="{A60FA8FB-0B8E-4273-862E-F63750096A45}" type="parTrans" cxnId="{D6439ED6-6CEE-4E76-995A-4CE11BCC1D4C}">
      <dgm:prSet/>
      <dgm:spPr/>
      <dgm:t>
        <a:bodyPr/>
        <a:lstStyle/>
        <a:p>
          <a:endParaRPr kumimoji="1" lang="ja-JP" altLang="en-US" sz="2400"/>
        </a:p>
      </dgm:t>
    </dgm:pt>
    <dgm:pt modelId="{9F601A85-DE34-46A4-8DD6-807B43EE1FF3}" type="sibTrans" cxnId="{D6439ED6-6CEE-4E76-995A-4CE11BCC1D4C}">
      <dgm:prSet custT="1"/>
      <dgm:spPr/>
      <dgm:t>
        <a:bodyPr/>
        <a:lstStyle/>
        <a:p>
          <a:endParaRPr kumimoji="1" lang="ja-JP" altLang="en-US" sz="2400"/>
        </a:p>
      </dgm:t>
    </dgm:pt>
    <dgm:pt modelId="{D5226252-CFB7-4574-9C31-84C36FA1C0E6}">
      <dgm:prSet phldrT="[Text]" custT="1"/>
      <dgm:spPr/>
      <dgm:t>
        <a:bodyPr/>
        <a:lstStyle/>
        <a:p>
          <a:r>
            <a:rPr kumimoji="1" lang="en-US" altLang="ja-JP" sz="2000" dirty="0"/>
            <a:t>eTMF</a:t>
          </a:r>
          <a:r>
            <a:rPr kumimoji="1" lang="ja-JP" altLang="en-US" sz="2000" dirty="0"/>
            <a:t>システムへの文書アップロード</a:t>
          </a:r>
        </a:p>
      </dgm:t>
    </dgm:pt>
    <dgm:pt modelId="{84D31C83-DF7E-45D6-9077-B4FA03ABB09E}" type="parTrans" cxnId="{193C004F-99B9-4363-94A4-A9B33A622AB9}">
      <dgm:prSet/>
      <dgm:spPr/>
      <dgm:t>
        <a:bodyPr/>
        <a:lstStyle/>
        <a:p>
          <a:endParaRPr kumimoji="1" lang="ja-JP" altLang="en-US" sz="2400"/>
        </a:p>
      </dgm:t>
    </dgm:pt>
    <dgm:pt modelId="{53B09E51-2903-4076-A192-59EF5FF6F1C3}" type="sibTrans" cxnId="{193C004F-99B9-4363-94A4-A9B33A622AB9}">
      <dgm:prSet custT="1"/>
      <dgm:spPr/>
      <dgm:t>
        <a:bodyPr/>
        <a:lstStyle/>
        <a:p>
          <a:endParaRPr kumimoji="1" lang="ja-JP" altLang="en-US" sz="2400"/>
        </a:p>
      </dgm:t>
    </dgm:pt>
    <dgm:pt modelId="{FC26C4B1-5E82-4AAD-B735-566112E62FD3}">
      <dgm:prSet phldrT="[Text]" custT="1"/>
      <dgm:spPr/>
      <dgm:t>
        <a:bodyPr/>
        <a:lstStyle/>
        <a:p>
          <a:r>
            <a:rPr kumimoji="1" lang="en-US" altLang="ja-JP" sz="2400" dirty="0"/>
            <a:t>QC</a:t>
          </a:r>
          <a:endParaRPr kumimoji="1" lang="ja-JP" altLang="en-US" sz="2400" dirty="0"/>
        </a:p>
      </dgm:t>
    </dgm:pt>
    <dgm:pt modelId="{0C59B431-6AA4-4402-B53A-4294C5BA9EF7}" type="parTrans" cxnId="{BE52952C-87CF-458E-8A6F-BA7A4A110ABB}">
      <dgm:prSet/>
      <dgm:spPr/>
      <dgm:t>
        <a:bodyPr/>
        <a:lstStyle/>
        <a:p>
          <a:endParaRPr kumimoji="1" lang="ja-JP" altLang="en-US" sz="2400"/>
        </a:p>
      </dgm:t>
    </dgm:pt>
    <dgm:pt modelId="{66BEDD4B-46B4-4810-8FC1-31C8F6877879}" type="sibTrans" cxnId="{BE52952C-87CF-458E-8A6F-BA7A4A110ABB}">
      <dgm:prSet custT="1"/>
      <dgm:spPr/>
      <dgm:t>
        <a:bodyPr/>
        <a:lstStyle/>
        <a:p>
          <a:endParaRPr kumimoji="1" lang="ja-JP" altLang="en-US" sz="2400"/>
        </a:p>
      </dgm:t>
    </dgm:pt>
    <dgm:pt modelId="{B8039818-8592-456A-9813-74D6E1F8A54B}">
      <dgm:prSet phldrT="[Text]" custT="1"/>
      <dgm:spPr/>
      <dgm:t>
        <a:bodyPr/>
        <a:lstStyle/>
        <a:p>
          <a:r>
            <a:rPr kumimoji="1" lang="en-US" altLang="ja-JP" sz="2000" dirty="0"/>
            <a:t>TMF</a:t>
          </a:r>
          <a:r>
            <a:rPr kumimoji="1" lang="ja-JP" altLang="en-US" sz="2000" dirty="0"/>
            <a:t> </a:t>
          </a:r>
          <a:r>
            <a:rPr kumimoji="1" lang="en-US" altLang="ja-JP" sz="2000" dirty="0"/>
            <a:t>Lock</a:t>
          </a:r>
          <a:endParaRPr kumimoji="1" lang="ja-JP" altLang="en-US" sz="2000" dirty="0"/>
        </a:p>
      </dgm:t>
    </dgm:pt>
    <dgm:pt modelId="{CD604105-3B75-47CB-967C-F20B36058D6C}" type="parTrans" cxnId="{D2FFAA43-E182-4C1F-972C-E1F312CA6492}">
      <dgm:prSet/>
      <dgm:spPr/>
      <dgm:t>
        <a:bodyPr/>
        <a:lstStyle/>
        <a:p>
          <a:endParaRPr kumimoji="1" lang="ja-JP" altLang="en-US" sz="2400"/>
        </a:p>
      </dgm:t>
    </dgm:pt>
    <dgm:pt modelId="{98E860B0-2C2A-4C40-9D6E-8B2C6C0A23D6}" type="sibTrans" cxnId="{D2FFAA43-E182-4C1F-972C-E1F312CA6492}">
      <dgm:prSet custT="1"/>
      <dgm:spPr/>
      <dgm:t>
        <a:bodyPr/>
        <a:lstStyle/>
        <a:p>
          <a:endParaRPr kumimoji="1" lang="ja-JP" altLang="en-US" sz="2400"/>
        </a:p>
      </dgm:t>
    </dgm:pt>
    <dgm:pt modelId="{BCD6E8AF-7DF2-4169-A1A1-C5C9477B9E06}">
      <dgm:prSet phldrT="[Text]" custT="1"/>
      <dgm:spPr/>
      <dgm:t>
        <a:bodyPr/>
        <a:lstStyle/>
        <a:p>
          <a:r>
            <a:rPr kumimoji="1" lang="en-US" altLang="ja-JP" sz="2000"/>
            <a:t>Archive</a:t>
          </a:r>
          <a:endParaRPr kumimoji="1" lang="ja-JP" altLang="en-US" sz="2000"/>
        </a:p>
      </dgm:t>
    </dgm:pt>
    <dgm:pt modelId="{DDC08378-F302-4171-8F19-75459C44D66E}" type="parTrans" cxnId="{AACCE772-4F0B-4AB6-B44B-2B729B1431B6}">
      <dgm:prSet/>
      <dgm:spPr/>
      <dgm:t>
        <a:bodyPr/>
        <a:lstStyle/>
        <a:p>
          <a:endParaRPr kumimoji="1" lang="ja-JP" altLang="en-US" sz="2400"/>
        </a:p>
      </dgm:t>
    </dgm:pt>
    <dgm:pt modelId="{1E41E6A3-BA09-4047-9D45-A1A2613ACE4F}" type="sibTrans" cxnId="{AACCE772-4F0B-4AB6-B44B-2B729B1431B6}">
      <dgm:prSet/>
      <dgm:spPr/>
      <dgm:t>
        <a:bodyPr/>
        <a:lstStyle/>
        <a:p>
          <a:endParaRPr kumimoji="1" lang="ja-JP" altLang="en-US" sz="2400"/>
        </a:p>
      </dgm:t>
    </dgm:pt>
    <dgm:pt modelId="{4547CD89-2C98-4B5F-A843-276A6F5DD913}">
      <dgm:prSet phldrT="[Text]" custT="1"/>
      <dgm:spPr/>
      <dgm:t>
        <a:bodyPr/>
        <a:lstStyle/>
        <a:p>
          <a:r>
            <a:rPr kumimoji="1" lang="ja-JP" altLang="en-US" sz="2000" dirty="0"/>
            <a:t>最終化</a:t>
          </a:r>
        </a:p>
      </dgm:t>
    </dgm:pt>
    <dgm:pt modelId="{18DBBA10-563E-4A0E-BD32-D5E9B1751E5A}" type="parTrans" cxnId="{9D58C1D1-6B3C-4B8D-AE08-3404300CDFAD}">
      <dgm:prSet/>
      <dgm:spPr/>
      <dgm:t>
        <a:bodyPr/>
        <a:lstStyle/>
        <a:p>
          <a:endParaRPr kumimoji="1" lang="ja-JP" altLang="en-US"/>
        </a:p>
      </dgm:t>
    </dgm:pt>
    <dgm:pt modelId="{2D7EC985-B50B-4DBF-AE96-909230717ED5}" type="sibTrans" cxnId="{9D58C1D1-6B3C-4B8D-AE08-3404300CDFAD}">
      <dgm:prSet/>
      <dgm:spPr/>
      <dgm:t>
        <a:bodyPr/>
        <a:lstStyle/>
        <a:p>
          <a:endParaRPr kumimoji="1" lang="ja-JP" altLang="en-US"/>
        </a:p>
      </dgm:t>
    </dgm:pt>
    <dgm:pt modelId="{EE80B9FD-45B6-47B7-BD8B-D08127BF668E}" type="pres">
      <dgm:prSet presAssocID="{B5E1B9D1-27E4-46D2-BE3F-AB9F6B523356}" presName="Name0" presStyleCnt="0">
        <dgm:presLayoutVars>
          <dgm:dir/>
          <dgm:resizeHandles val="exact"/>
        </dgm:presLayoutVars>
      </dgm:prSet>
      <dgm:spPr/>
    </dgm:pt>
    <dgm:pt modelId="{5D61E8CE-EEAA-456E-9536-781F1A6254BE}" type="pres">
      <dgm:prSet presAssocID="{D6BEF323-62A5-4BF6-9BF9-7C75CECB586B}" presName="node" presStyleLbl="node1" presStyleIdx="0" presStyleCnt="6">
        <dgm:presLayoutVars>
          <dgm:bulletEnabled val="1"/>
        </dgm:presLayoutVars>
      </dgm:prSet>
      <dgm:spPr/>
    </dgm:pt>
    <dgm:pt modelId="{384389C3-AD0F-4E4B-839F-4C0B73C88D97}" type="pres">
      <dgm:prSet presAssocID="{9F601A85-DE34-46A4-8DD6-807B43EE1FF3}" presName="sibTrans" presStyleLbl="sibTrans2D1" presStyleIdx="0" presStyleCnt="5"/>
      <dgm:spPr/>
    </dgm:pt>
    <dgm:pt modelId="{A482393D-FA14-42E7-AFDB-D24375CE5CBD}" type="pres">
      <dgm:prSet presAssocID="{9F601A85-DE34-46A4-8DD6-807B43EE1FF3}" presName="connectorText" presStyleLbl="sibTrans2D1" presStyleIdx="0" presStyleCnt="5"/>
      <dgm:spPr/>
    </dgm:pt>
    <dgm:pt modelId="{0C5D5D62-6840-4081-A608-39464644CF06}" type="pres">
      <dgm:prSet presAssocID="{D5226252-CFB7-4574-9C31-84C36FA1C0E6}" presName="node" presStyleLbl="node1" presStyleIdx="1" presStyleCnt="6">
        <dgm:presLayoutVars>
          <dgm:bulletEnabled val="1"/>
        </dgm:presLayoutVars>
      </dgm:prSet>
      <dgm:spPr/>
    </dgm:pt>
    <dgm:pt modelId="{17F052D5-127A-41F7-9D92-7F822232A6C5}" type="pres">
      <dgm:prSet presAssocID="{53B09E51-2903-4076-A192-59EF5FF6F1C3}" presName="sibTrans" presStyleLbl="sibTrans2D1" presStyleIdx="1" presStyleCnt="5"/>
      <dgm:spPr/>
    </dgm:pt>
    <dgm:pt modelId="{1A2925D8-1FAB-4F7E-8624-24B1A8BE8071}" type="pres">
      <dgm:prSet presAssocID="{53B09E51-2903-4076-A192-59EF5FF6F1C3}" presName="connectorText" presStyleLbl="sibTrans2D1" presStyleIdx="1" presStyleCnt="5"/>
      <dgm:spPr/>
    </dgm:pt>
    <dgm:pt modelId="{3C5740F6-FE09-43E8-B872-053197336ADD}" type="pres">
      <dgm:prSet presAssocID="{FC26C4B1-5E82-4AAD-B735-566112E62FD3}" presName="node" presStyleLbl="node1" presStyleIdx="2" presStyleCnt="6">
        <dgm:presLayoutVars>
          <dgm:bulletEnabled val="1"/>
        </dgm:presLayoutVars>
      </dgm:prSet>
      <dgm:spPr/>
    </dgm:pt>
    <dgm:pt modelId="{4FB7AEE9-4824-4829-8119-DF1FA6E2A673}" type="pres">
      <dgm:prSet presAssocID="{66BEDD4B-46B4-4810-8FC1-31C8F6877879}" presName="sibTrans" presStyleLbl="sibTrans2D1" presStyleIdx="2" presStyleCnt="5"/>
      <dgm:spPr/>
    </dgm:pt>
    <dgm:pt modelId="{C1645138-6F9F-49C9-ACB4-78062AB616A1}" type="pres">
      <dgm:prSet presAssocID="{66BEDD4B-46B4-4810-8FC1-31C8F6877879}" presName="connectorText" presStyleLbl="sibTrans2D1" presStyleIdx="2" presStyleCnt="5"/>
      <dgm:spPr/>
    </dgm:pt>
    <dgm:pt modelId="{7F489303-2B39-4943-A397-F50EA389C1F1}" type="pres">
      <dgm:prSet presAssocID="{4547CD89-2C98-4B5F-A843-276A6F5DD913}" presName="node" presStyleLbl="node1" presStyleIdx="3" presStyleCnt="6">
        <dgm:presLayoutVars>
          <dgm:bulletEnabled val="1"/>
        </dgm:presLayoutVars>
      </dgm:prSet>
      <dgm:spPr/>
    </dgm:pt>
    <dgm:pt modelId="{B1B43999-02FF-439B-9920-FC0351D4067C}" type="pres">
      <dgm:prSet presAssocID="{2D7EC985-B50B-4DBF-AE96-909230717ED5}" presName="sibTrans" presStyleLbl="sibTrans2D1" presStyleIdx="3" presStyleCnt="5"/>
      <dgm:spPr/>
    </dgm:pt>
    <dgm:pt modelId="{B6B26793-E9A8-4E03-B319-818901B01475}" type="pres">
      <dgm:prSet presAssocID="{2D7EC985-B50B-4DBF-AE96-909230717ED5}" presName="connectorText" presStyleLbl="sibTrans2D1" presStyleIdx="3" presStyleCnt="5"/>
      <dgm:spPr/>
    </dgm:pt>
    <dgm:pt modelId="{AB275207-340E-46BC-8203-72ADD4CC3E18}" type="pres">
      <dgm:prSet presAssocID="{B8039818-8592-456A-9813-74D6E1F8A54B}" presName="node" presStyleLbl="node1" presStyleIdx="4" presStyleCnt="6">
        <dgm:presLayoutVars>
          <dgm:bulletEnabled val="1"/>
        </dgm:presLayoutVars>
      </dgm:prSet>
      <dgm:spPr/>
    </dgm:pt>
    <dgm:pt modelId="{68CC255C-4B13-4B92-B161-3FA18DB92A42}" type="pres">
      <dgm:prSet presAssocID="{98E860B0-2C2A-4C40-9D6E-8B2C6C0A23D6}" presName="sibTrans" presStyleLbl="sibTrans2D1" presStyleIdx="4" presStyleCnt="5"/>
      <dgm:spPr/>
    </dgm:pt>
    <dgm:pt modelId="{094B1222-4E94-433D-9859-8ADB11F2A372}" type="pres">
      <dgm:prSet presAssocID="{98E860B0-2C2A-4C40-9D6E-8B2C6C0A23D6}" presName="connectorText" presStyleLbl="sibTrans2D1" presStyleIdx="4" presStyleCnt="5"/>
      <dgm:spPr/>
    </dgm:pt>
    <dgm:pt modelId="{8D2CF6E0-FC1C-432B-88F6-63DED18693EA}" type="pres">
      <dgm:prSet presAssocID="{BCD6E8AF-7DF2-4169-A1A1-C5C9477B9E06}" presName="node" presStyleLbl="node1" presStyleIdx="5" presStyleCnt="6">
        <dgm:presLayoutVars>
          <dgm:bulletEnabled val="1"/>
        </dgm:presLayoutVars>
      </dgm:prSet>
      <dgm:spPr/>
    </dgm:pt>
  </dgm:ptLst>
  <dgm:cxnLst>
    <dgm:cxn modelId="{EAEE9009-2479-44C1-8563-01E61553D29C}" type="presOf" srcId="{53B09E51-2903-4076-A192-59EF5FF6F1C3}" destId="{17F052D5-127A-41F7-9D92-7F822232A6C5}" srcOrd="0" destOrd="0" presId="urn:microsoft.com/office/officeart/2005/8/layout/process1"/>
    <dgm:cxn modelId="{D6F0BF1A-95F6-4A09-BFB8-6ACB4DCD5B36}" type="presOf" srcId="{9F601A85-DE34-46A4-8DD6-807B43EE1FF3}" destId="{A482393D-FA14-42E7-AFDB-D24375CE5CBD}" srcOrd="1" destOrd="0" presId="urn:microsoft.com/office/officeart/2005/8/layout/process1"/>
    <dgm:cxn modelId="{86DA182B-2D19-4DB8-94B0-CB29DF664812}" type="presOf" srcId="{53B09E51-2903-4076-A192-59EF5FF6F1C3}" destId="{1A2925D8-1FAB-4F7E-8624-24B1A8BE8071}" srcOrd="1" destOrd="0" presId="urn:microsoft.com/office/officeart/2005/8/layout/process1"/>
    <dgm:cxn modelId="{BE52952C-87CF-458E-8A6F-BA7A4A110ABB}" srcId="{B5E1B9D1-27E4-46D2-BE3F-AB9F6B523356}" destId="{FC26C4B1-5E82-4AAD-B735-566112E62FD3}" srcOrd="2" destOrd="0" parTransId="{0C59B431-6AA4-4402-B53A-4294C5BA9EF7}" sibTransId="{66BEDD4B-46B4-4810-8FC1-31C8F6877879}"/>
    <dgm:cxn modelId="{0E6FCE5E-3413-45E2-A7B0-9E6239D83C04}" type="presOf" srcId="{66BEDD4B-46B4-4810-8FC1-31C8F6877879}" destId="{4FB7AEE9-4824-4829-8119-DF1FA6E2A673}" srcOrd="0" destOrd="0" presId="urn:microsoft.com/office/officeart/2005/8/layout/process1"/>
    <dgm:cxn modelId="{59540A5F-1C18-47A5-A816-964F5AE7F74E}" type="presOf" srcId="{B8039818-8592-456A-9813-74D6E1F8A54B}" destId="{AB275207-340E-46BC-8203-72ADD4CC3E18}" srcOrd="0" destOrd="0" presId="urn:microsoft.com/office/officeart/2005/8/layout/process1"/>
    <dgm:cxn modelId="{D2FFAA43-E182-4C1F-972C-E1F312CA6492}" srcId="{B5E1B9D1-27E4-46D2-BE3F-AB9F6B523356}" destId="{B8039818-8592-456A-9813-74D6E1F8A54B}" srcOrd="4" destOrd="0" parTransId="{CD604105-3B75-47CB-967C-F20B36058D6C}" sibTransId="{98E860B0-2C2A-4C40-9D6E-8B2C6C0A23D6}"/>
    <dgm:cxn modelId="{144B3B65-3AC9-4A62-B120-D7206CAEB45E}" type="presOf" srcId="{66BEDD4B-46B4-4810-8FC1-31C8F6877879}" destId="{C1645138-6F9F-49C9-ACB4-78062AB616A1}" srcOrd="1" destOrd="0" presId="urn:microsoft.com/office/officeart/2005/8/layout/process1"/>
    <dgm:cxn modelId="{22F43547-A176-486E-98E9-7793C475C186}" type="presOf" srcId="{B5E1B9D1-27E4-46D2-BE3F-AB9F6B523356}" destId="{EE80B9FD-45B6-47B7-BD8B-D08127BF668E}" srcOrd="0" destOrd="0" presId="urn:microsoft.com/office/officeart/2005/8/layout/process1"/>
    <dgm:cxn modelId="{193C004F-99B9-4363-94A4-A9B33A622AB9}" srcId="{B5E1B9D1-27E4-46D2-BE3F-AB9F6B523356}" destId="{D5226252-CFB7-4574-9C31-84C36FA1C0E6}" srcOrd="1" destOrd="0" parTransId="{84D31C83-DF7E-45D6-9077-B4FA03ABB09E}" sibTransId="{53B09E51-2903-4076-A192-59EF5FF6F1C3}"/>
    <dgm:cxn modelId="{1BE73972-C89D-4982-9271-45C692486E48}" type="presOf" srcId="{D6BEF323-62A5-4BF6-9BF9-7C75CECB586B}" destId="{5D61E8CE-EEAA-456E-9536-781F1A6254BE}" srcOrd="0" destOrd="0" presId="urn:microsoft.com/office/officeart/2005/8/layout/process1"/>
    <dgm:cxn modelId="{AACCE772-4F0B-4AB6-B44B-2B729B1431B6}" srcId="{B5E1B9D1-27E4-46D2-BE3F-AB9F6B523356}" destId="{BCD6E8AF-7DF2-4169-A1A1-C5C9477B9E06}" srcOrd="5" destOrd="0" parTransId="{DDC08378-F302-4171-8F19-75459C44D66E}" sibTransId="{1E41E6A3-BA09-4047-9D45-A1A2613ACE4F}"/>
    <dgm:cxn modelId="{3F4F657B-1D3C-48C8-92E4-FD9C55694474}" type="presOf" srcId="{BCD6E8AF-7DF2-4169-A1A1-C5C9477B9E06}" destId="{8D2CF6E0-FC1C-432B-88F6-63DED18693EA}" srcOrd="0" destOrd="0" presId="urn:microsoft.com/office/officeart/2005/8/layout/process1"/>
    <dgm:cxn modelId="{9FCEBF82-C8D5-40A4-8C12-43A41820F2A6}" type="presOf" srcId="{2D7EC985-B50B-4DBF-AE96-909230717ED5}" destId="{B1B43999-02FF-439B-9920-FC0351D4067C}" srcOrd="0" destOrd="0" presId="urn:microsoft.com/office/officeart/2005/8/layout/process1"/>
    <dgm:cxn modelId="{9D84AB90-2322-4C0F-9E7C-65A485FD8C2A}" type="presOf" srcId="{2D7EC985-B50B-4DBF-AE96-909230717ED5}" destId="{B6B26793-E9A8-4E03-B319-818901B01475}" srcOrd="1" destOrd="0" presId="urn:microsoft.com/office/officeart/2005/8/layout/process1"/>
    <dgm:cxn modelId="{7C8EE595-4ED9-48BC-923F-569746B6FED1}" type="presOf" srcId="{9F601A85-DE34-46A4-8DD6-807B43EE1FF3}" destId="{384389C3-AD0F-4E4B-839F-4C0B73C88D97}" srcOrd="0" destOrd="0" presId="urn:microsoft.com/office/officeart/2005/8/layout/process1"/>
    <dgm:cxn modelId="{9D58C1D1-6B3C-4B8D-AE08-3404300CDFAD}" srcId="{B5E1B9D1-27E4-46D2-BE3F-AB9F6B523356}" destId="{4547CD89-2C98-4B5F-A843-276A6F5DD913}" srcOrd="3" destOrd="0" parTransId="{18DBBA10-563E-4A0E-BD32-D5E9B1751E5A}" sibTransId="{2D7EC985-B50B-4DBF-AE96-909230717ED5}"/>
    <dgm:cxn modelId="{10F279D4-20FE-4955-B0A6-15BA7FBF936B}" type="presOf" srcId="{FC26C4B1-5E82-4AAD-B735-566112E62FD3}" destId="{3C5740F6-FE09-43E8-B872-053197336ADD}" srcOrd="0" destOrd="0" presId="urn:microsoft.com/office/officeart/2005/8/layout/process1"/>
    <dgm:cxn modelId="{D6439ED6-6CEE-4E76-995A-4CE11BCC1D4C}" srcId="{B5E1B9D1-27E4-46D2-BE3F-AB9F6B523356}" destId="{D6BEF323-62A5-4BF6-9BF9-7C75CECB586B}" srcOrd="0" destOrd="0" parTransId="{A60FA8FB-0B8E-4273-862E-F63750096A45}" sibTransId="{9F601A85-DE34-46A4-8DD6-807B43EE1FF3}"/>
    <dgm:cxn modelId="{E5A69ED7-A1C3-49A2-B385-06205E6A844E}" type="presOf" srcId="{98E860B0-2C2A-4C40-9D6E-8B2C6C0A23D6}" destId="{094B1222-4E94-433D-9859-8ADB11F2A372}" srcOrd="1" destOrd="0" presId="urn:microsoft.com/office/officeart/2005/8/layout/process1"/>
    <dgm:cxn modelId="{32B447E5-37ED-4099-B0F3-36217338B4BC}" type="presOf" srcId="{D5226252-CFB7-4574-9C31-84C36FA1C0E6}" destId="{0C5D5D62-6840-4081-A608-39464644CF06}" srcOrd="0" destOrd="0" presId="urn:microsoft.com/office/officeart/2005/8/layout/process1"/>
    <dgm:cxn modelId="{0BB4DBE5-2DED-4419-8978-32744D5ED87F}" type="presOf" srcId="{4547CD89-2C98-4B5F-A843-276A6F5DD913}" destId="{7F489303-2B39-4943-A397-F50EA389C1F1}" srcOrd="0" destOrd="0" presId="urn:microsoft.com/office/officeart/2005/8/layout/process1"/>
    <dgm:cxn modelId="{270C5AE6-AB22-4DA8-8132-54699FBB5D1F}" type="presOf" srcId="{98E860B0-2C2A-4C40-9D6E-8B2C6C0A23D6}" destId="{68CC255C-4B13-4B92-B161-3FA18DB92A42}" srcOrd="0" destOrd="0" presId="urn:microsoft.com/office/officeart/2005/8/layout/process1"/>
    <dgm:cxn modelId="{083D6BBE-18DF-4C1C-AA37-A8B1F4F36A2A}" type="presParOf" srcId="{EE80B9FD-45B6-47B7-BD8B-D08127BF668E}" destId="{5D61E8CE-EEAA-456E-9536-781F1A6254BE}" srcOrd="0" destOrd="0" presId="urn:microsoft.com/office/officeart/2005/8/layout/process1"/>
    <dgm:cxn modelId="{DF2DACBE-F4D6-4B80-873C-F8C269EAA3F4}" type="presParOf" srcId="{EE80B9FD-45B6-47B7-BD8B-D08127BF668E}" destId="{384389C3-AD0F-4E4B-839F-4C0B73C88D97}" srcOrd="1" destOrd="0" presId="urn:microsoft.com/office/officeart/2005/8/layout/process1"/>
    <dgm:cxn modelId="{124C4C3B-65BA-4CCB-AEE3-2CDB889DEFBD}" type="presParOf" srcId="{384389C3-AD0F-4E4B-839F-4C0B73C88D97}" destId="{A482393D-FA14-42E7-AFDB-D24375CE5CBD}" srcOrd="0" destOrd="0" presId="urn:microsoft.com/office/officeart/2005/8/layout/process1"/>
    <dgm:cxn modelId="{B110E3FC-0827-4D1B-9FA7-90C64595BEE2}" type="presParOf" srcId="{EE80B9FD-45B6-47B7-BD8B-D08127BF668E}" destId="{0C5D5D62-6840-4081-A608-39464644CF06}" srcOrd="2" destOrd="0" presId="urn:microsoft.com/office/officeart/2005/8/layout/process1"/>
    <dgm:cxn modelId="{FC9FA7DC-20F9-4CF4-A0CA-BC86ED5A3F25}" type="presParOf" srcId="{EE80B9FD-45B6-47B7-BD8B-D08127BF668E}" destId="{17F052D5-127A-41F7-9D92-7F822232A6C5}" srcOrd="3" destOrd="0" presId="urn:microsoft.com/office/officeart/2005/8/layout/process1"/>
    <dgm:cxn modelId="{B4461F30-2DB3-45A1-A456-677828FFFCBE}" type="presParOf" srcId="{17F052D5-127A-41F7-9D92-7F822232A6C5}" destId="{1A2925D8-1FAB-4F7E-8624-24B1A8BE8071}" srcOrd="0" destOrd="0" presId="urn:microsoft.com/office/officeart/2005/8/layout/process1"/>
    <dgm:cxn modelId="{2C40A2A3-4379-4A35-9DD3-C6D3B9DF19AB}" type="presParOf" srcId="{EE80B9FD-45B6-47B7-BD8B-D08127BF668E}" destId="{3C5740F6-FE09-43E8-B872-053197336ADD}" srcOrd="4" destOrd="0" presId="urn:microsoft.com/office/officeart/2005/8/layout/process1"/>
    <dgm:cxn modelId="{A5B588B9-7B39-4175-9424-7610D84F261C}" type="presParOf" srcId="{EE80B9FD-45B6-47B7-BD8B-D08127BF668E}" destId="{4FB7AEE9-4824-4829-8119-DF1FA6E2A673}" srcOrd="5" destOrd="0" presId="urn:microsoft.com/office/officeart/2005/8/layout/process1"/>
    <dgm:cxn modelId="{2A78250F-AA03-4301-94FC-3B5F491B1D7F}" type="presParOf" srcId="{4FB7AEE9-4824-4829-8119-DF1FA6E2A673}" destId="{C1645138-6F9F-49C9-ACB4-78062AB616A1}" srcOrd="0" destOrd="0" presId="urn:microsoft.com/office/officeart/2005/8/layout/process1"/>
    <dgm:cxn modelId="{9A30265B-C99A-48CF-BEE1-9AC915C4F799}" type="presParOf" srcId="{EE80B9FD-45B6-47B7-BD8B-D08127BF668E}" destId="{7F489303-2B39-4943-A397-F50EA389C1F1}" srcOrd="6" destOrd="0" presId="urn:microsoft.com/office/officeart/2005/8/layout/process1"/>
    <dgm:cxn modelId="{E70043C5-624A-46A7-A909-F66E160766F1}" type="presParOf" srcId="{EE80B9FD-45B6-47B7-BD8B-D08127BF668E}" destId="{B1B43999-02FF-439B-9920-FC0351D4067C}" srcOrd="7" destOrd="0" presId="urn:microsoft.com/office/officeart/2005/8/layout/process1"/>
    <dgm:cxn modelId="{B2D3F96D-E02E-429E-A734-CA59C9597EC7}" type="presParOf" srcId="{B1B43999-02FF-439B-9920-FC0351D4067C}" destId="{B6B26793-E9A8-4E03-B319-818901B01475}" srcOrd="0" destOrd="0" presId="urn:microsoft.com/office/officeart/2005/8/layout/process1"/>
    <dgm:cxn modelId="{515E5A69-F0AF-4A65-B70C-C76137E48CBD}" type="presParOf" srcId="{EE80B9FD-45B6-47B7-BD8B-D08127BF668E}" destId="{AB275207-340E-46BC-8203-72ADD4CC3E18}" srcOrd="8" destOrd="0" presId="urn:microsoft.com/office/officeart/2005/8/layout/process1"/>
    <dgm:cxn modelId="{61D260CE-3C74-4506-8AF0-AE742DA32C25}" type="presParOf" srcId="{EE80B9FD-45B6-47B7-BD8B-D08127BF668E}" destId="{68CC255C-4B13-4B92-B161-3FA18DB92A42}" srcOrd="9" destOrd="0" presId="urn:microsoft.com/office/officeart/2005/8/layout/process1"/>
    <dgm:cxn modelId="{217E8929-DFAC-4C10-9F7C-FA16AD7FC1F2}" type="presParOf" srcId="{68CC255C-4B13-4B92-B161-3FA18DB92A42}" destId="{094B1222-4E94-433D-9859-8ADB11F2A372}" srcOrd="0" destOrd="0" presId="urn:microsoft.com/office/officeart/2005/8/layout/process1"/>
    <dgm:cxn modelId="{9F882E8D-E3D0-4BD6-941F-C31FE9A77695}" type="presParOf" srcId="{EE80B9FD-45B6-47B7-BD8B-D08127BF668E}" destId="{8D2CF6E0-FC1C-432B-88F6-63DED18693EA}"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D4237F-02C8-411A-80D1-986003076D9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kumimoji="1" lang="ja-JP" altLang="en-US"/>
        </a:p>
      </dgm:t>
    </dgm:pt>
    <dgm:pt modelId="{E17561D3-3BF2-474D-9DAE-61B7F6F9E384}">
      <dgm:prSet phldrT="[テキスト]"/>
      <dgm:spPr/>
      <dgm:t>
        <a:bodyPr/>
        <a:lstStyle/>
        <a:p>
          <a:r>
            <a:rPr kumimoji="1" lang="ja-JP" altLang="en-US" dirty="0"/>
            <a:t>定義</a:t>
          </a:r>
        </a:p>
      </dgm:t>
    </dgm:pt>
    <dgm:pt modelId="{E3E54E3F-02D3-4909-9BD9-0C791738BDE6}" type="parTrans" cxnId="{B1130874-4DCC-4E3C-8DC9-EBA71201B66E}">
      <dgm:prSet/>
      <dgm:spPr/>
      <dgm:t>
        <a:bodyPr/>
        <a:lstStyle/>
        <a:p>
          <a:endParaRPr kumimoji="1" lang="ja-JP" altLang="en-US"/>
        </a:p>
      </dgm:t>
    </dgm:pt>
    <dgm:pt modelId="{36EE5483-DF65-4244-B05A-54DC8B44F2CF}" type="sibTrans" cxnId="{B1130874-4DCC-4E3C-8DC9-EBA71201B66E}">
      <dgm:prSet/>
      <dgm:spPr/>
      <dgm:t>
        <a:bodyPr/>
        <a:lstStyle/>
        <a:p>
          <a:endParaRPr kumimoji="1" lang="ja-JP" altLang="en-US"/>
        </a:p>
      </dgm:t>
    </dgm:pt>
    <dgm:pt modelId="{1F341951-43E0-4A92-8C86-D0B3A5B67AFF}">
      <dgm:prSet phldrT="[テキスト]"/>
      <dgm:spPr/>
      <dgm:t>
        <a:bodyPr/>
        <a:lstStyle/>
        <a:p>
          <a:r>
            <a:rPr kumimoji="1" lang="ja-JP" altLang="en-US" b="1" dirty="0"/>
            <a:t>評価項目を数値化できる内容に当てはめて定義する</a:t>
          </a:r>
          <a:br>
            <a:rPr kumimoji="1" lang="en-US" altLang="ja-JP" b="1" dirty="0"/>
          </a:br>
          <a:r>
            <a:rPr kumimoji="1" lang="ja-JP" altLang="en-US" dirty="0"/>
            <a:t>例）「タイムリーな登録」⇒「入手文書を</a:t>
          </a:r>
          <a:r>
            <a:rPr kumimoji="1" lang="ja-JP" altLang="en-US" u="sng" dirty="0"/>
            <a:t>〇日以内</a:t>
          </a:r>
          <a:r>
            <a:rPr kumimoji="1" lang="ja-JP" altLang="en-US" dirty="0"/>
            <a:t>に保管すること」</a:t>
          </a:r>
        </a:p>
      </dgm:t>
    </dgm:pt>
    <dgm:pt modelId="{5A746D7E-9329-466D-AFDE-F2E5659A6086}" type="parTrans" cxnId="{DC6E2D90-7ED4-4673-BAEC-A66496D13AE5}">
      <dgm:prSet/>
      <dgm:spPr/>
      <dgm:t>
        <a:bodyPr/>
        <a:lstStyle/>
        <a:p>
          <a:endParaRPr kumimoji="1" lang="ja-JP" altLang="en-US"/>
        </a:p>
      </dgm:t>
    </dgm:pt>
    <dgm:pt modelId="{E78B9855-EFE7-40DF-894D-159D83863E91}" type="sibTrans" cxnId="{DC6E2D90-7ED4-4673-BAEC-A66496D13AE5}">
      <dgm:prSet/>
      <dgm:spPr/>
      <dgm:t>
        <a:bodyPr/>
        <a:lstStyle/>
        <a:p>
          <a:endParaRPr kumimoji="1" lang="ja-JP" altLang="en-US"/>
        </a:p>
      </dgm:t>
    </dgm:pt>
    <dgm:pt modelId="{C169D022-560D-4465-A0F2-3FCE6DC84CED}">
      <dgm:prSet phldrT="[テキスト]"/>
      <dgm:spPr/>
      <dgm:t>
        <a:bodyPr/>
        <a:lstStyle/>
        <a:p>
          <a:r>
            <a:rPr kumimoji="1" lang="ja-JP" altLang="en-US" dirty="0"/>
            <a:t>測定</a:t>
          </a:r>
        </a:p>
      </dgm:t>
    </dgm:pt>
    <dgm:pt modelId="{CB956811-6CE7-42A4-B6AD-6539EAC417C9}" type="parTrans" cxnId="{86BD829C-E0DE-4D6C-BC12-BEC7FADCDA57}">
      <dgm:prSet/>
      <dgm:spPr/>
      <dgm:t>
        <a:bodyPr/>
        <a:lstStyle/>
        <a:p>
          <a:endParaRPr kumimoji="1" lang="ja-JP" altLang="en-US"/>
        </a:p>
      </dgm:t>
    </dgm:pt>
    <dgm:pt modelId="{B9C1DD1B-7938-4011-9958-71D859FAC047}" type="sibTrans" cxnId="{86BD829C-E0DE-4D6C-BC12-BEC7FADCDA57}">
      <dgm:prSet/>
      <dgm:spPr/>
      <dgm:t>
        <a:bodyPr/>
        <a:lstStyle/>
        <a:p>
          <a:endParaRPr kumimoji="1" lang="ja-JP" altLang="en-US"/>
        </a:p>
      </dgm:t>
    </dgm:pt>
    <dgm:pt modelId="{D8F5A067-8F51-4901-8D74-EE6B68EE825A}">
      <dgm:prSet phldrT="[テキスト]"/>
      <dgm:spPr/>
      <dgm:t>
        <a:bodyPr/>
        <a:lstStyle/>
        <a:p>
          <a:r>
            <a:rPr kumimoji="1" lang="ja-JP" altLang="en-US" b="1" dirty="0"/>
            <a:t>各試験、各</a:t>
          </a:r>
          <a:r>
            <a:rPr kumimoji="1" lang="en-US" altLang="ja-JP" b="1" dirty="0"/>
            <a:t>CRO</a:t>
          </a:r>
          <a:r>
            <a:rPr kumimoji="1" lang="ja-JP" altLang="en-US" b="1" dirty="0"/>
            <a:t>などの切り口で、評価項目について測定する</a:t>
          </a:r>
          <a:br>
            <a:rPr kumimoji="1" lang="en-US" altLang="ja-JP" dirty="0"/>
          </a:br>
          <a:r>
            <a:rPr kumimoji="1" lang="ja-JP" altLang="en-US" dirty="0"/>
            <a:t>例）〇日以内に保管された文書は全体の〇％</a:t>
          </a:r>
        </a:p>
      </dgm:t>
    </dgm:pt>
    <dgm:pt modelId="{512D5075-253D-455D-B0C8-FC119AA89CEA}" type="parTrans" cxnId="{BE78723E-4999-4E9B-9DEB-7608D84B324C}">
      <dgm:prSet/>
      <dgm:spPr/>
      <dgm:t>
        <a:bodyPr/>
        <a:lstStyle/>
        <a:p>
          <a:endParaRPr kumimoji="1" lang="ja-JP" altLang="en-US"/>
        </a:p>
      </dgm:t>
    </dgm:pt>
    <dgm:pt modelId="{7C5CE8BC-F5C6-440D-8D66-F5D460130377}" type="sibTrans" cxnId="{BE78723E-4999-4E9B-9DEB-7608D84B324C}">
      <dgm:prSet/>
      <dgm:spPr/>
      <dgm:t>
        <a:bodyPr/>
        <a:lstStyle/>
        <a:p>
          <a:endParaRPr kumimoji="1" lang="ja-JP" altLang="en-US"/>
        </a:p>
      </dgm:t>
    </dgm:pt>
    <dgm:pt modelId="{2A04ABD9-D955-46B7-AA1E-720125EC35F3}">
      <dgm:prSet phldrT="[テキスト]"/>
      <dgm:spPr/>
      <dgm:t>
        <a:bodyPr/>
        <a:lstStyle/>
        <a:p>
          <a:r>
            <a:rPr kumimoji="1" lang="ja-JP" altLang="en-US" dirty="0"/>
            <a:t>評価</a:t>
          </a:r>
        </a:p>
      </dgm:t>
    </dgm:pt>
    <dgm:pt modelId="{DAB1FB76-83AA-4310-A793-4963A6B3A444}" type="parTrans" cxnId="{A56D69C7-E13F-43F8-8BBC-C58925661A12}">
      <dgm:prSet/>
      <dgm:spPr/>
      <dgm:t>
        <a:bodyPr/>
        <a:lstStyle/>
        <a:p>
          <a:endParaRPr kumimoji="1" lang="ja-JP" altLang="en-US"/>
        </a:p>
      </dgm:t>
    </dgm:pt>
    <dgm:pt modelId="{7DF711FD-425A-4B84-838D-6463EE5631DB}" type="sibTrans" cxnId="{A56D69C7-E13F-43F8-8BBC-C58925661A12}">
      <dgm:prSet/>
      <dgm:spPr/>
      <dgm:t>
        <a:bodyPr/>
        <a:lstStyle/>
        <a:p>
          <a:endParaRPr kumimoji="1" lang="ja-JP" altLang="en-US"/>
        </a:p>
      </dgm:t>
    </dgm:pt>
    <dgm:pt modelId="{DBF9A095-B912-49AF-AF91-0A2CEE68B239}">
      <dgm:prSet/>
      <dgm:spPr/>
      <dgm:t>
        <a:bodyPr/>
        <a:lstStyle/>
        <a:p>
          <a:r>
            <a:rPr kumimoji="1" lang="ja-JP" altLang="en-US" b="1" dirty="0"/>
            <a:t>得られた結果が許容範囲を満たしているか評価する</a:t>
          </a:r>
          <a:br>
            <a:rPr kumimoji="1" lang="en-US" altLang="ja-JP" dirty="0"/>
          </a:br>
          <a:r>
            <a:rPr kumimoji="1" lang="ja-JP" altLang="en-US" dirty="0"/>
            <a:t>例）</a:t>
          </a:r>
          <a:r>
            <a:rPr kumimoji="1" lang="en-US" altLang="ja-JP" dirty="0"/>
            <a:t>60%</a:t>
          </a:r>
          <a:r>
            <a:rPr kumimoji="1" lang="ja-JP" altLang="en-US" dirty="0"/>
            <a:t>を超えていれば、再発防止策を講じる</a:t>
          </a:r>
        </a:p>
      </dgm:t>
    </dgm:pt>
    <dgm:pt modelId="{776C5441-878A-4B54-9862-98E53CD3AD4C}" type="parTrans" cxnId="{21D63635-696E-44B6-891E-946BB11E467F}">
      <dgm:prSet/>
      <dgm:spPr/>
      <dgm:t>
        <a:bodyPr/>
        <a:lstStyle/>
        <a:p>
          <a:endParaRPr kumimoji="1" lang="ja-JP" altLang="en-US"/>
        </a:p>
      </dgm:t>
    </dgm:pt>
    <dgm:pt modelId="{DABCA6DC-9576-4338-811B-CA44AA9D8053}" type="sibTrans" cxnId="{21D63635-696E-44B6-891E-946BB11E467F}">
      <dgm:prSet/>
      <dgm:spPr/>
      <dgm:t>
        <a:bodyPr/>
        <a:lstStyle/>
        <a:p>
          <a:endParaRPr kumimoji="1" lang="ja-JP" altLang="en-US"/>
        </a:p>
      </dgm:t>
    </dgm:pt>
    <dgm:pt modelId="{F0C2821E-F8FE-4D01-BFFC-79101A618F14}" type="pres">
      <dgm:prSet presAssocID="{B0D4237F-02C8-411A-80D1-986003076D90}" presName="linearFlow" presStyleCnt="0">
        <dgm:presLayoutVars>
          <dgm:dir/>
          <dgm:animLvl val="lvl"/>
          <dgm:resizeHandles val="exact"/>
        </dgm:presLayoutVars>
      </dgm:prSet>
      <dgm:spPr/>
    </dgm:pt>
    <dgm:pt modelId="{7D434D2A-3236-4645-8FD8-F1A3721AAE37}" type="pres">
      <dgm:prSet presAssocID="{E17561D3-3BF2-474D-9DAE-61B7F6F9E384}" presName="composite" presStyleCnt="0"/>
      <dgm:spPr/>
    </dgm:pt>
    <dgm:pt modelId="{1AF7AB8A-09C4-419C-B859-D9B43529609D}" type="pres">
      <dgm:prSet presAssocID="{E17561D3-3BF2-474D-9DAE-61B7F6F9E384}" presName="parentText" presStyleLbl="alignNode1" presStyleIdx="0" presStyleCnt="3">
        <dgm:presLayoutVars>
          <dgm:chMax val="1"/>
          <dgm:bulletEnabled val="1"/>
        </dgm:presLayoutVars>
      </dgm:prSet>
      <dgm:spPr/>
    </dgm:pt>
    <dgm:pt modelId="{7C6E86B0-3E36-4CE6-B89A-1F643EEEAE75}" type="pres">
      <dgm:prSet presAssocID="{E17561D3-3BF2-474D-9DAE-61B7F6F9E384}" presName="descendantText" presStyleLbl="alignAcc1" presStyleIdx="0" presStyleCnt="3">
        <dgm:presLayoutVars>
          <dgm:bulletEnabled val="1"/>
        </dgm:presLayoutVars>
      </dgm:prSet>
      <dgm:spPr/>
    </dgm:pt>
    <dgm:pt modelId="{BD972D7A-2AAA-4A14-8984-D5C2B8EC98DE}" type="pres">
      <dgm:prSet presAssocID="{36EE5483-DF65-4244-B05A-54DC8B44F2CF}" presName="sp" presStyleCnt="0"/>
      <dgm:spPr/>
    </dgm:pt>
    <dgm:pt modelId="{1F71CD1A-5111-483D-ACDA-1E7CFFEDAF8A}" type="pres">
      <dgm:prSet presAssocID="{C169D022-560D-4465-A0F2-3FCE6DC84CED}" presName="composite" presStyleCnt="0"/>
      <dgm:spPr/>
    </dgm:pt>
    <dgm:pt modelId="{C27FD022-003C-43A7-8816-621223A12336}" type="pres">
      <dgm:prSet presAssocID="{C169D022-560D-4465-A0F2-3FCE6DC84CED}" presName="parentText" presStyleLbl="alignNode1" presStyleIdx="1" presStyleCnt="3">
        <dgm:presLayoutVars>
          <dgm:chMax val="1"/>
          <dgm:bulletEnabled val="1"/>
        </dgm:presLayoutVars>
      </dgm:prSet>
      <dgm:spPr/>
    </dgm:pt>
    <dgm:pt modelId="{C54B6759-7B88-4FFF-9617-43BEF0BE264F}" type="pres">
      <dgm:prSet presAssocID="{C169D022-560D-4465-A0F2-3FCE6DC84CED}" presName="descendantText" presStyleLbl="alignAcc1" presStyleIdx="1" presStyleCnt="3">
        <dgm:presLayoutVars>
          <dgm:bulletEnabled val="1"/>
        </dgm:presLayoutVars>
      </dgm:prSet>
      <dgm:spPr/>
    </dgm:pt>
    <dgm:pt modelId="{A378571E-BA4C-4E94-B1AC-1521EE7586D8}" type="pres">
      <dgm:prSet presAssocID="{B9C1DD1B-7938-4011-9958-71D859FAC047}" presName="sp" presStyleCnt="0"/>
      <dgm:spPr/>
    </dgm:pt>
    <dgm:pt modelId="{7BA39C48-18C5-4BD6-919A-0585F56527E2}" type="pres">
      <dgm:prSet presAssocID="{2A04ABD9-D955-46B7-AA1E-720125EC35F3}" presName="composite" presStyleCnt="0"/>
      <dgm:spPr/>
    </dgm:pt>
    <dgm:pt modelId="{4B123D57-625F-4805-B3D5-9F959C821851}" type="pres">
      <dgm:prSet presAssocID="{2A04ABD9-D955-46B7-AA1E-720125EC35F3}" presName="parentText" presStyleLbl="alignNode1" presStyleIdx="2" presStyleCnt="3">
        <dgm:presLayoutVars>
          <dgm:chMax val="1"/>
          <dgm:bulletEnabled val="1"/>
        </dgm:presLayoutVars>
      </dgm:prSet>
      <dgm:spPr/>
    </dgm:pt>
    <dgm:pt modelId="{3DB05A88-4303-4839-AE1E-7EB751A529EF}" type="pres">
      <dgm:prSet presAssocID="{2A04ABD9-D955-46B7-AA1E-720125EC35F3}" presName="descendantText" presStyleLbl="alignAcc1" presStyleIdx="2" presStyleCnt="3">
        <dgm:presLayoutVars>
          <dgm:bulletEnabled val="1"/>
        </dgm:presLayoutVars>
      </dgm:prSet>
      <dgm:spPr/>
    </dgm:pt>
  </dgm:ptLst>
  <dgm:cxnLst>
    <dgm:cxn modelId="{0AAFFB04-C541-49E4-9429-BDA5562991FF}" type="presOf" srcId="{B0D4237F-02C8-411A-80D1-986003076D90}" destId="{F0C2821E-F8FE-4D01-BFFC-79101A618F14}" srcOrd="0" destOrd="0" presId="urn:microsoft.com/office/officeart/2005/8/layout/chevron2"/>
    <dgm:cxn modelId="{21D63635-696E-44B6-891E-946BB11E467F}" srcId="{2A04ABD9-D955-46B7-AA1E-720125EC35F3}" destId="{DBF9A095-B912-49AF-AF91-0A2CEE68B239}" srcOrd="0" destOrd="0" parTransId="{776C5441-878A-4B54-9862-98E53CD3AD4C}" sibTransId="{DABCA6DC-9576-4338-811B-CA44AA9D8053}"/>
    <dgm:cxn modelId="{BE78723E-4999-4E9B-9DEB-7608D84B324C}" srcId="{C169D022-560D-4465-A0F2-3FCE6DC84CED}" destId="{D8F5A067-8F51-4901-8D74-EE6B68EE825A}" srcOrd="0" destOrd="0" parTransId="{512D5075-253D-455D-B0C8-FC119AA89CEA}" sibTransId="{7C5CE8BC-F5C6-440D-8D66-F5D460130377}"/>
    <dgm:cxn modelId="{B1130874-4DCC-4E3C-8DC9-EBA71201B66E}" srcId="{B0D4237F-02C8-411A-80D1-986003076D90}" destId="{E17561D3-3BF2-474D-9DAE-61B7F6F9E384}" srcOrd="0" destOrd="0" parTransId="{E3E54E3F-02D3-4909-9BD9-0C791738BDE6}" sibTransId="{36EE5483-DF65-4244-B05A-54DC8B44F2CF}"/>
    <dgm:cxn modelId="{3D4E9A7D-0A76-4E50-B154-4E5306BA014D}" type="presOf" srcId="{1F341951-43E0-4A92-8C86-D0B3A5B67AFF}" destId="{7C6E86B0-3E36-4CE6-B89A-1F643EEEAE75}" srcOrd="0" destOrd="0" presId="urn:microsoft.com/office/officeart/2005/8/layout/chevron2"/>
    <dgm:cxn modelId="{DC6E2D90-7ED4-4673-BAEC-A66496D13AE5}" srcId="{E17561D3-3BF2-474D-9DAE-61B7F6F9E384}" destId="{1F341951-43E0-4A92-8C86-D0B3A5B67AFF}" srcOrd="0" destOrd="0" parTransId="{5A746D7E-9329-466D-AFDE-F2E5659A6086}" sibTransId="{E78B9855-EFE7-40DF-894D-159D83863E91}"/>
    <dgm:cxn modelId="{86BD829C-E0DE-4D6C-BC12-BEC7FADCDA57}" srcId="{B0D4237F-02C8-411A-80D1-986003076D90}" destId="{C169D022-560D-4465-A0F2-3FCE6DC84CED}" srcOrd="1" destOrd="0" parTransId="{CB956811-6CE7-42A4-B6AD-6539EAC417C9}" sibTransId="{B9C1DD1B-7938-4011-9958-71D859FAC047}"/>
    <dgm:cxn modelId="{E63264C4-C258-4B6E-A3E7-AC7FC80C7887}" type="presOf" srcId="{2A04ABD9-D955-46B7-AA1E-720125EC35F3}" destId="{4B123D57-625F-4805-B3D5-9F959C821851}" srcOrd="0" destOrd="0" presId="urn:microsoft.com/office/officeart/2005/8/layout/chevron2"/>
    <dgm:cxn modelId="{A56D69C7-E13F-43F8-8BBC-C58925661A12}" srcId="{B0D4237F-02C8-411A-80D1-986003076D90}" destId="{2A04ABD9-D955-46B7-AA1E-720125EC35F3}" srcOrd="2" destOrd="0" parTransId="{DAB1FB76-83AA-4310-A793-4963A6B3A444}" sibTransId="{7DF711FD-425A-4B84-838D-6463EE5631DB}"/>
    <dgm:cxn modelId="{5B3E6BDA-A40A-46AE-A13B-D682DC9394CD}" type="presOf" srcId="{E17561D3-3BF2-474D-9DAE-61B7F6F9E384}" destId="{1AF7AB8A-09C4-419C-B859-D9B43529609D}" srcOrd="0" destOrd="0" presId="urn:microsoft.com/office/officeart/2005/8/layout/chevron2"/>
    <dgm:cxn modelId="{4E3E11DF-622E-4039-921B-A323E66EEFFC}" type="presOf" srcId="{D8F5A067-8F51-4901-8D74-EE6B68EE825A}" destId="{C54B6759-7B88-4FFF-9617-43BEF0BE264F}" srcOrd="0" destOrd="0" presId="urn:microsoft.com/office/officeart/2005/8/layout/chevron2"/>
    <dgm:cxn modelId="{69975CDF-B43B-4D88-B2BD-30C3A4815EC3}" type="presOf" srcId="{C169D022-560D-4465-A0F2-3FCE6DC84CED}" destId="{C27FD022-003C-43A7-8816-621223A12336}" srcOrd="0" destOrd="0" presId="urn:microsoft.com/office/officeart/2005/8/layout/chevron2"/>
    <dgm:cxn modelId="{0ABB46E5-3A82-4D2A-A2CA-590167F9C23B}" type="presOf" srcId="{DBF9A095-B912-49AF-AF91-0A2CEE68B239}" destId="{3DB05A88-4303-4839-AE1E-7EB751A529EF}" srcOrd="0" destOrd="0" presId="urn:microsoft.com/office/officeart/2005/8/layout/chevron2"/>
    <dgm:cxn modelId="{3742CE56-9F65-43C9-A501-BEDF593E66B7}" type="presParOf" srcId="{F0C2821E-F8FE-4D01-BFFC-79101A618F14}" destId="{7D434D2A-3236-4645-8FD8-F1A3721AAE37}" srcOrd="0" destOrd="0" presId="urn:microsoft.com/office/officeart/2005/8/layout/chevron2"/>
    <dgm:cxn modelId="{D53CAF63-B4D4-4DB9-BAB2-9A1A5109B010}" type="presParOf" srcId="{7D434D2A-3236-4645-8FD8-F1A3721AAE37}" destId="{1AF7AB8A-09C4-419C-B859-D9B43529609D}" srcOrd="0" destOrd="0" presId="urn:microsoft.com/office/officeart/2005/8/layout/chevron2"/>
    <dgm:cxn modelId="{1C22E2ED-30E8-49EA-BAEC-6C192D269BFB}" type="presParOf" srcId="{7D434D2A-3236-4645-8FD8-F1A3721AAE37}" destId="{7C6E86B0-3E36-4CE6-B89A-1F643EEEAE75}" srcOrd="1" destOrd="0" presId="urn:microsoft.com/office/officeart/2005/8/layout/chevron2"/>
    <dgm:cxn modelId="{2BB9C189-30CD-4422-8C4E-97156163D982}" type="presParOf" srcId="{F0C2821E-F8FE-4D01-BFFC-79101A618F14}" destId="{BD972D7A-2AAA-4A14-8984-D5C2B8EC98DE}" srcOrd="1" destOrd="0" presId="urn:microsoft.com/office/officeart/2005/8/layout/chevron2"/>
    <dgm:cxn modelId="{59D8B7B9-EC47-4749-897D-7247695F9B94}" type="presParOf" srcId="{F0C2821E-F8FE-4D01-BFFC-79101A618F14}" destId="{1F71CD1A-5111-483D-ACDA-1E7CFFEDAF8A}" srcOrd="2" destOrd="0" presId="urn:microsoft.com/office/officeart/2005/8/layout/chevron2"/>
    <dgm:cxn modelId="{FEE62D8D-FBAA-4E20-AC4E-395EE5725499}" type="presParOf" srcId="{1F71CD1A-5111-483D-ACDA-1E7CFFEDAF8A}" destId="{C27FD022-003C-43A7-8816-621223A12336}" srcOrd="0" destOrd="0" presId="urn:microsoft.com/office/officeart/2005/8/layout/chevron2"/>
    <dgm:cxn modelId="{52AD3A8B-43B9-425B-9DAB-BFF047438CE8}" type="presParOf" srcId="{1F71CD1A-5111-483D-ACDA-1E7CFFEDAF8A}" destId="{C54B6759-7B88-4FFF-9617-43BEF0BE264F}" srcOrd="1" destOrd="0" presId="urn:microsoft.com/office/officeart/2005/8/layout/chevron2"/>
    <dgm:cxn modelId="{8D86AE69-B954-4C6B-939B-2306D4B4F6D6}" type="presParOf" srcId="{F0C2821E-F8FE-4D01-BFFC-79101A618F14}" destId="{A378571E-BA4C-4E94-B1AC-1521EE7586D8}" srcOrd="3" destOrd="0" presId="urn:microsoft.com/office/officeart/2005/8/layout/chevron2"/>
    <dgm:cxn modelId="{D656825E-BE31-4592-9BB6-AB1B876FFADF}" type="presParOf" srcId="{F0C2821E-F8FE-4D01-BFFC-79101A618F14}" destId="{7BA39C48-18C5-4BD6-919A-0585F56527E2}" srcOrd="4" destOrd="0" presId="urn:microsoft.com/office/officeart/2005/8/layout/chevron2"/>
    <dgm:cxn modelId="{76550249-C1EF-49DA-B799-5C79FA5F17B3}" type="presParOf" srcId="{7BA39C48-18C5-4BD6-919A-0585F56527E2}" destId="{4B123D57-625F-4805-B3D5-9F959C821851}" srcOrd="0" destOrd="0" presId="urn:microsoft.com/office/officeart/2005/8/layout/chevron2"/>
    <dgm:cxn modelId="{53A80080-C259-407F-AEE2-EF7A300AA203}" type="presParOf" srcId="{7BA39C48-18C5-4BD6-919A-0585F56527E2}" destId="{3DB05A88-4303-4839-AE1E-7EB751A529E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61E8CE-EEAA-456E-9536-781F1A6254BE}">
      <dsp:nvSpPr>
        <dsp:cNvPr id="0" name=""/>
        <dsp:cNvSpPr/>
      </dsp:nvSpPr>
      <dsp:spPr>
        <a:xfrm>
          <a:off x="0" y="41587"/>
          <a:ext cx="1366482" cy="144441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en-US" altLang="ja-JP" sz="2000" kern="1200" dirty="0"/>
            <a:t>TMF</a:t>
          </a:r>
          <a:br>
            <a:rPr kumimoji="1" lang="en-US" altLang="ja-JP" sz="2000" kern="1200" dirty="0"/>
          </a:br>
          <a:r>
            <a:rPr kumimoji="1" lang="ja-JP" altLang="en-US" sz="2000" kern="1200" dirty="0"/>
            <a:t>作成・　　入手</a:t>
          </a:r>
        </a:p>
      </dsp:txBody>
      <dsp:txXfrm>
        <a:off x="40023" y="81610"/>
        <a:ext cx="1286436" cy="1364368"/>
      </dsp:txXfrm>
    </dsp:sp>
    <dsp:sp modelId="{384389C3-AD0F-4E4B-839F-4C0B73C88D97}">
      <dsp:nvSpPr>
        <dsp:cNvPr id="0" name=""/>
        <dsp:cNvSpPr/>
      </dsp:nvSpPr>
      <dsp:spPr>
        <a:xfrm>
          <a:off x="1503130" y="594351"/>
          <a:ext cx="289694" cy="33888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a:p>
      </dsp:txBody>
      <dsp:txXfrm>
        <a:off x="1503130" y="662128"/>
        <a:ext cx="202786" cy="203333"/>
      </dsp:txXfrm>
    </dsp:sp>
    <dsp:sp modelId="{0C5D5D62-6840-4081-A608-39464644CF06}">
      <dsp:nvSpPr>
        <dsp:cNvPr id="0" name=""/>
        <dsp:cNvSpPr/>
      </dsp:nvSpPr>
      <dsp:spPr>
        <a:xfrm>
          <a:off x="1913074" y="41587"/>
          <a:ext cx="1366482" cy="1444414"/>
        </a:xfrm>
        <a:prstGeom prst="roundRect">
          <a:avLst>
            <a:gd name="adj" fmla="val 10000"/>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en-US" altLang="ja-JP" sz="2000" kern="1200" dirty="0"/>
            <a:t>eTMF</a:t>
          </a:r>
          <a:r>
            <a:rPr kumimoji="1" lang="ja-JP" altLang="en-US" sz="2000" kern="1200" dirty="0"/>
            <a:t>システムへの文書アップロード</a:t>
          </a:r>
        </a:p>
      </dsp:txBody>
      <dsp:txXfrm>
        <a:off x="1953097" y="81610"/>
        <a:ext cx="1286436" cy="1364368"/>
      </dsp:txXfrm>
    </dsp:sp>
    <dsp:sp modelId="{17F052D5-127A-41F7-9D92-7F822232A6C5}">
      <dsp:nvSpPr>
        <dsp:cNvPr id="0" name=""/>
        <dsp:cNvSpPr/>
      </dsp:nvSpPr>
      <dsp:spPr>
        <a:xfrm>
          <a:off x="3416205" y="594351"/>
          <a:ext cx="289694" cy="338887"/>
        </a:xfrm>
        <a:prstGeom prst="rightArrow">
          <a:avLst>
            <a:gd name="adj1" fmla="val 60000"/>
            <a:gd name="adj2" fmla="val 50000"/>
          </a:avLst>
        </a:prstGeom>
        <a:solidFill>
          <a:schemeClr val="accent3">
            <a:hueOff val="2812566"/>
            <a:satOff val="-4220"/>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a:p>
      </dsp:txBody>
      <dsp:txXfrm>
        <a:off x="3416205" y="662128"/>
        <a:ext cx="202786" cy="203333"/>
      </dsp:txXfrm>
    </dsp:sp>
    <dsp:sp modelId="{3C5740F6-FE09-43E8-B872-053197336ADD}">
      <dsp:nvSpPr>
        <dsp:cNvPr id="0" name=""/>
        <dsp:cNvSpPr/>
      </dsp:nvSpPr>
      <dsp:spPr>
        <a:xfrm>
          <a:off x="3826149" y="41587"/>
          <a:ext cx="1366482" cy="1444414"/>
        </a:xfrm>
        <a:prstGeom prst="roundRect">
          <a:avLst>
            <a:gd name="adj" fmla="val 10000"/>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en-US" altLang="ja-JP" sz="2400" kern="1200" dirty="0"/>
            <a:t>QC</a:t>
          </a:r>
          <a:endParaRPr kumimoji="1" lang="ja-JP" altLang="en-US" sz="2400" kern="1200" dirty="0"/>
        </a:p>
      </dsp:txBody>
      <dsp:txXfrm>
        <a:off x="3866172" y="81610"/>
        <a:ext cx="1286436" cy="1364368"/>
      </dsp:txXfrm>
    </dsp:sp>
    <dsp:sp modelId="{4FB7AEE9-4824-4829-8119-DF1FA6E2A673}">
      <dsp:nvSpPr>
        <dsp:cNvPr id="0" name=""/>
        <dsp:cNvSpPr/>
      </dsp:nvSpPr>
      <dsp:spPr>
        <a:xfrm>
          <a:off x="5329280" y="594351"/>
          <a:ext cx="289694" cy="338887"/>
        </a:xfrm>
        <a:prstGeom prst="rightArrow">
          <a:avLst>
            <a:gd name="adj1" fmla="val 60000"/>
            <a:gd name="adj2" fmla="val 50000"/>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a:p>
      </dsp:txBody>
      <dsp:txXfrm>
        <a:off x="5329280" y="662128"/>
        <a:ext cx="202786" cy="203333"/>
      </dsp:txXfrm>
    </dsp:sp>
    <dsp:sp modelId="{7F489303-2B39-4943-A397-F50EA389C1F1}">
      <dsp:nvSpPr>
        <dsp:cNvPr id="0" name=""/>
        <dsp:cNvSpPr/>
      </dsp:nvSpPr>
      <dsp:spPr>
        <a:xfrm>
          <a:off x="5739224" y="41587"/>
          <a:ext cx="1366482" cy="1444414"/>
        </a:xfrm>
        <a:prstGeom prst="roundRect">
          <a:avLst>
            <a:gd name="adj" fmla="val 10000"/>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最終化</a:t>
          </a:r>
        </a:p>
      </dsp:txBody>
      <dsp:txXfrm>
        <a:off x="5779247" y="81610"/>
        <a:ext cx="1286436" cy="1364368"/>
      </dsp:txXfrm>
    </dsp:sp>
    <dsp:sp modelId="{B1B43999-02FF-439B-9920-FC0351D4067C}">
      <dsp:nvSpPr>
        <dsp:cNvPr id="0" name=""/>
        <dsp:cNvSpPr/>
      </dsp:nvSpPr>
      <dsp:spPr>
        <a:xfrm>
          <a:off x="7242355" y="594351"/>
          <a:ext cx="289694" cy="338887"/>
        </a:xfrm>
        <a:prstGeom prst="rightArrow">
          <a:avLst>
            <a:gd name="adj1" fmla="val 60000"/>
            <a:gd name="adj2" fmla="val 50000"/>
          </a:avLst>
        </a:prstGeom>
        <a:solidFill>
          <a:schemeClr val="accent3">
            <a:hueOff val="8437698"/>
            <a:satOff val="-12660"/>
            <a:lumOff val="-205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kumimoji="1" lang="ja-JP" altLang="en-US" sz="1400" kern="1200"/>
        </a:p>
      </dsp:txBody>
      <dsp:txXfrm>
        <a:off x="7242355" y="662128"/>
        <a:ext cx="202786" cy="203333"/>
      </dsp:txXfrm>
    </dsp:sp>
    <dsp:sp modelId="{AB275207-340E-46BC-8203-72ADD4CC3E18}">
      <dsp:nvSpPr>
        <dsp:cNvPr id="0" name=""/>
        <dsp:cNvSpPr/>
      </dsp:nvSpPr>
      <dsp:spPr>
        <a:xfrm>
          <a:off x="7652299" y="41587"/>
          <a:ext cx="1366482" cy="1444414"/>
        </a:xfrm>
        <a:prstGeom prst="roundRect">
          <a:avLst>
            <a:gd name="adj" fmla="val 10000"/>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en-US" altLang="ja-JP" sz="2000" kern="1200" dirty="0"/>
            <a:t>TMF</a:t>
          </a:r>
          <a:r>
            <a:rPr kumimoji="1" lang="ja-JP" altLang="en-US" sz="2000" kern="1200" dirty="0"/>
            <a:t> </a:t>
          </a:r>
          <a:r>
            <a:rPr kumimoji="1" lang="en-US" altLang="ja-JP" sz="2000" kern="1200" dirty="0"/>
            <a:t>Lock</a:t>
          </a:r>
          <a:endParaRPr kumimoji="1" lang="ja-JP" altLang="en-US" sz="2000" kern="1200" dirty="0"/>
        </a:p>
      </dsp:txBody>
      <dsp:txXfrm>
        <a:off x="7692322" y="81610"/>
        <a:ext cx="1286436" cy="1364368"/>
      </dsp:txXfrm>
    </dsp:sp>
    <dsp:sp modelId="{68CC255C-4B13-4B92-B161-3FA18DB92A42}">
      <dsp:nvSpPr>
        <dsp:cNvPr id="0" name=""/>
        <dsp:cNvSpPr/>
      </dsp:nvSpPr>
      <dsp:spPr>
        <a:xfrm>
          <a:off x="9155430" y="594351"/>
          <a:ext cx="289694" cy="338887"/>
        </a:xfrm>
        <a:prstGeom prst="rightArrow">
          <a:avLst>
            <a:gd name="adj1" fmla="val 60000"/>
            <a:gd name="adj2" fmla="val 50000"/>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a:p>
      </dsp:txBody>
      <dsp:txXfrm>
        <a:off x="9155430" y="662128"/>
        <a:ext cx="202786" cy="203333"/>
      </dsp:txXfrm>
    </dsp:sp>
    <dsp:sp modelId="{8D2CF6E0-FC1C-432B-88F6-63DED18693EA}">
      <dsp:nvSpPr>
        <dsp:cNvPr id="0" name=""/>
        <dsp:cNvSpPr/>
      </dsp:nvSpPr>
      <dsp:spPr>
        <a:xfrm>
          <a:off x="9565374" y="41587"/>
          <a:ext cx="1366482" cy="1444414"/>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en-US" altLang="ja-JP" sz="2000" kern="1200"/>
            <a:t>Archive</a:t>
          </a:r>
          <a:endParaRPr kumimoji="1" lang="ja-JP" altLang="en-US" sz="2000" kern="1200"/>
        </a:p>
      </dsp:txBody>
      <dsp:txXfrm>
        <a:off x="9605397" y="81610"/>
        <a:ext cx="1286436" cy="13643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7AB8A-09C4-419C-B859-D9B43529609D}">
      <dsp:nvSpPr>
        <dsp:cNvPr id="0" name=""/>
        <dsp:cNvSpPr/>
      </dsp:nvSpPr>
      <dsp:spPr>
        <a:xfrm rot="5400000">
          <a:off x="-226614" y="229350"/>
          <a:ext cx="1510760" cy="105753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定義</a:t>
          </a:r>
        </a:p>
      </dsp:txBody>
      <dsp:txXfrm rot="-5400000">
        <a:off x="0" y="531502"/>
        <a:ext cx="1057532" cy="453228"/>
      </dsp:txXfrm>
    </dsp:sp>
    <dsp:sp modelId="{7C6E86B0-3E36-4CE6-B89A-1F643EEEAE75}">
      <dsp:nvSpPr>
        <dsp:cNvPr id="0" name=""/>
        <dsp:cNvSpPr/>
      </dsp:nvSpPr>
      <dsp:spPr>
        <a:xfrm rot="5400000">
          <a:off x="4391844" y="-3331575"/>
          <a:ext cx="981994" cy="765061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kumimoji="1" lang="ja-JP" altLang="en-US" sz="2100" b="1" kern="1200" dirty="0"/>
            <a:t>評価項目を数値化できる内容に当てはめて定義する</a:t>
          </a:r>
          <a:br>
            <a:rPr kumimoji="1" lang="en-US" altLang="ja-JP" sz="2100" b="1" kern="1200" dirty="0"/>
          </a:br>
          <a:r>
            <a:rPr kumimoji="1" lang="ja-JP" altLang="en-US" sz="2100" kern="1200" dirty="0"/>
            <a:t>例）「タイムリーな登録」⇒「入手文書を</a:t>
          </a:r>
          <a:r>
            <a:rPr kumimoji="1" lang="ja-JP" altLang="en-US" sz="2100" u="sng" kern="1200" dirty="0"/>
            <a:t>〇日以内</a:t>
          </a:r>
          <a:r>
            <a:rPr kumimoji="1" lang="ja-JP" altLang="en-US" sz="2100" kern="1200" dirty="0"/>
            <a:t>に保管すること」</a:t>
          </a:r>
        </a:p>
      </dsp:txBody>
      <dsp:txXfrm rot="-5400000">
        <a:off x="1057533" y="50673"/>
        <a:ext cx="7602681" cy="886120"/>
      </dsp:txXfrm>
    </dsp:sp>
    <dsp:sp modelId="{C27FD022-003C-43A7-8816-621223A12336}">
      <dsp:nvSpPr>
        <dsp:cNvPr id="0" name=""/>
        <dsp:cNvSpPr/>
      </dsp:nvSpPr>
      <dsp:spPr>
        <a:xfrm rot="5400000">
          <a:off x="-226614" y="1544985"/>
          <a:ext cx="1510760" cy="105753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測定</a:t>
          </a:r>
        </a:p>
      </dsp:txBody>
      <dsp:txXfrm rot="-5400000">
        <a:off x="0" y="1847137"/>
        <a:ext cx="1057532" cy="453228"/>
      </dsp:txXfrm>
    </dsp:sp>
    <dsp:sp modelId="{C54B6759-7B88-4FFF-9617-43BEF0BE264F}">
      <dsp:nvSpPr>
        <dsp:cNvPr id="0" name=""/>
        <dsp:cNvSpPr/>
      </dsp:nvSpPr>
      <dsp:spPr>
        <a:xfrm rot="5400000">
          <a:off x="4391844" y="-2015940"/>
          <a:ext cx="981994" cy="765061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kumimoji="1" lang="ja-JP" altLang="en-US" sz="2100" b="1" kern="1200" dirty="0"/>
            <a:t>各試験、各</a:t>
          </a:r>
          <a:r>
            <a:rPr kumimoji="1" lang="en-US" altLang="ja-JP" sz="2100" b="1" kern="1200" dirty="0"/>
            <a:t>CRO</a:t>
          </a:r>
          <a:r>
            <a:rPr kumimoji="1" lang="ja-JP" altLang="en-US" sz="2100" b="1" kern="1200" dirty="0"/>
            <a:t>などの切り口で、評価項目について測定する</a:t>
          </a:r>
          <a:br>
            <a:rPr kumimoji="1" lang="en-US" altLang="ja-JP" sz="2100" kern="1200" dirty="0"/>
          </a:br>
          <a:r>
            <a:rPr kumimoji="1" lang="ja-JP" altLang="en-US" sz="2100" kern="1200" dirty="0"/>
            <a:t>例）〇日以内に保管された文書は全体の〇％</a:t>
          </a:r>
        </a:p>
      </dsp:txBody>
      <dsp:txXfrm rot="-5400000">
        <a:off x="1057533" y="1366308"/>
        <a:ext cx="7602681" cy="886120"/>
      </dsp:txXfrm>
    </dsp:sp>
    <dsp:sp modelId="{4B123D57-625F-4805-B3D5-9F959C821851}">
      <dsp:nvSpPr>
        <dsp:cNvPr id="0" name=""/>
        <dsp:cNvSpPr/>
      </dsp:nvSpPr>
      <dsp:spPr>
        <a:xfrm rot="5400000">
          <a:off x="-226614" y="2860620"/>
          <a:ext cx="1510760" cy="105753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評価</a:t>
          </a:r>
        </a:p>
      </dsp:txBody>
      <dsp:txXfrm rot="-5400000">
        <a:off x="0" y="3162772"/>
        <a:ext cx="1057532" cy="453228"/>
      </dsp:txXfrm>
    </dsp:sp>
    <dsp:sp modelId="{3DB05A88-4303-4839-AE1E-7EB751A529EF}">
      <dsp:nvSpPr>
        <dsp:cNvPr id="0" name=""/>
        <dsp:cNvSpPr/>
      </dsp:nvSpPr>
      <dsp:spPr>
        <a:xfrm rot="5400000">
          <a:off x="4391844" y="-700305"/>
          <a:ext cx="981994" cy="765061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kumimoji="1" lang="ja-JP" altLang="en-US" sz="2100" b="1" kern="1200" dirty="0"/>
            <a:t>得られた結果が許容範囲を満たしているか評価する</a:t>
          </a:r>
          <a:br>
            <a:rPr kumimoji="1" lang="en-US" altLang="ja-JP" sz="2100" kern="1200" dirty="0"/>
          </a:br>
          <a:r>
            <a:rPr kumimoji="1" lang="ja-JP" altLang="en-US" sz="2100" kern="1200" dirty="0"/>
            <a:t>例）</a:t>
          </a:r>
          <a:r>
            <a:rPr kumimoji="1" lang="en-US" altLang="ja-JP" sz="2100" kern="1200" dirty="0"/>
            <a:t>60%</a:t>
          </a:r>
          <a:r>
            <a:rPr kumimoji="1" lang="ja-JP" altLang="en-US" sz="2100" kern="1200" dirty="0"/>
            <a:t>を超えていれば、再発防止策を講じる</a:t>
          </a:r>
        </a:p>
      </dsp:txBody>
      <dsp:txXfrm rot="-5400000">
        <a:off x="1057533" y="2681943"/>
        <a:ext cx="7602681" cy="88612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89F4FA28-E7CE-4D09-9188-45A5FDE4B9FA}"/>
              </a:ext>
            </a:extLst>
          </p:cNvPr>
          <p:cNvSpPr>
            <a:spLocks noGrp="1"/>
          </p:cNvSpPr>
          <p:nvPr>
            <p:ph type="hdr" sz="quarter"/>
          </p:nvPr>
        </p:nvSpPr>
        <p:spPr>
          <a:xfrm>
            <a:off x="0" y="0"/>
            <a:ext cx="4306780" cy="341644"/>
          </a:xfrm>
          <a:prstGeom prst="rect">
            <a:avLst/>
          </a:prstGeom>
        </p:spPr>
        <p:txBody>
          <a:bodyPr vert="horz" lIns="92226" tIns="46113" rIns="92226" bIns="46113"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64782F1A-3F3F-42E3-9699-3E313F2E5DBC}"/>
              </a:ext>
            </a:extLst>
          </p:cNvPr>
          <p:cNvSpPr>
            <a:spLocks noGrp="1"/>
          </p:cNvSpPr>
          <p:nvPr>
            <p:ph type="dt" sz="quarter" idx="1"/>
          </p:nvPr>
        </p:nvSpPr>
        <p:spPr>
          <a:xfrm>
            <a:off x="5629360" y="0"/>
            <a:ext cx="4308379" cy="341644"/>
          </a:xfrm>
          <a:prstGeom prst="rect">
            <a:avLst/>
          </a:prstGeom>
        </p:spPr>
        <p:txBody>
          <a:bodyPr vert="horz" lIns="92226" tIns="46113" rIns="92226" bIns="46113" rtlCol="0"/>
          <a:lstStyle>
            <a:lvl1pPr algn="r">
              <a:defRPr sz="1200"/>
            </a:lvl1pPr>
          </a:lstStyle>
          <a:p>
            <a:fld id="{85131350-8785-4589-8E6D-76B7168435E2}" type="datetimeFigureOut">
              <a:rPr kumimoji="1" lang="ja-JP" altLang="en-US" smtClean="0"/>
              <a:t>2023/8/22</a:t>
            </a:fld>
            <a:endParaRPr kumimoji="1" lang="ja-JP" altLang="en-US"/>
          </a:p>
        </p:txBody>
      </p:sp>
      <p:sp>
        <p:nvSpPr>
          <p:cNvPr id="4" name="フッター プレースホルダー 3">
            <a:extLst>
              <a:ext uri="{FF2B5EF4-FFF2-40B4-BE49-F238E27FC236}">
                <a16:creationId xmlns:a16="http://schemas.microsoft.com/office/drawing/2014/main" id="{73E50088-0EEC-495F-86B9-981F5BA60FB5}"/>
              </a:ext>
            </a:extLst>
          </p:cNvPr>
          <p:cNvSpPr>
            <a:spLocks noGrp="1"/>
          </p:cNvSpPr>
          <p:nvPr>
            <p:ph type="ftr" sz="quarter" idx="2"/>
          </p:nvPr>
        </p:nvSpPr>
        <p:spPr>
          <a:xfrm>
            <a:off x="0" y="6463969"/>
            <a:ext cx="4306780" cy="341644"/>
          </a:xfrm>
          <a:prstGeom prst="rect">
            <a:avLst/>
          </a:prstGeom>
        </p:spPr>
        <p:txBody>
          <a:bodyPr vert="horz" lIns="92226" tIns="46113" rIns="92226" bIns="46113"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0F63EB98-BA50-4D4C-9F96-989E29484A57}"/>
              </a:ext>
            </a:extLst>
          </p:cNvPr>
          <p:cNvSpPr>
            <a:spLocks noGrp="1"/>
          </p:cNvSpPr>
          <p:nvPr>
            <p:ph type="sldNum" sz="quarter" idx="3"/>
          </p:nvPr>
        </p:nvSpPr>
        <p:spPr>
          <a:xfrm>
            <a:off x="5629360" y="6463969"/>
            <a:ext cx="4308379" cy="341644"/>
          </a:xfrm>
          <a:prstGeom prst="rect">
            <a:avLst/>
          </a:prstGeom>
        </p:spPr>
        <p:txBody>
          <a:bodyPr vert="horz" lIns="92226" tIns="46113" rIns="92226" bIns="46113" rtlCol="0" anchor="b"/>
          <a:lstStyle>
            <a:lvl1pPr algn="r">
              <a:defRPr sz="1200"/>
            </a:lvl1pPr>
          </a:lstStyle>
          <a:p>
            <a:fld id="{81D54532-C5F8-40B3-97EB-A8292249DA55}" type="slidenum">
              <a:rPr kumimoji="1" lang="ja-JP" altLang="en-US" smtClean="0"/>
              <a:t>‹#›</a:t>
            </a:fld>
            <a:endParaRPr kumimoji="1" lang="ja-JP" altLang="en-US"/>
          </a:p>
        </p:txBody>
      </p:sp>
    </p:spTree>
    <p:extLst>
      <p:ext uri="{BB962C8B-B14F-4D97-AF65-F5344CB8AC3E}">
        <p14:creationId xmlns:p14="http://schemas.microsoft.com/office/powerpoint/2010/main" val="3969184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4307905" cy="341650"/>
          </a:xfrm>
          <a:prstGeom prst="rect">
            <a:avLst/>
          </a:prstGeom>
        </p:spPr>
        <p:txBody>
          <a:bodyPr vert="horz" lIns="92226" tIns="46113" rIns="92226" bIns="46113"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091" y="0"/>
            <a:ext cx="4307904" cy="341650"/>
          </a:xfrm>
          <a:prstGeom prst="rect">
            <a:avLst/>
          </a:prstGeom>
        </p:spPr>
        <p:txBody>
          <a:bodyPr vert="horz" lIns="92226" tIns="46113" rIns="92226" bIns="46113" rtlCol="0"/>
          <a:lstStyle>
            <a:lvl1pPr algn="r">
              <a:defRPr sz="1200"/>
            </a:lvl1pPr>
          </a:lstStyle>
          <a:p>
            <a:fld id="{3A0B458F-41E6-4E29-9035-B5F1C8E1AC0F}" type="datetimeFigureOut">
              <a:rPr kumimoji="1" lang="ja-JP" altLang="en-US" smtClean="0"/>
              <a:t>2023/8/22</a:t>
            </a:fld>
            <a:endParaRPr kumimoji="1" lang="ja-JP" altLang="en-US"/>
          </a:p>
        </p:txBody>
      </p:sp>
      <p:sp>
        <p:nvSpPr>
          <p:cNvPr id="4" name="スライド イメージ プレースホルダー 3"/>
          <p:cNvSpPr>
            <a:spLocks noGrp="1" noRot="1" noChangeAspect="1"/>
          </p:cNvSpPr>
          <p:nvPr>
            <p:ph type="sldImg" idx="2"/>
          </p:nvPr>
        </p:nvSpPr>
        <p:spPr>
          <a:xfrm>
            <a:off x="2928938" y="849313"/>
            <a:ext cx="4081462" cy="2297112"/>
          </a:xfrm>
          <a:prstGeom prst="rect">
            <a:avLst/>
          </a:prstGeom>
          <a:noFill/>
          <a:ln w="12700">
            <a:solidFill>
              <a:prstClr val="black"/>
            </a:solidFill>
          </a:ln>
        </p:spPr>
        <p:txBody>
          <a:bodyPr vert="horz" lIns="92226" tIns="46113" rIns="92226" bIns="46113" rtlCol="0" anchor="ctr"/>
          <a:lstStyle/>
          <a:p>
            <a:endParaRPr lang="ja-JP" altLang="en-US"/>
          </a:p>
        </p:txBody>
      </p:sp>
      <p:sp>
        <p:nvSpPr>
          <p:cNvPr id="5" name="ノート プレースホルダー 4"/>
          <p:cNvSpPr>
            <a:spLocks noGrp="1"/>
          </p:cNvSpPr>
          <p:nvPr>
            <p:ph type="body" sz="quarter" idx="3"/>
          </p:nvPr>
        </p:nvSpPr>
        <p:spPr>
          <a:xfrm>
            <a:off x="993232" y="3275236"/>
            <a:ext cx="7952876" cy="2679539"/>
          </a:xfrm>
          <a:prstGeom prst="rect">
            <a:avLst/>
          </a:prstGeom>
        </p:spPr>
        <p:txBody>
          <a:bodyPr vert="horz" lIns="92226" tIns="46113" rIns="92226" bIns="461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6463964"/>
            <a:ext cx="4307905" cy="341650"/>
          </a:xfrm>
          <a:prstGeom prst="rect">
            <a:avLst/>
          </a:prstGeom>
        </p:spPr>
        <p:txBody>
          <a:bodyPr vert="horz" lIns="92226" tIns="46113" rIns="92226" bIns="461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091" y="6463964"/>
            <a:ext cx="4307904" cy="341650"/>
          </a:xfrm>
          <a:prstGeom prst="rect">
            <a:avLst/>
          </a:prstGeom>
        </p:spPr>
        <p:txBody>
          <a:bodyPr vert="horz" lIns="92226" tIns="46113" rIns="92226" bIns="46113" rtlCol="0" anchor="b"/>
          <a:lstStyle>
            <a:lvl1pPr algn="r">
              <a:defRPr sz="1200"/>
            </a:lvl1pPr>
          </a:lstStyle>
          <a:p>
            <a:fld id="{9AEC84E9-82A1-4671-8379-B76BB156EC8C}" type="slidenum">
              <a:rPr kumimoji="1" lang="ja-JP" altLang="en-US" smtClean="0"/>
              <a:t>‹#›</a:t>
            </a:fld>
            <a:endParaRPr kumimoji="1" lang="ja-JP" altLang="en-US"/>
          </a:p>
        </p:txBody>
      </p:sp>
    </p:spTree>
    <p:extLst>
      <p:ext uri="{BB962C8B-B14F-4D97-AF65-F5344CB8AC3E}">
        <p14:creationId xmlns:p14="http://schemas.microsoft.com/office/powerpoint/2010/main" val="1451848581"/>
      </p:ext>
    </p:extLst>
  </p:cSld>
  <p:clrMap bg1="lt1" tx1="dk1" bg2="lt2" tx2="dk2" accent1="accent1" accent2="accent2" accent3="accent3" accent4="accent4" accent5="accent5" accent6="accent6" hlink="hlink" folHlink="folHlink"/>
  <p:hf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928938" y="849313"/>
            <a:ext cx="4081462" cy="2297112"/>
          </a:xfrm>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p:nvPr>
        </p:nvSpPr>
        <p:spPr/>
        <p:txBody>
          <a:bodyPr/>
          <a:lstStyle/>
          <a:p>
            <a:endParaRPr kumimoji="1" lang="ja-JP" altLang="en-US"/>
          </a:p>
        </p:txBody>
      </p:sp>
      <p:sp>
        <p:nvSpPr>
          <p:cNvPr id="5" name="フッター プレースホルダー 4"/>
          <p:cNvSpPr>
            <a:spLocks noGrp="1"/>
          </p:cNvSpPr>
          <p:nvPr>
            <p:ph type="ftr" sz="quarter" idx="4"/>
          </p:nvPr>
        </p:nvSpPr>
        <p:spPr/>
        <p:txBody>
          <a:bodyPr/>
          <a:lstStyle/>
          <a:p>
            <a:endParaRPr kumimoji="1" lang="ja-JP" altLang="en-US"/>
          </a:p>
        </p:txBody>
      </p:sp>
      <p:sp>
        <p:nvSpPr>
          <p:cNvPr id="6" name="スライド番号プレースホルダー 5"/>
          <p:cNvSpPr>
            <a:spLocks noGrp="1"/>
          </p:cNvSpPr>
          <p:nvPr>
            <p:ph type="sldNum" sz="quarter" idx="5"/>
          </p:nvPr>
        </p:nvSpPr>
        <p:spPr/>
        <p:txBody>
          <a:bodyPr/>
          <a:lstStyle/>
          <a:p>
            <a:fld id="{9AEC84E9-82A1-4671-8379-B76BB156EC8C}" type="slidenum">
              <a:rPr kumimoji="1" lang="ja-JP" altLang="en-US" smtClean="0"/>
              <a:t>1</a:t>
            </a:fld>
            <a:endParaRPr kumimoji="1" lang="ja-JP" altLang="en-US"/>
          </a:p>
        </p:txBody>
      </p:sp>
    </p:spTree>
    <p:extLst>
      <p:ext uri="{BB962C8B-B14F-4D97-AF65-F5344CB8AC3E}">
        <p14:creationId xmlns:p14="http://schemas.microsoft.com/office/powerpoint/2010/main" val="21211537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_和文">
    <p:spTree>
      <p:nvGrpSpPr>
        <p:cNvPr id="1" name=""/>
        <p:cNvGrpSpPr/>
        <p:nvPr/>
      </p:nvGrpSpPr>
      <p:grpSpPr>
        <a:xfrm>
          <a:off x="0" y="0"/>
          <a:ext cx="0" cy="0"/>
          <a:chOff x="0" y="0"/>
          <a:chExt cx="0" cy="0"/>
        </a:xfrm>
      </p:grpSpPr>
      <p:grpSp>
        <p:nvGrpSpPr>
          <p:cNvPr id="2" name="Group 9">
            <a:extLst>
              <a:ext uri="{FF2B5EF4-FFF2-40B4-BE49-F238E27FC236}">
                <a16:creationId xmlns:a16="http://schemas.microsoft.com/office/drawing/2014/main" id="{5039833F-A9E7-452A-8EC3-D4D80B1BD6AC}"/>
              </a:ext>
            </a:extLst>
          </p:cNvPr>
          <p:cNvGrpSpPr>
            <a:grpSpLocks/>
          </p:cNvGrpSpPr>
          <p:nvPr userDrawn="1"/>
        </p:nvGrpSpPr>
        <p:grpSpPr bwMode="auto">
          <a:xfrm>
            <a:off x="0" y="6551613"/>
            <a:ext cx="12192000" cy="333375"/>
            <a:chOff x="0" y="0"/>
            <a:chExt cx="5760" cy="210"/>
          </a:xfrm>
        </p:grpSpPr>
        <p:sp>
          <p:nvSpPr>
            <p:cNvPr id="3" name="Rectangle 10">
              <a:extLst>
                <a:ext uri="{FF2B5EF4-FFF2-40B4-BE49-F238E27FC236}">
                  <a16:creationId xmlns:a16="http://schemas.microsoft.com/office/drawing/2014/main" id="{3207C17A-7189-4B65-A811-BC0A00249DDC}"/>
                </a:ext>
              </a:extLst>
            </p:cNvPr>
            <p:cNvSpPr>
              <a:spLocks noChangeArrowheads="1"/>
            </p:cNvSpPr>
            <p:nvPr/>
          </p:nvSpPr>
          <p:spPr bwMode="auto">
            <a:xfrm>
              <a:off x="0" y="0"/>
              <a:ext cx="5760" cy="210"/>
            </a:xfrm>
            <a:prstGeom prst="rect">
              <a:avLst/>
            </a:prstGeom>
            <a:gradFill rotWithShape="1">
              <a:gsLst>
                <a:gs pos="0">
                  <a:srgbClr val="3366FF"/>
                </a:gs>
                <a:gs pos="100000">
                  <a:srgbClr val="FFFFFF"/>
                </a:gs>
              </a:gsLst>
              <a:lin ang="0" scaled="1"/>
            </a:gra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4" name="Rectangle 11">
              <a:extLst>
                <a:ext uri="{FF2B5EF4-FFF2-40B4-BE49-F238E27FC236}">
                  <a16:creationId xmlns:a16="http://schemas.microsoft.com/office/drawing/2014/main" id="{1DADB612-146A-44E3-A00C-C40DDF3E239E}"/>
                </a:ext>
              </a:extLst>
            </p:cNvPr>
            <p:cNvSpPr>
              <a:spLocks noChangeArrowheads="1"/>
            </p:cNvSpPr>
            <p:nvPr/>
          </p:nvSpPr>
          <p:spPr bwMode="auto">
            <a:xfrm>
              <a:off x="0" y="164"/>
              <a:ext cx="5760" cy="46"/>
            </a:xfrm>
            <a:prstGeom prst="rect">
              <a:avLst/>
            </a:prstGeom>
            <a:gradFill rotWithShape="1">
              <a:gsLst>
                <a:gs pos="0">
                  <a:srgbClr val="0000CC"/>
                </a:gs>
                <a:gs pos="100000">
                  <a:schemeClr val="bg1"/>
                </a:gs>
              </a:gsLst>
              <a:lin ang="0" scaled="1"/>
            </a:gra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grpSp>
      <p:sp>
        <p:nvSpPr>
          <p:cNvPr id="5" name="Rectangle 6">
            <a:extLst>
              <a:ext uri="{FF2B5EF4-FFF2-40B4-BE49-F238E27FC236}">
                <a16:creationId xmlns:a16="http://schemas.microsoft.com/office/drawing/2014/main" id="{1234CFFC-233C-4B7D-88AC-334F3BD3A2F0}"/>
              </a:ext>
            </a:extLst>
          </p:cNvPr>
          <p:cNvSpPr>
            <a:spLocks noChangeArrowheads="1"/>
          </p:cNvSpPr>
          <p:nvPr/>
        </p:nvSpPr>
        <p:spPr bwMode="auto">
          <a:xfrm>
            <a:off x="0" y="0"/>
            <a:ext cx="12192000" cy="333375"/>
          </a:xfrm>
          <a:prstGeom prst="rect">
            <a:avLst/>
          </a:prstGeom>
          <a:gradFill rotWithShape="1">
            <a:gsLst>
              <a:gs pos="0">
                <a:srgbClr val="FFFFFF"/>
              </a:gs>
              <a:gs pos="100000">
                <a:srgbClr val="3366FF"/>
              </a:gs>
            </a:gsLst>
            <a:lin ang="0" scaled="1"/>
          </a:gra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solidFill>
                <a:srgbClr val="0000CC"/>
              </a:solidFill>
            </a:endParaRPr>
          </a:p>
        </p:txBody>
      </p:sp>
      <p:sp>
        <p:nvSpPr>
          <p:cNvPr id="6" name="Rectangle 7">
            <a:extLst>
              <a:ext uri="{FF2B5EF4-FFF2-40B4-BE49-F238E27FC236}">
                <a16:creationId xmlns:a16="http://schemas.microsoft.com/office/drawing/2014/main" id="{32E57B8D-9BD9-4BF7-BCE1-262B56F02441}"/>
              </a:ext>
            </a:extLst>
          </p:cNvPr>
          <p:cNvSpPr>
            <a:spLocks noChangeArrowheads="1"/>
          </p:cNvSpPr>
          <p:nvPr/>
        </p:nvSpPr>
        <p:spPr bwMode="auto">
          <a:xfrm>
            <a:off x="0" y="0"/>
            <a:ext cx="12192000" cy="71438"/>
          </a:xfrm>
          <a:prstGeom prst="rect">
            <a:avLst/>
          </a:prstGeom>
          <a:gradFill rotWithShape="1">
            <a:gsLst>
              <a:gs pos="0">
                <a:schemeClr val="bg1"/>
              </a:gs>
              <a:gs pos="100000">
                <a:srgbClr val="0000CC"/>
              </a:gs>
            </a:gsLst>
            <a:lin ang="0" scaled="1"/>
          </a:gra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pic>
        <p:nvPicPr>
          <p:cNvPr id="7" name="Picture 2">
            <a:extLst>
              <a:ext uri="{FF2B5EF4-FFF2-40B4-BE49-F238E27FC236}">
                <a16:creationId xmlns:a16="http://schemas.microsoft.com/office/drawing/2014/main" id="{79C00A55-FF5C-4C38-9BCD-975730F4AE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450"/>
            <a:ext cx="1122363"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2">
            <a:extLst>
              <a:ext uri="{FF2B5EF4-FFF2-40B4-BE49-F238E27FC236}">
                <a16:creationId xmlns:a16="http://schemas.microsoft.com/office/drawing/2014/main" id="{F8DBEBB0-0D73-465B-B465-09F50A86E574}"/>
              </a:ext>
            </a:extLst>
          </p:cNvPr>
          <p:cNvSpPr>
            <a:spLocks noChangeShapeType="1"/>
          </p:cNvSpPr>
          <p:nvPr userDrawn="1"/>
        </p:nvSpPr>
        <p:spPr bwMode="auto">
          <a:xfrm>
            <a:off x="2063750" y="3716338"/>
            <a:ext cx="7969250" cy="0"/>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 name="スライド番号プレースホルダー 5">
            <a:extLst>
              <a:ext uri="{FF2B5EF4-FFF2-40B4-BE49-F238E27FC236}">
                <a16:creationId xmlns:a16="http://schemas.microsoft.com/office/drawing/2014/main" id="{E64DF27F-2A63-4552-81D3-4494DD8BCAFF}"/>
              </a:ext>
            </a:extLst>
          </p:cNvPr>
          <p:cNvSpPr>
            <a:spLocks noGrp="1"/>
          </p:cNvSpPr>
          <p:nvPr>
            <p:ph type="sldNum" sz="quarter" idx="10"/>
          </p:nvPr>
        </p:nvSpPr>
        <p:spPr>
          <a:xfrm>
            <a:off x="9072563" y="6519863"/>
            <a:ext cx="2844800" cy="365125"/>
          </a:xfrm>
        </p:spPr>
        <p:txBody>
          <a:bodyPr lIns="0" tIns="0" rIns="0" bIns="0"/>
          <a:lstStyle>
            <a:lvl1pPr>
              <a:defRPr sz="800" smtClean="0">
                <a:solidFill>
                  <a:srgbClr val="636672"/>
                </a:solidFill>
              </a:defRPr>
            </a:lvl1pPr>
          </a:lstStyle>
          <a:p>
            <a:pPr>
              <a:defRPr/>
            </a:pPr>
            <a:fld id="{47D1CE24-0E2B-4B53-BAC1-1222EE811FF1}" type="slidenum">
              <a:rPr lang="en-US" altLang="ja-JP"/>
              <a:pPr>
                <a:defRPr/>
              </a:pPr>
              <a:t>‹#›</a:t>
            </a:fld>
            <a:endParaRPr lang="ja-JP" altLang="en-US"/>
          </a:p>
        </p:txBody>
      </p:sp>
    </p:spTree>
    <p:extLst>
      <p:ext uri="{BB962C8B-B14F-4D97-AF65-F5344CB8AC3E}">
        <p14:creationId xmlns:p14="http://schemas.microsoft.com/office/powerpoint/2010/main" val="632302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本文_和文">
    <p:spTree>
      <p:nvGrpSpPr>
        <p:cNvPr id="1" name=""/>
        <p:cNvGrpSpPr/>
        <p:nvPr/>
      </p:nvGrpSpPr>
      <p:grpSpPr>
        <a:xfrm>
          <a:off x="0" y="0"/>
          <a:ext cx="0" cy="0"/>
          <a:chOff x="0" y="0"/>
          <a:chExt cx="0" cy="0"/>
        </a:xfrm>
      </p:grpSpPr>
      <p:grpSp>
        <p:nvGrpSpPr>
          <p:cNvPr id="2" name="Group 9">
            <a:extLst>
              <a:ext uri="{FF2B5EF4-FFF2-40B4-BE49-F238E27FC236}">
                <a16:creationId xmlns:a16="http://schemas.microsoft.com/office/drawing/2014/main" id="{55A2A2B7-2329-4057-863E-FF0F04E5172F}"/>
              </a:ext>
            </a:extLst>
          </p:cNvPr>
          <p:cNvGrpSpPr>
            <a:grpSpLocks/>
          </p:cNvGrpSpPr>
          <p:nvPr userDrawn="1"/>
        </p:nvGrpSpPr>
        <p:grpSpPr bwMode="auto">
          <a:xfrm>
            <a:off x="0" y="6551613"/>
            <a:ext cx="12192000" cy="333375"/>
            <a:chOff x="0" y="0"/>
            <a:chExt cx="5760" cy="210"/>
          </a:xfrm>
        </p:grpSpPr>
        <p:sp>
          <p:nvSpPr>
            <p:cNvPr id="3" name="Rectangle 10">
              <a:extLst>
                <a:ext uri="{FF2B5EF4-FFF2-40B4-BE49-F238E27FC236}">
                  <a16:creationId xmlns:a16="http://schemas.microsoft.com/office/drawing/2014/main" id="{96987CB8-834F-4381-A5F1-7090837312A2}"/>
                </a:ext>
              </a:extLst>
            </p:cNvPr>
            <p:cNvSpPr>
              <a:spLocks noChangeArrowheads="1"/>
            </p:cNvSpPr>
            <p:nvPr/>
          </p:nvSpPr>
          <p:spPr bwMode="auto">
            <a:xfrm>
              <a:off x="0" y="0"/>
              <a:ext cx="5760" cy="210"/>
            </a:xfrm>
            <a:prstGeom prst="rect">
              <a:avLst/>
            </a:prstGeom>
            <a:gradFill rotWithShape="1">
              <a:gsLst>
                <a:gs pos="0">
                  <a:srgbClr val="3366FF"/>
                </a:gs>
                <a:gs pos="100000">
                  <a:srgbClr val="FFFFFF"/>
                </a:gs>
              </a:gsLst>
              <a:lin ang="0" scaled="1"/>
            </a:gra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4" name="Rectangle 11">
              <a:extLst>
                <a:ext uri="{FF2B5EF4-FFF2-40B4-BE49-F238E27FC236}">
                  <a16:creationId xmlns:a16="http://schemas.microsoft.com/office/drawing/2014/main" id="{80930805-9A82-473B-AD18-9F245B7978F8}"/>
                </a:ext>
              </a:extLst>
            </p:cNvPr>
            <p:cNvSpPr>
              <a:spLocks noChangeArrowheads="1"/>
            </p:cNvSpPr>
            <p:nvPr/>
          </p:nvSpPr>
          <p:spPr bwMode="auto">
            <a:xfrm>
              <a:off x="0" y="164"/>
              <a:ext cx="5760" cy="46"/>
            </a:xfrm>
            <a:prstGeom prst="rect">
              <a:avLst/>
            </a:prstGeom>
            <a:gradFill rotWithShape="1">
              <a:gsLst>
                <a:gs pos="0">
                  <a:srgbClr val="0000CC"/>
                </a:gs>
                <a:gs pos="100000">
                  <a:schemeClr val="bg1"/>
                </a:gs>
              </a:gsLst>
              <a:lin ang="0" scaled="1"/>
            </a:gra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grpSp>
      <p:sp>
        <p:nvSpPr>
          <p:cNvPr id="5" name="Rectangle 6">
            <a:extLst>
              <a:ext uri="{FF2B5EF4-FFF2-40B4-BE49-F238E27FC236}">
                <a16:creationId xmlns:a16="http://schemas.microsoft.com/office/drawing/2014/main" id="{B37A9445-CBA6-4A3B-ACB9-5A39A498392D}"/>
              </a:ext>
            </a:extLst>
          </p:cNvPr>
          <p:cNvSpPr>
            <a:spLocks noChangeArrowheads="1"/>
          </p:cNvSpPr>
          <p:nvPr/>
        </p:nvSpPr>
        <p:spPr bwMode="auto">
          <a:xfrm>
            <a:off x="0" y="0"/>
            <a:ext cx="12192000" cy="333375"/>
          </a:xfrm>
          <a:prstGeom prst="rect">
            <a:avLst/>
          </a:prstGeom>
          <a:gradFill rotWithShape="1">
            <a:gsLst>
              <a:gs pos="0">
                <a:srgbClr val="FFFFFF"/>
              </a:gs>
              <a:gs pos="100000">
                <a:srgbClr val="3366FF"/>
              </a:gs>
            </a:gsLst>
            <a:lin ang="0" scaled="1"/>
          </a:gra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solidFill>
                <a:srgbClr val="0000CC"/>
              </a:solidFill>
            </a:endParaRPr>
          </a:p>
        </p:txBody>
      </p:sp>
      <p:sp>
        <p:nvSpPr>
          <p:cNvPr id="6" name="Rectangle 7">
            <a:extLst>
              <a:ext uri="{FF2B5EF4-FFF2-40B4-BE49-F238E27FC236}">
                <a16:creationId xmlns:a16="http://schemas.microsoft.com/office/drawing/2014/main" id="{50B4DE2B-B5FD-41BA-8D26-CA3CBB38EC7D}"/>
              </a:ext>
            </a:extLst>
          </p:cNvPr>
          <p:cNvSpPr>
            <a:spLocks noChangeArrowheads="1"/>
          </p:cNvSpPr>
          <p:nvPr/>
        </p:nvSpPr>
        <p:spPr bwMode="auto">
          <a:xfrm>
            <a:off x="0" y="0"/>
            <a:ext cx="12192000" cy="71438"/>
          </a:xfrm>
          <a:prstGeom prst="rect">
            <a:avLst/>
          </a:prstGeom>
          <a:gradFill rotWithShape="1">
            <a:gsLst>
              <a:gs pos="0">
                <a:schemeClr val="bg1"/>
              </a:gs>
              <a:gs pos="100000">
                <a:srgbClr val="0000CC"/>
              </a:gs>
            </a:gsLst>
            <a:lin ang="0" scaled="1"/>
          </a:gra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pic>
        <p:nvPicPr>
          <p:cNvPr id="7" name="Picture 2">
            <a:extLst>
              <a:ext uri="{FF2B5EF4-FFF2-40B4-BE49-F238E27FC236}">
                <a16:creationId xmlns:a16="http://schemas.microsoft.com/office/drawing/2014/main" id="{034FE584-C760-4549-82F4-0A9DD75583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450"/>
            <a:ext cx="1122363"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スライド番号プレースホルダー 5">
            <a:extLst>
              <a:ext uri="{FF2B5EF4-FFF2-40B4-BE49-F238E27FC236}">
                <a16:creationId xmlns:a16="http://schemas.microsoft.com/office/drawing/2014/main" id="{E80B780E-95A0-4EC7-AEE2-8249955749B3}"/>
              </a:ext>
            </a:extLst>
          </p:cNvPr>
          <p:cNvSpPr>
            <a:spLocks noGrp="1"/>
          </p:cNvSpPr>
          <p:nvPr>
            <p:ph type="sldNum" sz="quarter" idx="10"/>
          </p:nvPr>
        </p:nvSpPr>
        <p:spPr>
          <a:xfrm>
            <a:off x="9072563" y="6519863"/>
            <a:ext cx="2844800" cy="365125"/>
          </a:xfrm>
        </p:spPr>
        <p:txBody>
          <a:bodyPr lIns="0" tIns="0" rIns="0" bIns="0"/>
          <a:lstStyle>
            <a:lvl1pPr>
              <a:defRPr sz="800" smtClean="0">
                <a:solidFill>
                  <a:srgbClr val="636672"/>
                </a:solidFill>
              </a:defRPr>
            </a:lvl1pPr>
          </a:lstStyle>
          <a:p>
            <a:pPr>
              <a:defRPr/>
            </a:pPr>
            <a:fld id="{875B8767-8CD2-4675-A641-6A649B03D578}" type="slidenum">
              <a:rPr lang="en-US" altLang="ja-JP"/>
              <a:pPr>
                <a:defRPr/>
              </a:pPr>
              <a:t>‹#›</a:t>
            </a:fld>
            <a:endParaRPr lang="ja-JP" altLang="en-US"/>
          </a:p>
        </p:txBody>
      </p:sp>
    </p:spTree>
    <p:extLst>
      <p:ext uri="{BB962C8B-B14F-4D97-AF65-F5344CB8AC3E}">
        <p14:creationId xmlns:p14="http://schemas.microsoft.com/office/powerpoint/2010/main" val="402555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表紙_英文">
    <p:spTree>
      <p:nvGrpSpPr>
        <p:cNvPr id="1" name=""/>
        <p:cNvGrpSpPr/>
        <p:nvPr/>
      </p:nvGrpSpPr>
      <p:grpSpPr>
        <a:xfrm>
          <a:off x="0" y="0"/>
          <a:ext cx="0" cy="0"/>
          <a:chOff x="0" y="0"/>
          <a:chExt cx="0" cy="0"/>
        </a:xfrm>
      </p:grpSpPr>
      <p:grpSp>
        <p:nvGrpSpPr>
          <p:cNvPr id="2" name="Group 9">
            <a:extLst>
              <a:ext uri="{FF2B5EF4-FFF2-40B4-BE49-F238E27FC236}">
                <a16:creationId xmlns:a16="http://schemas.microsoft.com/office/drawing/2014/main" id="{ACEAE36A-7033-45DF-99FD-3BAEADA675FF}"/>
              </a:ext>
            </a:extLst>
          </p:cNvPr>
          <p:cNvGrpSpPr>
            <a:grpSpLocks/>
          </p:cNvGrpSpPr>
          <p:nvPr userDrawn="1"/>
        </p:nvGrpSpPr>
        <p:grpSpPr bwMode="auto">
          <a:xfrm>
            <a:off x="0" y="6551613"/>
            <a:ext cx="12192000" cy="333375"/>
            <a:chOff x="0" y="0"/>
            <a:chExt cx="5760" cy="210"/>
          </a:xfrm>
        </p:grpSpPr>
        <p:sp>
          <p:nvSpPr>
            <p:cNvPr id="3" name="Rectangle 10">
              <a:extLst>
                <a:ext uri="{FF2B5EF4-FFF2-40B4-BE49-F238E27FC236}">
                  <a16:creationId xmlns:a16="http://schemas.microsoft.com/office/drawing/2014/main" id="{AEF041CF-1C0F-43DE-A9B4-49A4A2226342}"/>
                </a:ext>
              </a:extLst>
            </p:cNvPr>
            <p:cNvSpPr>
              <a:spLocks noChangeArrowheads="1"/>
            </p:cNvSpPr>
            <p:nvPr/>
          </p:nvSpPr>
          <p:spPr bwMode="auto">
            <a:xfrm>
              <a:off x="0" y="0"/>
              <a:ext cx="5760" cy="210"/>
            </a:xfrm>
            <a:prstGeom prst="rect">
              <a:avLst/>
            </a:prstGeom>
            <a:gradFill rotWithShape="1">
              <a:gsLst>
                <a:gs pos="0">
                  <a:srgbClr val="3366FF"/>
                </a:gs>
                <a:gs pos="100000">
                  <a:srgbClr val="FFFFFF"/>
                </a:gs>
              </a:gsLst>
              <a:lin ang="0" scaled="1"/>
            </a:gra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4" name="Rectangle 11">
              <a:extLst>
                <a:ext uri="{FF2B5EF4-FFF2-40B4-BE49-F238E27FC236}">
                  <a16:creationId xmlns:a16="http://schemas.microsoft.com/office/drawing/2014/main" id="{73605FE5-1962-4EE9-AF51-2CC78E132003}"/>
                </a:ext>
              </a:extLst>
            </p:cNvPr>
            <p:cNvSpPr>
              <a:spLocks noChangeArrowheads="1"/>
            </p:cNvSpPr>
            <p:nvPr/>
          </p:nvSpPr>
          <p:spPr bwMode="auto">
            <a:xfrm>
              <a:off x="0" y="164"/>
              <a:ext cx="5760" cy="46"/>
            </a:xfrm>
            <a:prstGeom prst="rect">
              <a:avLst/>
            </a:prstGeom>
            <a:gradFill rotWithShape="1">
              <a:gsLst>
                <a:gs pos="0">
                  <a:srgbClr val="0000CC"/>
                </a:gs>
                <a:gs pos="100000">
                  <a:schemeClr val="bg1"/>
                </a:gs>
              </a:gsLst>
              <a:lin ang="0" scaled="1"/>
            </a:gra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grpSp>
      <p:sp>
        <p:nvSpPr>
          <p:cNvPr id="5" name="Rectangle 6">
            <a:extLst>
              <a:ext uri="{FF2B5EF4-FFF2-40B4-BE49-F238E27FC236}">
                <a16:creationId xmlns:a16="http://schemas.microsoft.com/office/drawing/2014/main" id="{38976381-2250-426B-AB7F-E4104D93B984}"/>
              </a:ext>
            </a:extLst>
          </p:cNvPr>
          <p:cNvSpPr>
            <a:spLocks noChangeArrowheads="1"/>
          </p:cNvSpPr>
          <p:nvPr/>
        </p:nvSpPr>
        <p:spPr bwMode="auto">
          <a:xfrm>
            <a:off x="0" y="0"/>
            <a:ext cx="12192000" cy="333375"/>
          </a:xfrm>
          <a:prstGeom prst="rect">
            <a:avLst/>
          </a:prstGeom>
          <a:gradFill rotWithShape="1">
            <a:gsLst>
              <a:gs pos="0">
                <a:srgbClr val="FFFFFF"/>
              </a:gs>
              <a:gs pos="100000">
                <a:srgbClr val="3366FF"/>
              </a:gs>
            </a:gsLst>
            <a:lin ang="0" scaled="1"/>
          </a:gra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solidFill>
                <a:srgbClr val="0000CC"/>
              </a:solidFill>
            </a:endParaRPr>
          </a:p>
        </p:txBody>
      </p:sp>
      <p:sp>
        <p:nvSpPr>
          <p:cNvPr id="6" name="Rectangle 7">
            <a:extLst>
              <a:ext uri="{FF2B5EF4-FFF2-40B4-BE49-F238E27FC236}">
                <a16:creationId xmlns:a16="http://schemas.microsoft.com/office/drawing/2014/main" id="{A4E1EFB8-15E7-4EB6-B46B-D845C943238F}"/>
              </a:ext>
            </a:extLst>
          </p:cNvPr>
          <p:cNvSpPr>
            <a:spLocks noChangeArrowheads="1"/>
          </p:cNvSpPr>
          <p:nvPr/>
        </p:nvSpPr>
        <p:spPr bwMode="auto">
          <a:xfrm>
            <a:off x="0" y="0"/>
            <a:ext cx="12192000" cy="71438"/>
          </a:xfrm>
          <a:prstGeom prst="rect">
            <a:avLst/>
          </a:prstGeom>
          <a:gradFill rotWithShape="1">
            <a:gsLst>
              <a:gs pos="0">
                <a:schemeClr val="bg1"/>
              </a:gs>
              <a:gs pos="100000">
                <a:srgbClr val="0000CC"/>
              </a:gs>
            </a:gsLst>
            <a:lin ang="0" scaled="1"/>
          </a:gra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7" name="Line 12">
            <a:extLst>
              <a:ext uri="{FF2B5EF4-FFF2-40B4-BE49-F238E27FC236}">
                <a16:creationId xmlns:a16="http://schemas.microsoft.com/office/drawing/2014/main" id="{7FF3F956-EA1B-4AE7-9DFE-8D13E7CF5486}"/>
              </a:ext>
            </a:extLst>
          </p:cNvPr>
          <p:cNvSpPr>
            <a:spLocks noChangeShapeType="1"/>
          </p:cNvSpPr>
          <p:nvPr userDrawn="1"/>
        </p:nvSpPr>
        <p:spPr bwMode="auto">
          <a:xfrm>
            <a:off x="2063750" y="3716338"/>
            <a:ext cx="7969250" cy="0"/>
          </a:xfrm>
          <a:prstGeom prst="line">
            <a:avLst/>
          </a:prstGeom>
          <a:noFill/>
          <a:ln w="38100">
            <a:solidFill>
              <a:srgbClr val="3366FF"/>
            </a:solidFill>
            <a:round/>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8" name="Picture 2">
            <a:extLst>
              <a:ext uri="{FF2B5EF4-FFF2-40B4-BE49-F238E27FC236}">
                <a16:creationId xmlns:a16="http://schemas.microsoft.com/office/drawing/2014/main" id="{13361359-292D-4B38-930E-5A542E71F57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038" y="44450"/>
            <a:ext cx="11541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スライド番号プレースホルダー 5">
            <a:extLst>
              <a:ext uri="{FF2B5EF4-FFF2-40B4-BE49-F238E27FC236}">
                <a16:creationId xmlns:a16="http://schemas.microsoft.com/office/drawing/2014/main" id="{44F41937-2CF0-42BE-B369-B3649D420CBE}"/>
              </a:ext>
            </a:extLst>
          </p:cNvPr>
          <p:cNvSpPr>
            <a:spLocks noGrp="1"/>
          </p:cNvSpPr>
          <p:nvPr>
            <p:ph type="sldNum" sz="quarter" idx="10"/>
          </p:nvPr>
        </p:nvSpPr>
        <p:spPr>
          <a:xfrm>
            <a:off x="9072563" y="6519863"/>
            <a:ext cx="2844800" cy="365125"/>
          </a:xfrm>
        </p:spPr>
        <p:txBody>
          <a:bodyPr lIns="0" tIns="0" rIns="0" bIns="0"/>
          <a:lstStyle>
            <a:lvl1pPr>
              <a:defRPr sz="800" smtClean="0">
                <a:solidFill>
                  <a:srgbClr val="636672"/>
                </a:solidFill>
              </a:defRPr>
            </a:lvl1pPr>
          </a:lstStyle>
          <a:p>
            <a:pPr>
              <a:defRPr/>
            </a:pPr>
            <a:fld id="{B0CF0C6E-D6E5-4B60-B5F6-F4FFE3224E83}" type="slidenum">
              <a:rPr lang="en-US" altLang="ja-JP"/>
              <a:pPr>
                <a:defRPr/>
              </a:pPr>
              <a:t>‹#›</a:t>
            </a:fld>
            <a:endParaRPr lang="ja-JP" altLang="en-US"/>
          </a:p>
        </p:txBody>
      </p:sp>
    </p:spTree>
    <p:extLst>
      <p:ext uri="{BB962C8B-B14F-4D97-AF65-F5344CB8AC3E}">
        <p14:creationId xmlns:p14="http://schemas.microsoft.com/office/powerpoint/2010/main" val="2239051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本文_英文">
    <p:spTree>
      <p:nvGrpSpPr>
        <p:cNvPr id="1" name=""/>
        <p:cNvGrpSpPr/>
        <p:nvPr/>
      </p:nvGrpSpPr>
      <p:grpSpPr>
        <a:xfrm>
          <a:off x="0" y="0"/>
          <a:ext cx="0" cy="0"/>
          <a:chOff x="0" y="0"/>
          <a:chExt cx="0" cy="0"/>
        </a:xfrm>
      </p:grpSpPr>
      <p:grpSp>
        <p:nvGrpSpPr>
          <p:cNvPr id="2" name="Group 9">
            <a:extLst>
              <a:ext uri="{FF2B5EF4-FFF2-40B4-BE49-F238E27FC236}">
                <a16:creationId xmlns:a16="http://schemas.microsoft.com/office/drawing/2014/main" id="{57802502-A559-4F0D-9D21-A37A131516E3}"/>
              </a:ext>
            </a:extLst>
          </p:cNvPr>
          <p:cNvGrpSpPr>
            <a:grpSpLocks/>
          </p:cNvGrpSpPr>
          <p:nvPr userDrawn="1"/>
        </p:nvGrpSpPr>
        <p:grpSpPr bwMode="auto">
          <a:xfrm>
            <a:off x="0" y="6551613"/>
            <a:ext cx="12192000" cy="333375"/>
            <a:chOff x="0" y="0"/>
            <a:chExt cx="5760" cy="210"/>
          </a:xfrm>
        </p:grpSpPr>
        <p:sp>
          <p:nvSpPr>
            <p:cNvPr id="3" name="Rectangle 10">
              <a:extLst>
                <a:ext uri="{FF2B5EF4-FFF2-40B4-BE49-F238E27FC236}">
                  <a16:creationId xmlns:a16="http://schemas.microsoft.com/office/drawing/2014/main" id="{FEBD5EBC-032F-4205-BB49-62D4F5C6BE61}"/>
                </a:ext>
              </a:extLst>
            </p:cNvPr>
            <p:cNvSpPr>
              <a:spLocks noChangeArrowheads="1"/>
            </p:cNvSpPr>
            <p:nvPr/>
          </p:nvSpPr>
          <p:spPr bwMode="auto">
            <a:xfrm>
              <a:off x="0" y="0"/>
              <a:ext cx="5760" cy="210"/>
            </a:xfrm>
            <a:prstGeom prst="rect">
              <a:avLst/>
            </a:prstGeom>
            <a:gradFill rotWithShape="1">
              <a:gsLst>
                <a:gs pos="0">
                  <a:srgbClr val="3366FF"/>
                </a:gs>
                <a:gs pos="100000">
                  <a:srgbClr val="FFFFFF"/>
                </a:gs>
              </a:gsLst>
              <a:lin ang="0" scaled="1"/>
            </a:gra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sp>
          <p:nvSpPr>
            <p:cNvPr id="4" name="Rectangle 11">
              <a:extLst>
                <a:ext uri="{FF2B5EF4-FFF2-40B4-BE49-F238E27FC236}">
                  <a16:creationId xmlns:a16="http://schemas.microsoft.com/office/drawing/2014/main" id="{F95C6987-3EC9-4AD6-B1FC-8CADEA01E1FF}"/>
                </a:ext>
              </a:extLst>
            </p:cNvPr>
            <p:cNvSpPr>
              <a:spLocks noChangeArrowheads="1"/>
            </p:cNvSpPr>
            <p:nvPr/>
          </p:nvSpPr>
          <p:spPr bwMode="auto">
            <a:xfrm>
              <a:off x="0" y="164"/>
              <a:ext cx="5760" cy="46"/>
            </a:xfrm>
            <a:prstGeom prst="rect">
              <a:avLst/>
            </a:prstGeom>
            <a:gradFill rotWithShape="1">
              <a:gsLst>
                <a:gs pos="0">
                  <a:srgbClr val="0000CC"/>
                </a:gs>
                <a:gs pos="100000">
                  <a:schemeClr val="bg1"/>
                </a:gs>
              </a:gsLst>
              <a:lin ang="0" scaled="1"/>
            </a:gra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grpSp>
      <p:sp>
        <p:nvSpPr>
          <p:cNvPr id="5" name="Rectangle 6">
            <a:extLst>
              <a:ext uri="{FF2B5EF4-FFF2-40B4-BE49-F238E27FC236}">
                <a16:creationId xmlns:a16="http://schemas.microsoft.com/office/drawing/2014/main" id="{2F0CB36C-59F2-40D8-944E-EAF0821525D7}"/>
              </a:ext>
            </a:extLst>
          </p:cNvPr>
          <p:cNvSpPr>
            <a:spLocks noChangeArrowheads="1"/>
          </p:cNvSpPr>
          <p:nvPr/>
        </p:nvSpPr>
        <p:spPr bwMode="auto">
          <a:xfrm>
            <a:off x="0" y="0"/>
            <a:ext cx="12192000" cy="333375"/>
          </a:xfrm>
          <a:prstGeom prst="rect">
            <a:avLst/>
          </a:prstGeom>
          <a:gradFill rotWithShape="1">
            <a:gsLst>
              <a:gs pos="0">
                <a:srgbClr val="FFFFFF"/>
              </a:gs>
              <a:gs pos="100000">
                <a:srgbClr val="3366FF"/>
              </a:gs>
            </a:gsLst>
            <a:lin ang="0" scaled="1"/>
          </a:gra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solidFill>
                <a:srgbClr val="0000CC"/>
              </a:solidFill>
            </a:endParaRPr>
          </a:p>
        </p:txBody>
      </p:sp>
      <p:sp>
        <p:nvSpPr>
          <p:cNvPr id="6" name="Rectangle 7">
            <a:extLst>
              <a:ext uri="{FF2B5EF4-FFF2-40B4-BE49-F238E27FC236}">
                <a16:creationId xmlns:a16="http://schemas.microsoft.com/office/drawing/2014/main" id="{CA573F27-D61C-4355-BD45-76EFF7DFC2BC}"/>
              </a:ext>
            </a:extLst>
          </p:cNvPr>
          <p:cNvSpPr>
            <a:spLocks noChangeArrowheads="1"/>
          </p:cNvSpPr>
          <p:nvPr/>
        </p:nvSpPr>
        <p:spPr bwMode="auto">
          <a:xfrm>
            <a:off x="0" y="0"/>
            <a:ext cx="12192000" cy="71438"/>
          </a:xfrm>
          <a:prstGeom prst="rect">
            <a:avLst/>
          </a:prstGeom>
          <a:gradFill rotWithShape="1">
            <a:gsLst>
              <a:gs pos="0">
                <a:schemeClr val="bg1"/>
              </a:gs>
              <a:gs pos="100000">
                <a:srgbClr val="0000CC"/>
              </a:gs>
            </a:gsLst>
            <a:lin ang="0" scaled="1"/>
          </a:gradFill>
          <a:ln>
            <a:noFill/>
          </a:ln>
        </p:spPr>
        <p:txBody>
          <a:bodyPr wrap="none"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p>
        </p:txBody>
      </p:sp>
      <p:pic>
        <p:nvPicPr>
          <p:cNvPr id="7" name="Picture 2">
            <a:extLst>
              <a:ext uri="{FF2B5EF4-FFF2-40B4-BE49-F238E27FC236}">
                <a16:creationId xmlns:a16="http://schemas.microsoft.com/office/drawing/2014/main" id="{3BF8DDF0-76BE-4A41-ABDA-487851245B0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038" y="44450"/>
            <a:ext cx="11541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スライド番号プレースホルダー 5">
            <a:extLst>
              <a:ext uri="{FF2B5EF4-FFF2-40B4-BE49-F238E27FC236}">
                <a16:creationId xmlns:a16="http://schemas.microsoft.com/office/drawing/2014/main" id="{98AFDA3D-C655-4FA2-B73E-DBFE566117C4}"/>
              </a:ext>
            </a:extLst>
          </p:cNvPr>
          <p:cNvSpPr>
            <a:spLocks noGrp="1"/>
          </p:cNvSpPr>
          <p:nvPr>
            <p:ph type="sldNum" sz="quarter" idx="10"/>
          </p:nvPr>
        </p:nvSpPr>
        <p:spPr>
          <a:xfrm>
            <a:off x="9072563" y="6519863"/>
            <a:ext cx="2844800" cy="365125"/>
          </a:xfrm>
        </p:spPr>
        <p:txBody>
          <a:bodyPr lIns="0" tIns="0" rIns="0" bIns="0"/>
          <a:lstStyle>
            <a:lvl1pPr>
              <a:defRPr sz="800" smtClean="0">
                <a:solidFill>
                  <a:srgbClr val="636672"/>
                </a:solidFill>
              </a:defRPr>
            </a:lvl1pPr>
          </a:lstStyle>
          <a:p>
            <a:pPr>
              <a:defRPr/>
            </a:pPr>
            <a:fld id="{1D7ABB69-1F73-4195-AEB9-C155FFB55296}" type="slidenum">
              <a:rPr lang="en-US" altLang="ja-JP"/>
              <a:pPr>
                <a:defRPr/>
              </a:pPr>
              <a:t>‹#›</a:t>
            </a:fld>
            <a:endParaRPr lang="ja-JP" altLang="en-US"/>
          </a:p>
        </p:txBody>
      </p:sp>
    </p:spTree>
    <p:extLst>
      <p:ext uri="{BB962C8B-B14F-4D97-AF65-F5344CB8AC3E}">
        <p14:creationId xmlns:p14="http://schemas.microsoft.com/office/powerpoint/2010/main" val="190644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ロゴ上和文-">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8975816" y="6520267"/>
            <a:ext cx="2844800" cy="365125"/>
          </a:xfrm>
        </p:spPr>
        <p:txBody>
          <a:bodyPr lIns="0" tIns="0" rIns="0" bIns="0"/>
          <a:lstStyle>
            <a:lvl1pPr>
              <a:defRPr sz="800" baseline="0">
                <a:solidFill>
                  <a:srgbClr val="636672"/>
                </a:solidFill>
              </a:defRPr>
            </a:lvl1pPr>
          </a:lstStyle>
          <a:p>
            <a:fld id="{B3DB9ABE-4E01-AD48-B670-18550BBBA8A8}" type="slidenum">
              <a:rPr lang="en-US" altLang="ja-JP"/>
              <a:pPr/>
              <a:t>‹#›</a:t>
            </a:fld>
            <a:endParaRPr lang="ja-JP" altLang="en-US"/>
          </a:p>
        </p:txBody>
      </p:sp>
      <p:cxnSp>
        <p:nvCxnSpPr>
          <p:cNvPr id="8" name="直線コネクタ 7"/>
          <p:cNvCxnSpPr/>
          <p:nvPr userDrawn="1"/>
        </p:nvCxnSpPr>
        <p:spPr>
          <a:xfrm>
            <a:off x="0" y="1052736"/>
            <a:ext cx="12192000" cy="0"/>
          </a:xfrm>
          <a:prstGeom prst="line">
            <a:avLst/>
          </a:prstGeom>
          <a:ln>
            <a:solidFill>
              <a:srgbClr val="D4D7E2"/>
            </a:solidFill>
          </a:ln>
          <a:effectLst/>
        </p:spPr>
        <p:style>
          <a:lnRef idx="2">
            <a:schemeClr val="accent1"/>
          </a:lnRef>
          <a:fillRef idx="0">
            <a:schemeClr val="accent1"/>
          </a:fillRef>
          <a:effectRef idx="1">
            <a:schemeClr val="accent1"/>
          </a:effectRef>
          <a:fontRef idx="minor">
            <a:schemeClr val="tx1"/>
          </a:fontRef>
        </p:style>
      </p:cxnSp>
      <p:sp>
        <p:nvSpPr>
          <p:cNvPr id="9" name="テキスト プレースホルダー 8"/>
          <p:cNvSpPr>
            <a:spLocks noGrp="1"/>
          </p:cNvSpPr>
          <p:nvPr>
            <p:ph type="body" sz="quarter" idx="13" hasCustomPrompt="1"/>
          </p:nvPr>
        </p:nvSpPr>
        <p:spPr>
          <a:xfrm>
            <a:off x="384908" y="166919"/>
            <a:ext cx="10751652" cy="430883"/>
          </a:xfrm>
        </p:spPr>
        <p:txBody>
          <a:bodyPr wrap="square" lIns="0" rIns="0">
            <a:spAutoFit/>
          </a:bodyPr>
          <a:lstStyle>
            <a:lvl1pPr marL="0" indent="0">
              <a:buFontTx/>
              <a:buNone/>
              <a:defRPr sz="2200" b="1" i="0" baseline="0">
                <a:solidFill>
                  <a:srgbClr val="636672"/>
                </a:solidFill>
                <a:latin typeface="メイリオ"/>
                <a:ea typeface="メイリオ"/>
              </a:defRPr>
            </a:lvl1pPr>
          </a:lstStyle>
          <a:p>
            <a:pPr lvl="0"/>
            <a:r>
              <a:rPr kumimoji="1" lang="ja-JP" altLang="en-US" dirty="0"/>
              <a:t>タイトル</a:t>
            </a:r>
          </a:p>
        </p:txBody>
      </p:sp>
      <p:pic>
        <p:nvPicPr>
          <p:cNvPr id="1026" name="Picture 2"/>
          <p:cNvPicPr>
            <a:picLocks noChangeArrowheads="1"/>
          </p:cNvPicPr>
          <p:nvPr userDrawn="1"/>
        </p:nvPicPr>
        <p:blipFill>
          <a:blip r:embed="rId2" cstate="print"/>
          <a:srcRect/>
          <a:stretch>
            <a:fillRect/>
          </a:stretch>
        </p:blipFill>
        <p:spPr bwMode="auto">
          <a:xfrm>
            <a:off x="11208568" y="49162"/>
            <a:ext cx="914959" cy="967745"/>
          </a:xfrm>
          <a:prstGeom prst="rect">
            <a:avLst/>
          </a:prstGeom>
          <a:noFill/>
          <a:ln w="9525">
            <a:noFill/>
            <a:miter lim="800000"/>
            <a:headEnd/>
            <a:tailEnd/>
          </a:ln>
        </p:spPr>
      </p:pic>
    </p:spTree>
    <p:extLst>
      <p:ext uri="{BB962C8B-B14F-4D97-AF65-F5344CB8AC3E}">
        <p14:creationId xmlns:p14="http://schemas.microsoft.com/office/powerpoint/2010/main" val="2800893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ロゴ上英文">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8975816" y="6520267"/>
            <a:ext cx="2844800" cy="365125"/>
          </a:xfrm>
        </p:spPr>
        <p:txBody>
          <a:bodyPr lIns="0" tIns="0" rIns="0" bIns="0"/>
          <a:lstStyle>
            <a:lvl1pPr>
              <a:defRPr sz="800" baseline="0">
                <a:solidFill>
                  <a:srgbClr val="636672"/>
                </a:solidFill>
              </a:defRPr>
            </a:lvl1pPr>
          </a:lstStyle>
          <a:p>
            <a:fld id="{B3DB9ABE-4E01-AD48-B670-18550BBBA8A8}" type="slidenum">
              <a:rPr lang="en-US" altLang="ja-JP"/>
              <a:pPr/>
              <a:t>‹#›</a:t>
            </a:fld>
            <a:endParaRPr lang="ja-JP" altLang="en-US"/>
          </a:p>
        </p:txBody>
      </p:sp>
      <p:cxnSp>
        <p:nvCxnSpPr>
          <p:cNvPr id="8" name="直線コネクタ 7"/>
          <p:cNvCxnSpPr/>
          <p:nvPr userDrawn="1"/>
        </p:nvCxnSpPr>
        <p:spPr>
          <a:xfrm>
            <a:off x="0" y="1052736"/>
            <a:ext cx="12192000" cy="0"/>
          </a:xfrm>
          <a:prstGeom prst="line">
            <a:avLst/>
          </a:prstGeom>
          <a:ln>
            <a:solidFill>
              <a:srgbClr val="D4D7E2"/>
            </a:solidFill>
          </a:ln>
          <a:effectLst/>
        </p:spPr>
        <p:style>
          <a:lnRef idx="2">
            <a:schemeClr val="accent1"/>
          </a:lnRef>
          <a:fillRef idx="0">
            <a:schemeClr val="accent1"/>
          </a:fillRef>
          <a:effectRef idx="1">
            <a:schemeClr val="accent1"/>
          </a:effectRef>
          <a:fontRef idx="minor">
            <a:schemeClr val="tx1"/>
          </a:fontRef>
        </p:style>
      </p:cxnSp>
      <p:sp>
        <p:nvSpPr>
          <p:cNvPr id="9" name="テキスト プレースホルダー 8"/>
          <p:cNvSpPr>
            <a:spLocks noGrp="1"/>
          </p:cNvSpPr>
          <p:nvPr>
            <p:ph type="body" sz="quarter" idx="13" hasCustomPrompt="1"/>
          </p:nvPr>
        </p:nvSpPr>
        <p:spPr>
          <a:xfrm>
            <a:off x="384908" y="166919"/>
            <a:ext cx="10751652" cy="430883"/>
          </a:xfrm>
        </p:spPr>
        <p:txBody>
          <a:bodyPr wrap="square" lIns="0" rIns="0">
            <a:spAutoFit/>
          </a:bodyPr>
          <a:lstStyle>
            <a:lvl1pPr marL="0" indent="0">
              <a:buFontTx/>
              <a:buNone/>
              <a:defRPr sz="2200" b="1" i="0" baseline="0">
                <a:solidFill>
                  <a:srgbClr val="636672"/>
                </a:solidFill>
                <a:latin typeface="メイリオ"/>
                <a:ea typeface="メイリオ"/>
              </a:defRPr>
            </a:lvl1pPr>
          </a:lstStyle>
          <a:p>
            <a:pPr lvl="0"/>
            <a:r>
              <a:rPr kumimoji="1" lang="ja-JP" altLang="en-US" dirty="0"/>
              <a:t>タイトル</a:t>
            </a:r>
          </a:p>
        </p:txBody>
      </p:sp>
      <p:pic>
        <p:nvPicPr>
          <p:cNvPr id="2" name="Picture 2"/>
          <p:cNvPicPr>
            <a:picLocks noChangeAspect="1" noChangeArrowheads="1"/>
          </p:cNvPicPr>
          <p:nvPr userDrawn="1"/>
        </p:nvPicPr>
        <p:blipFill>
          <a:blip r:embed="rId2" cstate="print"/>
          <a:srcRect/>
          <a:stretch>
            <a:fillRect/>
          </a:stretch>
        </p:blipFill>
        <p:spPr bwMode="auto">
          <a:xfrm>
            <a:off x="11284606" y="44354"/>
            <a:ext cx="860409" cy="910288"/>
          </a:xfrm>
          <a:prstGeom prst="rect">
            <a:avLst/>
          </a:prstGeom>
          <a:noFill/>
          <a:ln w="9525">
            <a:noFill/>
            <a:miter lim="800000"/>
            <a:headEnd/>
            <a:tailEnd/>
          </a:ln>
        </p:spPr>
      </p:pic>
    </p:spTree>
    <p:extLst>
      <p:ext uri="{BB962C8B-B14F-4D97-AF65-F5344CB8AC3E}">
        <p14:creationId xmlns:p14="http://schemas.microsoft.com/office/powerpoint/2010/main" val="1068154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ロゴ下和文">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8975816" y="6520267"/>
            <a:ext cx="2844800" cy="365125"/>
          </a:xfrm>
        </p:spPr>
        <p:txBody>
          <a:bodyPr lIns="0" tIns="0" rIns="0" bIns="0"/>
          <a:lstStyle>
            <a:lvl1pPr>
              <a:defRPr sz="800" baseline="0">
                <a:solidFill>
                  <a:srgbClr val="636672"/>
                </a:solidFill>
              </a:defRPr>
            </a:lvl1pPr>
          </a:lstStyle>
          <a:p>
            <a:fld id="{B3DB9ABE-4E01-AD48-B670-18550BBBA8A8}" type="slidenum">
              <a:rPr lang="en-US" altLang="ja-JP"/>
              <a:pPr/>
              <a:t>‹#›</a:t>
            </a:fld>
            <a:endParaRPr lang="ja-JP" altLang="en-US"/>
          </a:p>
        </p:txBody>
      </p:sp>
      <p:cxnSp>
        <p:nvCxnSpPr>
          <p:cNvPr id="8" name="直線コネクタ 7"/>
          <p:cNvCxnSpPr/>
          <p:nvPr userDrawn="1"/>
        </p:nvCxnSpPr>
        <p:spPr>
          <a:xfrm>
            <a:off x="-48683" y="692696"/>
            <a:ext cx="12192000" cy="0"/>
          </a:xfrm>
          <a:prstGeom prst="line">
            <a:avLst/>
          </a:prstGeom>
          <a:ln>
            <a:solidFill>
              <a:srgbClr val="D4D7E2"/>
            </a:solidFill>
          </a:ln>
          <a:effectLst/>
        </p:spPr>
        <p:style>
          <a:lnRef idx="2">
            <a:schemeClr val="accent1"/>
          </a:lnRef>
          <a:fillRef idx="0">
            <a:schemeClr val="accent1"/>
          </a:fillRef>
          <a:effectRef idx="1">
            <a:schemeClr val="accent1"/>
          </a:effectRef>
          <a:fontRef idx="minor">
            <a:schemeClr val="tx1"/>
          </a:fontRef>
        </p:style>
      </p:cxnSp>
      <p:sp>
        <p:nvSpPr>
          <p:cNvPr id="9" name="テキスト プレースホルダー 8"/>
          <p:cNvSpPr>
            <a:spLocks noGrp="1"/>
          </p:cNvSpPr>
          <p:nvPr>
            <p:ph type="body" sz="quarter" idx="13" hasCustomPrompt="1"/>
          </p:nvPr>
        </p:nvSpPr>
        <p:spPr>
          <a:xfrm>
            <a:off x="384908" y="166919"/>
            <a:ext cx="11399724" cy="430883"/>
          </a:xfrm>
        </p:spPr>
        <p:txBody>
          <a:bodyPr wrap="square" lIns="0" rIns="0">
            <a:spAutoFit/>
          </a:bodyPr>
          <a:lstStyle>
            <a:lvl1pPr marL="0" indent="0">
              <a:buFontTx/>
              <a:buNone/>
              <a:defRPr sz="2200" b="1" i="0" baseline="0">
                <a:solidFill>
                  <a:srgbClr val="636672"/>
                </a:solidFill>
                <a:latin typeface="メイリオ"/>
                <a:ea typeface="メイリオ"/>
              </a:defRPr>
            </a:lvl1pPr>
          </a:lstStyle>
          <a:p>
            <a:pPr lvl="0"/>
            <a:r>
              <a:rPr kumimoji="1" lang="ja-JP" altLang="en-US" dirty="0"/>
              <a:t>タイトル</a:t>
            </a:r>
          </a:p>
        </p:txBody>
      </p:sp>
      <p:pic>
        <p:nvPicPr>
          <p:cNvPr id="2" name="Picture 2"/>
          <p:cNvPicPr>
            <a:picLocks noChangeAspect="1" noChangeArrowheads="1"/>
          </p:cNvPicPr>
          <p:nvPr userDrawn="1"/>
        </p:nvPicPr>
        <p:blipFill>
          <a:blip r:embed="rId2" cstate="print"/>
          <a:srcRect/>
          <a:stretch>
            <a:fillRect/>
          </a:stretch>
        </p:blipFill>
        <p:spPr bwMode="auto">
          <a:xfrm>
            <a:off x="82352" y="6237313"/>
            <a:ext cx="1485900" cy="491490"/>
          </a:xfrm>
          <a:prstGeom prst="rect">
            <a:avLst/>
          </a:prstGeom>
          <a:noFill/>
          <a:ln w="9525">
            <a:noFill/>
            <a:miter lim="800000"/>
            <a:headEnd/>
            <a:tailEnd/>
          </a:ln>
        </p:spPr>
      </p:pic>
    </p:spTree>
    <p:extLst>
      <p:ext uri="{BB962C8B-B14F-4D97-AF65-F5344CB8AC3E}">
        <p14:creationId xmlns:p14="http://schemas.microsoft.com/office/powerpoint/2010/main" val="2796594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ロゴ下英文">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a:xfrm>
            <a:off x="8975816" y="6520267"/>
            <a:ext cx="2844800" cy="365125"/>
          </a:xfrm>
        </p:spPr>
        <p:txBody>
          <a:bodyPr lIns="0" tIns="0" rIns="0" bIns="0"/>
          <a:lstStyle>
            <a:lvl1pPr>
              <a:defRPr sz="800" baseline="0">
                <a:solidFill>
                  <a:srgbClr val="636672"/>
                </a:solidFill>
              </a:defRPr>
            </a:lvl1pPr>
          </a:lstStyle>
          <a:p>
            <a:fld id="{B3DB9ABE-4E01-AD48-B670-18550BBBA8A8}" type="slidenum">
              <a:rPr lang="en-US" altLang="ja-JP"/>
              <a:pPr/>
              <a:t>‹#›</a:t>
            </a:fld>
            <a:endParaRPr lang="ja-JP" altLang="en-US"/>
          </a:p>
        </p:txBody>
      </p:sp>
      <p:cxnSp>
        <p:nvCxnSpPr>
          <p:cNvPr id="8" name="直線コネクタ 7"/>
          <p:cNvCxnSpPr/>
          <p:nvPr userDrawn="1"/>
        </p:nvCxnSpPr>
        <p:spPr>
          <a:xfrm>
            <a:off x="-48683" y="692696"/>
            <a:ext cx="12192000" cy="0"/>
          </a:xfrm>
          <a:prstGeom prst="line">
            <a:avLst/>
          </a:prstGeom>
          <a:ln>
            <a:solidFill>
              <a:srgbClr val="D4D7E2"/>
            </a:solidFill>
          </a:ln>
          <a:effectLst/>
        </p:spPr>
        <p:style>
          <a:lnRef idx="2">
            <a:schemeClr val="accent1"/>
          </a:lnRef>
          <a:fillRef idx="0">
            <a:schemeClr val="accent1"/>
          </a:fillRef>
          <a:effectRef idx="1">
            <a:schemeClr val="accent1"/>
          </a:effectRef>
          <a:fontRef idx="minor">
            <a:schemeClr val="tx1"/>
          </a:fontRef>
        </p:style>
      </p:cxnSp>
      <p:sp>
        <p:nvSpPr>
          <p:cNvPr id="9" name="テキスト プレースホルダー 8"/>
          <p:cNvSpPr>
            <a:spLocks noGrp="1"/>
          </p:cNvSpPr>
          <p:nvPr>
            <p:ph type="body" sz="quarter" idx="13" hasCustomPrompt="1"/>
          </p:nvPr>
        </p:nvSpPr>
        <p:spPr>
          <a:xfrm>
            <a:off x="384908" y="166919"/>
            <a:ext cx="11435708" cy="430883"/>
          </a:xfrm>
        </p:spPr>
        <p:txBody>
          <a:bodyPr wrap="square" lIns="0" rIns="0">
            <a:spAutoFit/>
          </a:bodyPr>
          <a:lstStyle>
            <a:lvl1pPr marL="0" indent="0">
              <a:buFontTx/>
              <a:buNone/>
              <a:defRPr sz="2200" b="1" i="0" baseline="0">
                <a:solidFill>
                  <a:srgbClr val="636672"/>
                </a:solidFill>
                <a:latin typeface="メイリオ"/>
                <a:ea typeface="メイリオ"/>
              </a:defRPr>
            </a:lvl1pPr>
          </a:lstStyle>
          <a:p>
            <a:pPr lvl="0"/>
            <a:r>
              <a:rPr kumimoji="1" lang="ja-JP" altLang="en-US" dirty="0"/>
              <a:t>タイトル</a:t>
            </a:r>
          </a:p>
        </p:txBody>
      </p:sp>
      <p:pic>
        <p:nvPicPr>
          <p:cNvPr id="2050" name="Picture 2"/>
          <p:cNvPicPr>
            <a:picLocks noChangeAspect="1" noChangeArrowheads="1"/>
          </p:cNvPicPr>
          <p:nvPr userDrawn="1"/>
        </p:nvPicPr>
        <p:blipFill>
          <a:blip r:embed="rId2" cstate="print"/>
          <a:srcRect/>
          <a:stretch>
            <a:fillRect/>
          </a:stretch>
        </p:blipFill>
        <p:spPr bwMode="auto">
          <a:xfrm>
            <a:off x="47328" y="6116320"/>
            <a:ext cx="1594042" cy="697056"/>
          </a:xfrm>
          <a:prstGeom prst="rect">
            <a:avLst/>
          </a:prstGeom>
          <a:noFill/>
          <a:ln w="9525">
            <a:noFill/>
            <a:miter lim="800000"/>
            <a:headEnd/>
            <a:tailEnd/>
          </a:ln>
        </p:spPr>
      </p:pic>
    </p:spTree>
    <p:extLst>
      <p:ext uri="{BB962C8B-B14F-4D97-AF65-F5344CB8AC3E}">
        <p14:creationId xmlns:p14="http://schemas.microsoft.com/office/powerpoint/2010/main" val="23431465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D173AB5-8388-49DC-9B42-C73D35880C37}"/>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00AF995A-9FD7-4ABF-A63C-D7A6178D1D98}"/>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1FC50BFA-4078-4ED0-BDD8-925B3E300B5D}"/>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ＭＳ Ｐゴシック" pitchFamily="50" charset="-128"/>
              </a:defRPr>
            </a:lvl1pPr>
          </a:lstStyle>
          <a:p>
            <a:pPr>
              <a:defRPr/>
            </a:pPr>
            <a:endParaRPr lang="en-US" altLang="ja-JP"/>
          </a:p>
        </p:txBody>
      </p:sp>
      <p:sp>
        <p:nvSpPr>
          <p:cNvPr id="1029" name="Rectangle 5">
            <a:extLst>
              <a:ext uri="{FF2B5EF4-FFF2-40B4-BE49-F238E27FC236}">
                <a16:creationId xmlns:a16="http://schemas.microsoft.com/office/drawing/2014/main" id="{6851F52A-095F-4B82-9C46-3F54AEF79805}"/>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ＭＳ Ｐゴシック" pitchFamily="50" charset="-128"/>
              </a:defRPr>
            </a:lvl1pPr>
          </a:lstStyle>
          <a:p>
            <a:pPr>
              <a:defRPr/>
            </a:pPr>
            <a:endParaRPr lang="en-US" altLang="ja-JP"/>
          </a:p>
        </p:txBody>
      </p:sp>
      <p:sp>
        <p:nvSpPr>
          <p:cNvPr id="1030" name="Rectangle 6">
            <a:extLst>
              <a:ext uri="{FF2B5EF4-FFF2-40B4-BE49-F238E27FC236}">
                <a16:creationId xmlns:a16="http://schemas.microsoft.com/office/drawing/2014/main" id="{D639BA10-533A-4004-9D22-FFE8582CFCE8}"/>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1690E7B5-6F10-485E-8AD3-05127C29998D}" type="slidenum">
              <a:rPr lang="en-US" altLang="ja-JP"/>
              <a:pPr>
                <a:defRPr/>
              </a:pPr>
              <a:t>‹#›</a:t>
            </a:fld>
            <a:endParaRPr lang="en-US" altLang="ja-JP"/>
          </a:p>
        </p:txBody>
      </p:sp>
    </p:spTree>
    <p:extLst>
      <p:ext uri="{BB962C8B-B14F-4D97-AF65-F5344CB8AC3E}">
        <p14:creationId xmlns:p14="http://schemas.microsoft.com/office/powerpoint/2010/main" val="77562286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212120-E754-485C-BD19-9B1A0E638A1A}" type="datetimeFigureOut">
              <a:rPr kumimoji="1" lang="ja-JP" altLang="en-US" smtClean="0"/>
              <a:pPr/>
              <a:t>2023/8/22</a:t>
            </a:fld>
            <a:endParaRPr kumimoji="1" lang="ja-JP" altLang="en-US"/>
          </a:p>
        </p:txBody>
      </p:sp>
      <p:sp>
        <p:nvSpPr>
          <p:cNvPr id="5" name="フッター プレースホルダ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EC2248-E0ED-476F-8ACD-EC047E8D66C6}" type="slidenum">
              <a:rPr kumimoji="1" lang="ja-JP" altLang="en-US" smtClean="0"/>
              <a:pPr/>
              <a:t>‹#›</a:t>
            </a:fld>
            <a:endParaRPr kumimoji="1" lang="ja-JP" altLang="en-US"/>
          </a:p>
        </p:txBody>
      </p:sp>
    </p:spTree>
    <p:extLst>
      <p:ext uri="{BB962C8B-B14F-4D97-AF65-F5344CB8AC3E}">
        <p14:creationId xmlns:p14="http://schemas.microsoft.com/office/powerpoint/2010/main" val="320770967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hyperlink" Target="https://tmfrefmodel.com/about" TargetMode="Externa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71B0017D-C455-434E-BA9D-8E6A94F10356}"/>
              </a:ext>
            </a:extLst>
          </p:cNvPr>
          <p:cNvSpPr/>
          <p:nvPr/>
        </p:nvSpPr>
        <p:spPr>
          <a:xfrm>
            <a:off x="2023421" y="2663193"/>
            <a:ext cx="7869812" cy="954107"/>
          </a:xfrm>
          <a:prstGeom prst="rect">
            <a:avLst/>
          </a:prstGeom>
        </p:spPr>
        <p:txBody>
          <a:bodyPr wrap="square">
            <a:spAutoFit/>
          </a:bodyPr>
          <a:lstStyle/>
          <a:p>
            <a:r>
              <a:rPr lang="en-US" altLang="ja-JP" sz="2800" dirty="0"/>
              <a:t>eTMF(electronic</a:t>
            </a:r>
            <a:r>
              <a:rPr lang="ja-JP" altLang="en-US" sz="2800" dirty="0"/>
              <a:t> </a:t>
            </a:r>
            <a:r>
              <a:rPr lang="en-US" altLang="ja-JP" sz="2800" dirty="0"/>
              <a:t>Trial</a:t>
            </a:r>
            <a:r>
              <a:rPr lang="ja-JP" altLang="en-US" sz="2800" dirty="0"/>
              <a:t> </a:t>
            </a:r>
            <a:r>
              <a:rPr lang="en-US" altLang="ja-JP" sz="2800" dirty="0"/>
              <a:t>Master</a:t>
            </a:r>
            <a:r>
              <a:rPr lang="ja-JP" altLang="en-US" sz="2800" dirty="0"/>
              <a:t> </a:t>
            </a:r>
            <a:r>
              <a:rPr lang="en-US" altLang="ja-JP" sz="2800" dirty="0"/>
              <a:t>File) </a:t>
            </a:r>
            <a:r>
              <a:rPr lang="ja-JP" altLang="en-US" sz="2800" dirty="0"/>
              <a:t>と</a:t>
            </a:r>
            <a:r>
              <a:rPr lang="en-US" altLang="ja-JP" sz="2800" dirty="0"/>
              <a:t>TMF Metrics</a:t>
            </a:r>
            <a:r>
              <a:rPr lang="ja-JP" altLang="en-US" sz="2800" dirty="0"/>
              <a:t>の活用に向けた基本事項の解説資料</a:t>
            </a:r>
          </a:p>
        </p:txBody>
      </p:sp>
      <p:sp>
        <p:nvSpPr>
          <p:cNvPr id="3" name="正方形/長方形 1">
            <a:extLst>
              <a:ext uri="{FF2B5EF4-FFF2-40B4-BE49-F238E27FC236}">
                <a16:creationId xmlns:a16="http://schemas.microsoft.com/office/drawing/2014/main" id="{F0C99FCC-2A7B-448A-8A0D-BEF5699064DF}"/>
              </a:ext>
            </a:extLst>
          </p:cNvPr>
          <p:cNvSpPr/>
          <p:nvPr/>
        </p:nvSpPr>
        <p:spPr>
          <a:xfrm>
            <a:off x="6798528" y="4797152"/>
            <a:ext cx="3521531" cy="707886"/>
          </a:xfrm>
          <a:prstGeom prst="rect">
            <a:avLst/>
          </a:prstGeom>
        </p:spPr>
        <p:txBody>
          <a:bodyPr wrap="square">
            <a:spAutoFit/>
          </a:bodyPr>
          <a:lstStyle/>
          <a:p>
            <a:pPr algn="r"/>
            <a:r>
              <a:rPr lang="en-US" altLang="ja-JP" sz="2000" dirty="0"/>
              <a:t>2022</a:t>
            </a:r>
            <a:r>
              <a:rPr lang="ja-JP" altLang="en-US" sz="2000" dirty="0"/>
              <a:t>年</a:t>
            </a:r>
            <a:r>
              <a:rPr lang="en-US" altLang="ja-JP" sz="2000" dirty="0"/>
              <a:t>3</a:t>
            </a:r>
            <a:r>
              <a:rPr lang="ja-JP" altLang="en-US" sz="2000" dirty="0"/>
              <a:t>月</a:t>
            </a:r>
            <a:endParaRPr lang="en-US" altLang="ja-JP" sz="2000" dirty="0"/>
          </a:p>
          <a:p>
            <a:pPr algn="r"/>
            <a:r>
              <a:rPr lang="en-US" altLang="ja-JP" sz="2000" dirty="0"/>
              <a:t>2023</a:t>
            </a:r>
            <a:r>
              <a:rPr lang="ja-JP" altLang="en-US" sz="2000" dirty="0"/>
              <a:t>年</a:t>
            </a:r>
            <a:r>
              <a:rPr lang="en-US" altLang="ja-JP" sz="2000" dirty="0"/>
              <a:t>8</a:t>
            </a:r>
            <a:r>
              <a:rPr lang="ja-JP" altLang="en-US" sz="2000" dirty="0"/>
              <a:t>月改訂</a:t>
            </a:r>
            <a:endParaRPr lang="en-US" altLang="ja-JP" sz="2000" dirty="0"/>
          </a:p>
        </p:txBody>
      </p:sp>
      <p:sp>
        <p:nvSpPr>
          <p:cNvPr id="4" name="Rectangle 3">
            <a:extLst>
              <a:ext uri="{FF2B5EF4-FFF2-40B4-BE49-F238E27FC236}">
                <a16:creationId xmlns:a16="http://schemas.microsoft.com/office/drawing/2014/main" id="{B9C159F9-E477-456D-BB46-5AE09E8E94A1}"/>
              </a:ext>
            </a:extLst>
          </p:cNvPr>
          <p:cNvSpPr/>
          <p:nvPr/>
        </p:nvSpPr>
        <p:spPr>
          <a:xfrm>
            <a:off x="3678654" y="5738635"/>
            <a:ext cx="6621570" cy="677108"/>
          </a:xfrm>
          <a:prstGeom prst="rect">
            <a:avLst/>
          </a:prstGeom>
        </p:spPr>
        <p:txBody>
          <a:bodyPr wrap="square">
            <a:spAutoFit/>
          </a:bodyPr>
          <a:lstStyle/>
          <a:p>
            <a:pPr algn="r"/>
            <a:r>
              <a:rPr lang="ja-JP" altLang="en-US" sz="2000" dirty="0">
                <a:latin typeface="+mj-ea"/>
                <a:ea typeface="+mj-ea"/>
              </a:rPr>
              <a:t>日本製薬工業協会　</a:t>
            </a:r>
            <a:r>
              <a:rPr lang="ja-JP" altLang="ja-JP" sz="2000" dirty="0">
                <a:latin typeface="+mj-ea"/>
                <a:ea typeface="+mj-ea"/>
              </a:rPr>
              <a:t>医薬品評価委員会</a:t>
            </a:r>
            <a:r>
              <a:rPr lang="ja-JP" altLang="en-US" sz="2000" dirty="0">
                <a:latin typeface="+mj-ea"/>
                <a:ea typeface="+mj-ea"/>
              </a:rPr>
              <a:t> 電子化情報部会</a:t>
            </a:r>
            <a:endParaRPr lang="en-US" altLang="ja-JP" sz="2000" dirty="0">
              <a:latin typeface="+mj-ea"/>
              <a:ea typeface="+mj-ea"/>
            </a:endParaRPr>
          </a:p>
          <a:p>
            <a:pPr algn="r"/>
            <a:r>
              <a:rPr lang="ja-JP" altLang="ja-JP" dirty="0"/>
              <a:t>タスクフォース </a:t>
            </a:r>
            <a:r>
              <a:rPr lang="en-US" altLang="ja-JP" dirty="0"/>
              <a:t>3</a:t>
            </a:r>
            <a:endParaRPr lang="ja-JP" altLang="en-US" sz="2000" dirty="0">
              <a:latin typeface="+mj-ea"/>
              <a:ea typeface="+mj-ea"/>
            </a:endParaRPr>
          </a:p>
        </p:txBody>
      </p:sp>
    </p:spTree>
    <p:extLst>
      <p:ext uri="{BB962C8B-B14F-4D97-AF65-F5344CB8AC3E}">
        <p14:creationId xmlns:p14="http://schemas.microsoft.com/office/powerpoint/2010/main" val="3843144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38CE6A-9128-4683-92BF-7B53ED8AC599}"/>
              </a:ext>
            </a:extLst>
          </p:cNvPr>
          <p:cNvPicPr>
            <a:picLocks noChangeAspect="1"/>
          </p:cNvPicPr>
          <p:nvPr/>
        </p:nvPicPr>
        <p:blipFill rotWithShape="1">
          <a:blip r:embed="rId2"/>
          <a:srcRect t="6103"/>
          <a:stretch/>
        </p:blipFill>
        <p:spPr>
          <a:xfrm>
            <a:off x="8168185" y="2213038"/>
            <a:ext cx="2042959" cy="1458632"/>
          </a:xfrm>
          <a:prstGeom prst="rect">
            <a:avLst/>
          </a:prstGeom>
        </p:spPr>
      </p:pic>
      <p:pic>
        <p:nvPicPr>
          <p:cNvPr id="4" name="Picture 3">
            <a:extLst>
              <a:ext uri="{FF2B5EF4-FFF2-40B4-BE49-F238E27FC236}">
                <a16:creationId xmlns:a16="http://schemas.microsoft.com/office/drawing/2014/main" id="{D943F3D5-6CC1-4B41-BEC7-9E08160669EC}"/>
              </a:ext>
            </a:extLst>
          </p:cNvPr>
          <p:cNvPicPr>
            <a:picLocks noChangeAspect="1"/>
          </p:cNvPicPr>
          <p:nvPr/>
        </p:nvPicPr>
        <p:blipFill>
          <a:blip r:embed="rId3"/>
          <a:stretch>
            <a:fillRect/>
          </a:stretch>
        </p:blipFill>
        <p:spPr>
          <a:xfrm>
            <a:off x="10595416" y="1339779"/>
            <a:ext cx="1156492" cy="946221"/>
          </a:xfrm>
          <a:prstGeom prst="rect">
            <a:avLst/>
          </a:prstGeom>
        </p:spPr>
      </p:pic>
      <p:sp>
        <p:nvSpPr>
          <p:cNvPr id="2" name="Slide Number Placeholder 1">
            <a:extLst>
              <a:ext uri="{FF2B5EF4-FFF2-40B4-BE49-F238E27FC236}">
                <a16:creationId xmlns:a16="http://schemas.microsoft.com/office/drawing/2014/main" id="{0749B902-7C7A-4F5E-B1F7-A09140CDEA59}"/>
              </a:ext>
            </a:extLst>
          </p:cNvPr>
          <p:cNvSpPr>
            <a:spLocks noGrp="1"/>
          </p:cNvSpPr>
          <p:nvPr>
            <p:ph type="sldNum" sz="quarter" idx="12"/>
          </p:nvPr>
        </p:nvSpPr>
        <p:spPr/>
        <p:txBody>
          <a:bodyPr/>
          <a:lstStyle/>
          <a:p>
            <a:fld id="{B3DB9ABE-4E01-AD48-B670-18550BBBA8A8}" type="slidenum">
              <a:rPr lang="en-US" altLang="ja-JP" smtClean="0"/>
              <a:pPr/>
              <a:t>10</a:t>
            </a:fld>
            <a:endParaRPr lang="ja-JP" altLang="en-US"/>
          </a:p>
        </p:txBody>
      </p:sp>
      <p:sp>
        <p:nvSpPr>
          <p:cNvPr id="3" name="Text Placeholder 2">
            <a:extLst>
              <a:ext uri="{FF2B5EF4-FFF2-40B4-BE49-F238E27FC236}">
                <a16:creationId xmlns:a16="http://schemas.microsoft.com/office/drawing/2014/main" id="{772BD23C-DE7B-4078-813D-98517899368A}"/>
              </a:ext>
            </a:extLst>
          </p:cNvPr>
          <p:cNvSpPr>
            <a:spLocks noGrp="1"/>
          </p:cNvSpPr>
          <p:nvPr>
            <p:ph type="body" sz="quarter" idx="13"/>
          </p:nvPr>
        </p:nvSpPr>
        <p:spPr/>
        <p:txBody>
          <a:bodyPr/>
          <a:lstStyle/>
          <a:p>
            <a:r>
              <a:rPr lang="en-US" altLang="ja-JP" sz="2400" dirty="0"/>
              <a:t>2. </a:t>
            </a:r>
            <a:r>
              <a:rPr lang="ja-JP" altLang="en-US" sz="2400" dirty="0"/>
              <a:t>なぜ</a:t>
            </a:r>
            <a:r>
              <a:rPr lang="en-US" altLang="ja-JP" sz="2400" dirty="0"/>
              <a:t>TMF</a:t>
            </a:r>
            <a:r>
              <a:rPr lang="ja-JP" altLang="en-US" sz="2400" dirty="0"/>
              <a:t>管理に </a:t>
            </a:r>
            <a:r>
              <a:rPr lang="en-US" altLang="ja-JP" sz="2400" dirty="0"/>
              <a:t>Metrics</a:t>
            </a:r>
            <a:r>
              <a:rPr lang="ja-JP" altLang="en-US" sz="2400" dirty="0"/>
              <a:t>を活用するのか</a:t>
            </a:r>
            <a:endParaRPr lang="ja-JP" altLang="en-US" dirty="0"/>
          </a:p>
        </p:txBody>
      </p:sp>
      <p:sp>
        <p:nvSpPr>
          <p:cNvPr id="5" name="Rectangle: Rounded Corners 6">
            <a:extLst>
              <a:ext uri="{FF2B5EF4-FFF2-40B4-BE49-F238E27FC236}">
                <a16:creationId xmlns:a16="http://schemas.microsoft.com/office/drawing/2014/main" id="{364B709C-81D4-499E-A0EB-B9E1D4F7A295}"/>
              </a:ext>
            </a:extLst>
          </p:cNvPr>
          <p:cNvSpPr/>
          <p:nvPr/>
        </p:nvSpPr>
        <p:spPr>
          <a:xfrm>
            <a:off x="2033517" y="1186483"/>
            <a:ext cx="8445440" cy="572882"/>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noAutofit/>
          </a:bodyPr>
          <a:lstStyle/>
          <a:p>
            <a:pPr algn="ctr" fontAlgn="base">
              <a:lnSpc>
                <a:spcPct val="120000"/>
              </a:lnSpc>
              <a:spcBef>
                <a:spcPct val="50000"/>
              </a:spcBef>
              <a:spcAft>
                <a:spcPct val="0"/>
              </a:spcAft>
            </a:pP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ja-JP" sz="2800" b="1" dirty="0">
                <a:solidFill>
                  <a:schemeClr val="tx1">
                    <a:lumMod val="75000"/>
                    <a:lumOff val="25000"/>
                  </a:schemeClr>
                </a:solidFill>
                <a:latin typeface="メイリオ" panose="020B0604030504040204" pitchFamily="50" charset="-128"/>
                <a:ea typeface="メイリオ" panose="020B0604030504040204" pitchFamily="50" charset="-128"/>
              </a:rPr>
              <a:t>リスクを早期にキャッチできる仕組み」</a:t>
            </a:r>
            <a:r>
              <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とは？</a:t>
            </a:r>
            <a:endPar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8" name="Rectangle: Rounded Corners 7">
            <a:extLst>
              <a:ext uri="{FF2B5EF4-FFF2-40B4-BE49-F238E27FC236}">
                <a16:creationId xmlns:a16="http://schemas.microsoft.com/office/drawing/2014/main" id="{DF27BCC3-3277-44A2-9797-529D8E5C2038}"/>
              </a:ext>
            </a:extLst>
          </p:cNvPr>
          <p:cNvSpPr/>
          <p:nvPr/>
        </p:nvSpPr>
        <p:spPr>
          <a:xfrm>
            <a:off x="165409" y="1983914"/>
            <a:ext cx="6576585" cy="4384710"/>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noAutofit/>
          </a:bodyPr>
          <a:lstStyle/>
          <a:p>
            <a:pPr marL="285750" indent="-285750" fontAlgn="base">
              <a:lnSpc>
                <a:spcPct val="120000"/>
              </a:lnSpc>
              <a:spcBef>
                <a:spcPct val="50000"/>
              </a:spcBef>
              <a:spcAft>
                <a:spcPct val="0"/>
              </a:spcAft>
              <a:buFont typeface="Wingdings" panose="05000000000000000000" pitchFamily="2" charset="2"/>
              <a:buChar char="n"/>
            </a:pPr>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rPr>
              <a:t>TMF</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の</a:t>
            </a:r>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rPr>
              <a:t>Health Check</a:t>
            </a:r>
          </a:p>
          <a:p>
            <a:pPr marL="285750" indent="-285750" fontAlgn="base">
              <a:lnSpc>
                <a:spcPct val="120000"/>
              </a:lnSpc>
              <a:spcBef>
                <a:spcPct val="50000"/>
              </a:spcBef>
              <a:spcAft>
                <a:spcPct val="0"/>
              </a:spcAft>
              <a:buFont typeface="Wingdings" panose="05000000000000000000" pitchFamily="2" charset="2"/>
              <a:buChar char="ü"/>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各</a:t>
            </a:r>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rPr>
              <a:t>TMF </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（試験、国、施設レベル）のリアルな状態を正確に把握</a:t>
            </a:r>
            <a:endPar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endParaRPr>
          </a:p>
          <a:p>
            <a:pPr marL="285750" indent="-285750" fontAlgn="base">
              <a:lnSpc>
                <a:spcPct val="120000"/>
              </a:lnSpc>
              <a:spcBef>
                <a:spcPct val="50000"/>
              </a:spcBef>
              <a:spcAft>
                <a:spcPct val="0"/>
              </a:spcAft>
              <a:buFont typeface="Wingdings" panose="05000000000000000000" pitchFamily="2" charset="2"/>
              <a:buChar char="n"/>
            </a:pPr>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rPr>
              <a:t>Risk Based Approach</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の実践</a:t>
            </a:r>
            <a:endPar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endParaRPr>
          </a:p>
          <a:p>
            <a:pPr marL="285750" indent="-285750" fontAlgn="base">
              <a:lnSpc>
                <a:spcPct val="120000"/>
              </a:lnSpc>
              <a:spcBef>
                <a:spcPct val="50000"/>
              </a:spcBef>
              <a:spcAft>
                <a:spcPct val="0"/>
              </a:spcAft>
              <a:buFont typeface="Wingdings" panose="05000000000000000000" pitchFamily="2" charset="2"/>
              <a:buChar char="ü"/>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治験実施におけるリスクの早期発見、リスクの重要性に応じた</a:t>
            </a:r>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rPr>
              <a:t>TMF</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管理</a:t>
            </a:r>
          </a:p>
          <a:p>
            <a:pPr marL="285750" indent="-285750" fontAlgn="base">
              <a:lnSpc>
                <a:spcPct val="120000"/>
              </a:lnSpc>
              <a:spcBef>
                <a:spcPct val="50000"/>
              </a:spcBef>
              <a:spcAft>
                <a:spcPct val="0"/>
              </a:spcAft>
              <a:buFont typeface="Wingdings" panose="05000000000000000000" pitchFamily="2" charset="2"/>
              <a:buChar char="ü"/>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適切な改善策、再発防止策の設定</a:t>
            </a:r>
          </a:p>
          <a:p>
            <a:pPr marL="285750" indent="-285750" fontAlgn="base">
              <a:lnSpc>
                <a:spcPct val="120000"/>
              </a:lnSpc>
              <a:spcBef>
                <a:spcPct val="50000"/>
              </a:spcBef>
              <a:spcAft>
                <a:spcPct val="0"/>
              </a:spcAft>
              <a:buFont typeface="Wingdings" panose="05000000000000000000" pitchFamily="2" charset="2"/>
              <a:buChar char="n"/>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高品質な</a:t>
            </a:r>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rPr>
              <a:t>TMF</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管理</a:t>
            </a:r>
            <a:endPar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endParaRPr>
          </a:p>
          <a:p>
            <a:pPr marL="285750" indent="-285750" fontAlgn="base">
              <a:lnSpc>
                <a:spcPct val="120000"/>
              </a:lnSpc>
              <a:spcBef>
                <a:spcPct val="50000"/>
              </a:spcBef>
              <a:spcAft>
                <a:spcPct val="0"/>
              </a:spcAft>
              <a:buFont typeface="Wingdings" panose="05000000000000000000" pitchFamily="2" charset="2"/>
              <a:buChar char="n"/>
            </a:pPr>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rPr>
              <a:t>TMF</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管理の効率的な実施・継続的なプロセス改善</a:t>
            </a:r>
          </a:p>
          <a:p>
            <a:pPr marL="285750" indent="-285750" fontAlgn="base">
              <a:lnSpc>
                <a:spcPct val="120000"/>
              </a:lnSpc>
              <a:spcBef>
                <a:spcPct val="50000"/>
              </a:spcBef>
              <a:spcAft>
                <a:spcPct val="0"/>
              </a:spcAft>
              <a:buFont typeface="Wingdings" panose="05000000000000000000" pitchFamily="2" charset="2"/>
              <a:buChar char="n"/>
            </a:pPr>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rPr>
              <a:t>TMF</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関連情報（進捗状況・質・プロセス 等）の透明性向上</a:t>
            </a:r>
          </a:p>
          <a:p>
            <a:pPr marL="285750" indent="-285750" fontAlgn="base">
              <a:lnSpc>
                <a:spcPct val="120000"/>
              </a:lnSpc>
              <a:spcBef>
                <a:spcPct val="50000"/>
              </a:spcBef>
              <a:spcAft>
                <a:spcPct val="0"/>
              </a:spcAft>
              <a:buFont typeface="Wingdings" panose="05000000000000000000" pitchFamily="2" charset="2"/>
              <a:buChar char="n"/>
            </a:pPr>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rPr>
              <a:t>TMF</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に関するパフォーマンスの</a:t>
            </a:r>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rPr>
              <a:t>Oversight</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の実践</a:t>
            </a:r>
          </a:p>
        </p:txBody>
      </p:sp>
      <p:sp>
        <p:nvSpPr>
          <p:cNvPr id="9" name="右矢印 10">
            <a:extLst>
              <a:ext uri="{FF2B5EF4-FFF2-40B4-BE49-F238E27FC236}">
                <a16:creationId xmlns:a16="http://schemas.microsoft.com/office/drawing/2014/main" id="{08695676-343A-4DD1-86DD-4B005271B13D}"/>
              </a:ext>
            </a:extLst>
          </p:cNvPr>
          <p:cNvSpPr/>
          <p:nvPr/>
        </p:nvSpPr>
        <p:spPr bwMode="auto">
          <a:xfrm>
            <a:off x="6864976" y="3098971"/>
            <a:ext cx="586548" cy="2154596"/>
          </a:xfrm>
          <a:prstGeom prst="rightArrow">
            <a:avLst/>
          </a:prstGeom>
          <a:solidFill>
            <a:schemeClr val="accent5">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pPr>
            <a:endParaRPr lang="ja-JP" altLang="en-US">
              <a:solidFill>
                <a:srgbClr val="33CC33"/>
              </a:solidFill>
              <a:latin typeface="Arial" charset="0"/>
              <a:ea typeface="ＭＳ Ｐゴシック" pitchFamily="50" charset="-128"/>
            </a:endParaRPr>
          </a:p>
        </p:txBody>
      </p:sp>
      <p:sp>
        <p:nvSpPr>
          <p:cNvPr id="10" name="Rectangle: Rounded Corners 10">
            <a:extLst>
              <a:ext uri="{FF2B5EF4-FFF2-40B4-BE49-F238E27FC236}">
                <a16:creationId xmlns:a16="http://schemas.microsoft.com/office/drawing/2014/main" id="{1915CC6F-CADC-4889-9082-AB6EE1751E4A}"/>
              </a:ext>
            </a:extLst>
          </p:cNvPr>
          <p:cNvSpPr/>
          <p:nvPr/>
        </p:nvSpPr>
        <p:spPr>
          <a:xfrm>
            <a:off x="7575885" y="3671670"/>
            <a:ext cx="4546482" cy="826425"/>
          </a:xfrm>
          <a:prstGeom prst="roundRect">
            <a:avLst/>
          </a:prstGeom>
          <a:solidFill>
            <a:srgbClr val="99FF99"/>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noAutofit/>
          </a:bodyPr>
          <a:lstStyle/>
          <a:p>
            <a:pPr marL="285750" indent="-285750" algn="ctr"/>
            <a:r>
              <a:rPr lang="en-US" altLang="ja-JP" b="1" dirty="0">
                <a:solidFill>
                  <a:schemeClr val="tx1">
                    <a:lumMod val="75000"/>
                    <a:lumOff val="25000"/>
                  </a:schemeClr>
                </a:solidFill>
                <a:latin typeface="メイリオ" panose="020B0604030504040204" pitchFamily="50" charset="-128"/>
                <a:ea typeface="メイリオ" panose="020B0604030504040204" pitchFamily="50" charset="-128"/>
              </a:rPr>
              <a:t>TMF</a:t>
            </a: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 </a:t>
            </a:r>
            <a:r>
              <a:rPr lang="en-US" altLang="ja-JP" b="1" dirty="0">
                <a:solidFill>
                  <a:schemeClr val="tx1">
                    <a:lumMod val="75000"/>
                    <a:lumOff val="25000"/>
                  </a:schemeClr>
                </a:solidFill>
                <a:latin typeface="メイリオ" panose="020B0604030504040204" pitchFamily="50" charset="-128"/>
                <a:ea typeface="メイリオ" panose="020B0604030504040204" pitchFamily="50" charset="-128"/>
              </a:rPr>
              <a:t>Metrics</a:t>
            </a: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を用いて数値化・見える化</a:t>
            </a:r>
            <a:endParaRPr lang="en-US" altLang="ja-JP"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5" name="Rectangle: Rounded Corners 10">
            <a:extLst>
              <a:ext uri="{FF2B5EF4-FFF2-40B4-BE49-F238E27FC236}">
                <a16:creationId xmlns:a16="http://schemas.microsoft.com/office/drawing/2014/main" id="{928E9291-6DAC-42F5-8AF5-B63D7643EB1C}"/>
              </a:ext>
            </a:extLst>
          </p:cNvPr>
          <p:cNvSpPr/>
          <p:nvPr/>
        </p:nvSpPr>
        <p:spPr>
          <a:xfrm>
            <a:off x="7547300" y="5595082"/>
            <a:ext cx="4575067" cy="773542"/>
          </a:xfrm>
          <a:prstGeom prst="roundRect">
            <a:avLst/>
          </a:prstGeom>
          <a:solidFill>
            <a:srgbClr val="99FF99"/>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noAutofit/>
          </a:bodyPr>
          <a:lstStyle/>
          <a:p>
            <a:pPr marL="285750" indent="-285750" algn="ctr"/>
            <a:r>
              <a:rPr lang="ja-JP" altLang="ja-JP" b="1" dirty="0">
                <a:solidFill>
                  <a:schemeClr val="tx1">
                    <a:lumMod val="75000"/>
                    <a:lumOff val="25000"/>
                  </a:schemeClr>
                </a:solidFill>
                <a:latin typeface="メイリオ" panose="020B0604030504040204" pitchFamily="50" charset="-128"/>
                <a:ea typeface="メイリオ" panose="020B0604030504040204" pitchFamily="50" charset="-128"/>
              </a:rPr>
              <a:t>リスクを早期にキャッチ</a:t>
            </a:r>
            <a:r>
              <a:rPr lang="ja-JP" altLang="en-US" b="1" dirty="0">
                <a:solidFill>
                  <a:schemeClr val="tx1">
                    <a:lumMod val="75000"/>
                    <a:lumOff val="25000"/>
                  </a:schemeClr>
                </a:solidFill>
                <a:latin typeface="メイリオ" panose="020B0604030504040204" pitchFamily="50" charset="-128"/>
                <a:ea typeface="メイリオ" panose="020B0604030504040204" pitchFamily="50" charset="-128"/>
              </a:rPr>
              <a:t>できる仕組み</a:t>
            </a:r>
            <a:endParaRPr lang="en-US" altLang="ja-JP" b="1" dirty="0">
              <a:solidFill>
                <a:schemeClr val="bg1"/>
              </a:solidFill>
            </a:endParaRPr>
          </a:p>
        </p:txBody>
      </p:sp>
      <p:sp>
        <p:nvSpPr>
          <p:cNvPr id="16" name="Rectangle: Rounded Corners 6">
            <a:extLst>
              <a:ext uri="{FF2B5EF4-FFF2-40B4-BE49-F238E27FC236}">
                <a16:creationId xmlns:a16="http://schemas.microsoft.com/office/drawing/2014/main" id="{A7679D64-7604-4049-A98C-8D3E6B7466D2}"/>
              </a:ext>
            </a:extLst>
          </p:cNvPr>
          <p:cNvSpPr/>
          <p:nvPr/>
        </p:nvSpPr>
        <p:spPr>
          <a:xfrm rot="5400000">
            <a:off x="9339977" y="4522360"/>
            <a:ext cx="773542" cy="1069960"/>
          </a:xfrm>
          <a:prstGeom prst="roundRect">
            <a:avLst>
              <a:gd name="adj" fmla="val 8220"/>
            </a:avLst>
          </a:prstGeom>
          <a:no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noAutofit/>
          </a:bodyPr>
          <a:lstStyle/>
          <a:p>
            <a:pPr algn="ctr" fontAlgn="base">
              <a:lnSpc>
                <a:spcPct val="120000"/>
              </a:lnSpc>
              <a:spcBef>
                <a:spcPct val="50000"/>
              </a:spcBef>
              <a:spcAft>
                <a:spcPct val="0"/>
              </a:spcAft>
            </a:pPr>
            <a:r>
              <a:rPr lang="ja-JP" altLang="en-US" sz="3600" b="1" dirty="0">
                <a:solidFill>
                  <a:srgbClr val="FF0000"/>
                </a:solidFill>
                <a:latin typeface="メイリオ" panose="020B0604030504040204" pitchFamily="50" charset="-128"/>
                <a:ea typeface="メイリオ" panose="020B0604030504040204" pitchFamily="50" charset="-128"/>
              </a:rPr>
              <a:t>≒</a:t>
            </a:r>
            <a:endParaRPr lang="en-US" altLang="ja-JP" sz="36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65400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B546BE7-AD3E-41C4-A9C2-6A0410DEB979}"/>
              </a:ext>
            </a:extLst>
          </p:cNvPr>
          <p:cNvPicPr>
            <a:picLocks noChangeAspect="1"/>
          </p:cNvPicPr>
          <p:nvPr/>
        </p:nvPicPr>
        <p:blipFill>
          <a:blip r:embed="rId2"/>
          <a:stretch>
            <a:fillRect/>
          </a:stretch>
        </p:blipFill>
        <p:spPr>
          <a:xfrm>
            <a:off x="8975816" y="3970305"/>
            <a:ext cx="1985748" cy="1839018"/>
          </a:xfrm>
          <a:prstGeom prst="rect">
            <a:avLst/>
          </a:prstGeom>
        </p:spPr>
      </p:pic>
      <p:pic>
        <p:nvPicPr>
          <p:cNvPr id="12" name="Picture 11">
            <a:extLst>
              <a:ext uri="{FF2B5EF4-FFF2-40B4-BE49-F238E27FC236}">
                <a16:creationId xmlns:a16="http://schemas.microsoft.com/office/drawing/2014/main" id="{AC161240-68B7-46E6-88E5-4E8E27EAFA6B}"/>
              </a:ext>
            </a:extLst>
          </p:cNvPr>
          <p:cNvPicPr>
            <a:picLocks noChangeAspect="1"/>
          </p:cNvPicPr>
          <p:nvPr/>
        </p:nvPicPr>
        <p:blipFill>
          <a:blip r:embed="rId3"/>
          <a:stretch>
            <a:fillRect/>
          </a:stretch>
        </p:blipFill>
        <p:spPr>
          <a:xfrm>
            <a:off x="703163" y="2717276"/>
            <a:ext cx="3329444" cy="2752252"/>
          </a:xfrm>
          <a:prstGeom prst="rect">
            <a:avLst/>
          </a:prstGeom>
        </p:spPr>
      </p:pic>
      <p:sp>
        <p:nvSpPr>
          <p:cNvPr id="2" name="Slide Number Placeholder 1">
            <a:extLst>
              <a:ext uri="{FF2B5EF4-FFF2-40B4-BE49-F238E27FC236}">
                <a16:creationId xmlns:a16="http://schemas.microsoft.com/office/drawing/2014/main" id="{0749B902-7C7A-4F5E-B1F7-A09140CDEA59}"/>
              </a:ext>
            </a:extLst>
          </p:cNvPr>
          <p:cNvSpPr>
            <a:spLocks noGrp="1"/>
          </p:cNvSpPr>
          <p:nvPr>
            <p:ph type="sldNum" sz="quarter" idx="12"/>
          </p:nvPr>
        </p:nvSpPr>
        <p:spPr/>
        <p:txBody>
          <a:bodyPr/>
          <a:lstStyle/>
          <a:p>
            <a:fld id="{B3DB9ABE-4E01-AD48-B670-18550BBBA8A8}" type="slidenum">
              <a:rPr lang="en-US" altLang="ja-JP" smtClean="0"/>
              <a:pPr/>
              <a:t>11</a:t>
            </a:fld>
            <a:endParaRPr lang="ja-JP" altLang="en-US"/>
          </a:p>
        </p:txBody>
      </p:sp>
      <p:sp>
        <p:nvSpPr>
          <p:cNvPr id="3" name="Text Placeholder 2">
            <a:extLst>
              <a:ext uri="{FF2B5EF4-FFF2-40B4-BE49-F238E27FC236}">
                <a16:creationId xmlns:a16="http://schemas.microsoft.com/office/drawing/2014/main" id="{772BD23C-DE7B-4078-813D-98517899368A}"/>
              </a:ext>
            </a:extLst>
          </p:cNvPr>
          <p:cNvSpPr>
            <a:spLocks noGrp="1"/>
          </p:cNvSpPr>
          <p:nvPr>
            <p:ph type="body" sz="quarter" idx="13"/>
          </p:nvPr>
        </p:nvSpPr>
        <p:spPr/>
        <p:txBody>
          <a:bodyPr/>
          <a:lstStyle/>
          <a:p>
            <a:r>
              <a:rPr lang="en-US" altLang="ja-JP" sz="2400" dirty="0"/>
              <a:t>2. </a:t>
            </a:r>
            <a:r>
              <a:rPr lang="ja-JP" altLang="en-US" sz="2400" dirty="0"/>
              <a:t>なぜ</a:t>
            </a:r>
            <a:r>
              <a:rPr lang="en-US" altLang="ja-JP" sz="2400" dirty="0"/>
              <a:t>TMF</a:t>
            </a:r>
            <a:r>
              <a:rPr lang="ja-JP" altLang="en-US" sz="2400" dirty="0"/>
              <a:t>管理に </a:t>
            </a:r>
            <a:r>
              <a:rPr lang="en-US" altLang="ja-JP" sz="2400" dirty="0"/>
              <a:t>Metrics</a:t>
            </a:r>
            <a:r>
              <a:rPr lang="ja-JP" altLang="en-US" sz="2400" dirty="0"/>
              <a:t>を活用するのか</a:t>
            </a:r>
            <a:endParaRPr lang="ja-JP" altLang="en-US" dirty="0"/>
          </a:p>
        </p:txBody>
      </p:sp>
      <p:sp>
        <p:nvSpPr>
          <p:cNvPr id="5" name="Rectangle: Rounded Corners 6">
            <a:extLst>
              <a:ext uri="{FF2B5EF4-FFF2-40B4-BE49-F238E27FC236}">
                <a16:creationId xmlns:a16="http://schemas.microsoft.com/office/drawing/2014/main" id="{364B709C-81D4-499E-A0EB-B9E1D4F7A295}"/>
              </a:ext>
            </a:extLst>
          </p:cNvPr>
          <p:cNvSpPr/>
          <p:nvPr/>
        </p:nvSpPr>
        <p:spPr>
          <a:xfrm>
            <a:off x="222524" y="1191102"/>
            <a:ext cx="11453135" cy="572882"/>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noAutofit/>
          </a:bodyPr>
          <a:lstStyle/>
          <a:p>
            <a:pPr algn="ctr" fontAlgn="base">
              <a:lnSpc>
                <a:spcPct val="120000"/>
              </a:lnSpc>
              <a:spcBef>
                <a:spcPct val="50000"/>
              </a:spcBef>
              <a:spcAft>
                <a:spcPct val="0"/>
              </a:spcAft>
            </a:pP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ja-JP" sz="2800" b="1" dirty="0">
                <a:solidFill>
                  <a:schemeClr val="tx1">
                    <a:lumMod val="75000"/>
                    <a:lumOff val="25000"/>
                  </a:schemeClr>
                </a:solidFill>
                <a:latin typeface="メイリオ" panose="020B0604030504040204" pitchFamily="50" charset="-128"/>
                <a:ea typeface="メイリオ" panose="020B0604030504040204" pitchFamily="50" charset="-128"/>
              </a:rPr>
              <a:t>リスクを早期にキャッチできる仕組み」</a:t>
            </a:r>
            <a:r>
              <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がもたらすものとは？</a:t>
            </a:r>
            <a:endPar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9" name="右矢印 10">
            <a:extLst>
              <a:ext uri="{FF2B5EF4-FFF2-40B4-BE49-F238E27FC236}">
                <a16:creationId xmlns:a16="http://schemas.microsoft.com/office/drawing/2014/main" id="{08695676-343A-4DD1-86DD-4B005271B13D}"/>
              </a:ext>
            </a:extLst>
          </p:cNvPr>
          <p:cNvSpPr/>
          <p:nvPr/>
        </p:nvSpPr>
        <p:spPr bwMode="auto">
          <a:xfrm rot="5400000">
            <a:off x="5003864" y="2451658"/>
            <a:ext cx="2184272" cy="2154596"/>
          </a:xfrm>
          <a:prstGeom prst="rightArrow">
            <a:avLst/>
          </a:prstGeom>
          <a:solidFill>
            <a:schemeClr val="accent5">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fontAlgn="base">
              <a:spcBef>
                <a:spcPct val="50000"/>
              </a:spcBef>
              <a:spcAft>
                <a:spcPct val="0"/>
              </a:spcAft>
            </a:pPr>
            <a:endParaRPr lang="ja-JP" altLang="en-US">
              <a:solidFill>
                <a:srgbClr val="33CC33"/>
              </a:solidFill>
              <a:latin typeface="Arial" charset="0"/>
              <a:ea typeface="ＭＳ Ｐゴシック" pitchFamily="50" charset="-128"/>
            </a:endParaRPr>
          </a:p>
        </p:txBody>
      </p:sp>
      <p:sp>
        <p:nvSpPr>
          <p:cNvPr id="11" name="Rectangle: Rounded Corners 10">
            <a:extLst>
              <a:ext uri="{FF2B5EF4-FFF2-40B4-BE49-F238E27FC236}">
                <a16:creationId xmlns:a16="http://schemas.microsoft.com/office/drawing/2014/main" id="{F322B105-9C58-405D-8F06-50C5D0AAD29B}"/>
              </a:ext>
            </a:extLst>
          </p:cNvPr>
          <p:cNvSpPr/>
          <p:nvPr/>
        </p:nvSpPr>
        <p:spPr>
          <a:xfrm>
            <a:off x="3916879" y="4977145"/>
            <a:ext cx="4358242" cy="1070833"/>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noAutofit/>
          </a:bodyPr>
          <a:lstStyle/>
          <a:p>
            <a:pPr marL="285750" indent="-285750" algn="ctr"/>
            <a:r>
              <a:rPr lang="ja-JP" altLang="en-US" sz="2800" b="1" dirty="0">
                <a:solidFill>
                  <a:schemeClr val="tx1"/>
                </a:solidFill>
              </a:rPr>
              <a:t>治験の品質の確保</a:t>
            </a:r>
            <a:endParaRPr lang="en-US" altLang="ja-JP" sz="2800" b="1" dirty="0">
              <a:solidFill>
                <a:schemeClr val="tx1"/>
              </a:solidFill>
            </a:endParaRPr>
          </a:p>
        </p:txBody>
      </p:sp>
      <p:sp>
        <p:nvSpPr>
          <p:cNvPr id="4" name="Thought Bubble: Cloud 3">
            <a:extLst>
              <a:ext uri="{FF2B5EF4-FFF2-40B4-BE49-F238E27FC236}">
                <a16:creationId xmlns:a16="http://schemas.microsoft.com/office/drawing/2014/main" id="{A8C43E78-277A-4C8B-A0EE-7AE4B4FCD3BA}"/>
              </a:ext>
            </a:extLst>
          </p:cNvPr>
          <p:cNvSpPr/>
          <p:nvPr/>
        </p:nvSpPr>
        <p:spPr>
          <a:xfrm>
            <a:off x="7669946" y="2436820"/>
            <a:ext cx="4417453" cy="1484421"/>
          </a:xfrm>
          <a:prstGeom prst="cloudCallout">
            <a:avLst>
              <a:gd name="adj1" fmla="val -69443"/>
              <a:gd name="adj2" fmla="val 124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b="1" dirty="0">
                <a:solidFill>
                  <a:schemeClr val="tx1"/>
                </a:solidFill>
              </a:rPr>
              <a:t>常に</a:t>
            </a:r>
            <a:r>
              <a:rPr lang="en-US" altLang="ja-JP" sz="1800" b="1" dirty="0">
                <a:solidFill>
                  <a:srgbClr val="FF0000"/>
                </a:solidFill>
              </a:rPr>
              <a:t>Inspection Readiness</a:t>
            </a:r>
            <a:r>
              <a:rPr lang="ja-JP" altLang="en-US" sz="1800" b="1" dirty="0">
                <a:solidFill>
                  <a:schemeClr val="tx1"/>
                </a:solidFill>
              </a:rPr>
              <a:t>の状態が保持されている</a:t>
            </a:r>
            <a:endParaRPr lang="en-US" altLang="ja-JP" sz="1800" b="1" dirty="0">
              <a:solidFill>
                <a:schemeClr val="tx1"/>
              </a:solidFill>
            </a:endParaRPr>
          </a:p>
        </p:txBody>
      </p:sp>
    </p:spTree>
    <p:extLst>
      <p:ext uri="{BB962C8B-B14F-4D97-AF65-F5344CB8AC3E}">
        <p14:creationId xmlns:p14="http://schemas.microsoft.com/office/powerpoint/2010/main" val="1938566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F82BB6-270F-4DFD-90CB-29C7E68CBAA4}"/>
              </a:ext>
            </a:extLst>
          </p:cNvPr>
          <p:cNvSpPr>
            <a:spLocks noGrp="1"/>
          </p:cNvSpPr>
          <p:nvPr>
            <p:ph type="sldNum" sz="quarter" idx="10"/>
          </p:nvPr>
        </p:nvSpPr>
        <p:spPr/>
        <p:txBody>
          <a:bodyPr/>
          <a:lstStyle/>
          <a:p>
            <a:fld id="{48E3F9BE-6246-460D-A255-C4EC9C7924C2}" type="slidenum">
              <a:rPr lang="en-US" altLang="ja-JP" smtClean="0"/>
              <a:pPr/>
              <a:t>12</a:t>
            </a:fld>
            <a:endParaRPr lang="ja-JP" altLang="en-US"/>
          </a:p>
        </p:txBody>
      </p:sp>
      <p:sp>
        <p:nvSpPr>
          <p:cNvPr id="3" name="正方形/長方形 1">
            <a:extLst>
              <a:ext uri="{FF2B5EF4-FFF2-40B4-BE49-F238E27FC236}">
                <a16:creationId xmlns:a16="http://schemas.microsoft.com/office/drawing/2014/main" id="{EF14D4A0-9656-45A1-8EA1-4B4C8801664B}"/>
              </a:ext>
            </a:extLst>
          </p:cNvPr>
          <p:cNvSpPr/>
          <p:nvPr/>
        </p:nvSpPr>
        <p:spPr>
          <a:xfrm>
            <a:off x="2803807" y="3007376"/>
            <a:ext cx="7032918" cy="523220"/>
          </a:xfrm>
          <a:prstGeom prst="rect">
            <a:avLst/>
          </a:prstGeom>
        </p:spPr>
        <p:txBody>
          <a:bodyPr wrap="square">
            <a:spAutoFit/>
          </a:bodyPr>
          <a:lstStyle/>
          <a:p>
            <a:r>
              <a:rPr lang="en-US" altLang="ja-JP" sz="2800" dirty="0"/>
              <a:t>3. TMF Metrics</a:t>
            </a:r>
            <a:r>
              <a:rPr lang="ja-JP" altLang="en-US" sz="2800" dirty="0"/>
              <a:t>のタイプ</a:t>
            </a:r>
          </a:p>
        </p:txBody>
      </p:sp>
    </p:spTree>
    <p:extLst>
      <p:ext uri="{BB962C8B-B14F-4D97-AF65-F5344CB8AC3E}">
        <p14:creationId xmlns:p14="http://schemas.microsoft.com/office/powerpoint/2010/main" val="1298106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DB028C-B6A7-4E98-B2E3-62136657BF8E}"/>
              </a:ext>
            </a:extLst>
          </p:cNvPr>
          <p:cNvSpPr>
            <a:spLocks noGrp="1"/>
          </p:cNvSpPr>
          <p:nvPr>
            <p:ph type="sldNum" sz="quarter" idx="12"/>
          </p:nvPr>
        </p:nvSpPr>
        <p:spPr/>
        <p:txBody>
          <a:bodyPr/>
          <a:lstStyle/>
          <a:p>
            <a:fld id="{B3DB9ABE-4E01-AD48-B670-18550BBBA8A8}" type="slidenum">
              <a:rPr lang="en-US" altLang="ja-JP" smtClean="0"/>
              <a:pPr/>
              <a:t>13</a:t>
            </a:fld>
            <a:endParaRPr lang="ja-JP" altLang="en-US"/>
          </a:p>
        </p:txBody>
      </p:sp>
      <p:sp>
        <p:nvSpPr>
          <p:cNvPr id="3" name="Text Placeholder 2">
            <a:extLst>
              <a:ext uri="{FF2B5EF4-FFF2-40B4-BE49-F238E27FC236}">
                <a16:creationId xmlns:a16="http://schemas.microsoft.com/office/drawing/2014/main" id="{5D3757B9-4F6E-46E4-B2BA-F1DAF9B81657}"/>
              </a:ext>
            </a:extLst>
          </p:cNvPr>
          <p:cNvSpPr>
            <a:spLocks noGrp="1"/>
          </p:cNvSpPr>
          <p:nvPr>
            <p:ph type="body" sz="quarter" idx="13"/>
          </p:nvPr>
        </p:nvSpPr>
        <p:spPr/>
        <p:txBody>
          <a:bodyPr/>
          <a:lstStyle/>
          <a:p>
            <a:r>
              <a:rPr lang="en-US" altLang="ja-JP" sz="2400" dirty="0"/>
              <a:t>3. TMF Metrics</a:t>
            </a:r>
            <a:r>
              <a:rPr lang="ja-JP" altLang="en-US" sz="2400" dirty="0"/>
              <a:t>のタイプ</a:t>
            </a:r>
          </a:p>
        </p:txBody>
      </p:sp>
      <p:sp>
        <p:nvSpPr>
          <p:cNvPr id="4" name="Content Placeholder 3">
            <a:extLst>
              <a:ext uri="{FF2B5EF4-FFF2-40B4-BE49-F238E27FC236}">
                <a16:creationId xmlns:a16="http://schemas.microsoft.com/office/drawing/2014/main" id="{D886A939-720E-46EF-8153-47A19F8865BF}"/>
              </a:ext>
            </a:extLst>
          </p:cNvPr>
          <p:cNvSpPr>
            <a:spLocks noGrp="1"/>
          </p:cNvSpPr>
          <p:nvPr>
            <p:ph sz="quarter" idx="4294967295"/>
          </p:nvPr>
        </p:nvSpPr>
        <p:spPr>
          <a:xfrm>
            <a:off x="720174" y="1312889"/>
            <a:ext cx="10751652" cy="4995862"/>
          </a:xfrm>
        </p:spPr>
        <p:txBody>
          <a:bodyPr/>
          <a:lstStyle/>
          <a:p>
            <a:pPr lvl="0" eaLnBrk="1" fontAlgn="auto" hangingPunct="1">
              <a:spcAft>
                <a:spcPts val="0"/>
              </a:spcAft>
              <a:buClr>
                <a:srgbClr val="4F81BD"/>
              </a:buClr>
              <a:buFont typeface="Wingdings" panose="05000000000000000000" pitchFamily="2" charset="2"/>
              <a:buChar char="n"/>
            </a:pPr>
            <a:r>
              <a:rPr lang="en-US" altLang="ja-JP" sz="2100" b="1" kern="1200" dirty="0">
                <a:solidFill>
                  <a:prstClr val="black"/>
                </a:solidFill>
                <a:latin typeface="Calibri"/>
                <a:ea typeface="ＭＳ Ｐゴシック" panose="020B0600070205080204" pitchFamily="50" charset="-128"/>
              </a:rPr>
              <a:t>Timeliness</a:t>
            </a:r>
            <a:r>
              <a:rPr lang="ja-JP" altLang="en-US" sz="2100" b="1" kern="1200" dirty="0">
                <a:solidFill>
                  <a:prstClr val="black"/>
                </a:solidFill>
                <a:latin typeface="Calibri"/>
                <a:ea typeface="ＭＳ Ｐゴシック" panose="020B0600070205080204" pitchFamily="50" charset="-128"/>
              </a:rPr>
              <a:t>（適時性）</a:t>
            </a:r>
            <a:endParaRPr lang="en-US" altLang="ja-JP" sz="2100" b="1" kern="1200" dirty="0">
              <a:solidFill>
                <a:prstClr val="black"/>
              </a:solidFill>
              <a:latin typeface="Calibri"/>
              <a:ea typeface="ＭＳ Ｐゴシック" panose="020B0600070205080204" pitchFamily="50" charset="-128"/>
            </a:endParaRPr>
          </a:p>
          <a:p>
            <a:pPr lvl="0">
              <a:buClr>
                <a:srgbClr val="4F81BD"/>
              </a:buClr>
              <a:buFont typeface="Wingdings" panose="05000000000000000000" pitchFamily="2" charset="2"/>
              <a:buChar char="ü"/>
            </a:pPr>
            <a:r>
              <a:rPr lang="ja-JP" altLang="en-US" sz="2000" kern="1200" dirty="0">
                <a:latin typeface="Calibri"/>
                <a:ea typeface="ＭＳ Ｐゴシック" panose="020B0600070205080204" pitchFamily="50" charset="-128"/>
              </a:rPr>
              <a:t>適時性の指標とは</a:t>
            </a:r>
            <a:r>
              <a:rPr lang="ja-JP" altLang="en-US" sz="2000" dirty="0"/>
              <a:t>、文書類が「適切</a:t>
            </a:r>
            <a:r>
              <a:rPr lang="ja-JP" altLang="en-US" sz="2000" kern="1200" dirty="0">
                <a:latin typeface="Calibri"/>
                <a:ea typeface="ＭＳ Ｐゴシック" panose="020B0600070205080204" pitchFamily="50" charset="-128"/>
              </a:rPr>
              <a:t>なタイミングによる保管」や</a:t>
            </a:r>
            <a:r>
              <a:rPr lang="ja-JP" altLang="en-US" sz="2000" dirty="0"/>
              <a:t>「最終化</a:t>
            </a:r>
            <a:r>
              <a:rPr lang="ja-JP" altLang="en-US" sz="2000" kern="1200" dirty="0">
                <a:latin typeface="Calibri"/>
                <a:ea typeface="ＭＳ Ｐゴシック" panose="020B0600070205080204" pitchFamily="50" charset="-128"/>
              </a:rPr>
              <a:t>するまでに要する時間」に関する指標である。</a:t>
            </a:r>
            <a:endParaRPr lang="en-US" altLang="ja-JP" sz="2000" kern="1200" dirty="0">
              <a:latin typeface="Calibri"/>
              <a:ea typeface="ＭＳ Ｐゴシック" panose="020B0600070205080204" pitchFamily="50" charset="-128"/>
            </a:endParaRPr>
          </a:p>
          <a:p>
            <a:pPr lvl="1" eaLnBrk="1" fontAlgn="auto" hangingPunct="1">
              <a:spcAft>
                <a:spcPts val="0"/>
              </a:spcAft>
              <a:buClr>
                <a:srgbClr val="4F81BD"/>
              </a:buClr>
              <a:buFont typeface="Wingdings" panose="05000000000000000000" pitchFamily="2" charset="2"/>
              <a:buChar char="p"/>
            </a:pPr>
            <a:r>
              <a:rPr lang="ja-JP" altLang="en-US" sz="1800" kern="1200" dirty="0">
                <a:solidFill>
                  <a:prstClr val="black"/>
                </a:solidFill>
                <a:latin typeface="Calibri"/>
                <a:ea typeface="ＭＳ Ｐゴシック" panose="020B0600070205080204" pitchFamily="50" charset="-128"/>
                <a:cs typeface="+mn-cs"/>
              </a:rPr>
              <a:t>最終化に要した日数</a:t>
            </a:r>
            <a:endParaRPr lang="en-US" altLang="ja-JP" sz="1800" kern="1200" dirty="0">
              <a:solidFill>
                <a:prstClr val="black"/>
              </a:solidFill>
              <a:latin typeface="Calibri"/>
              <a:ea typeface="ＭＳ Ｐゴシック" panose="020B0600070205080204" pitchFamily="50" charset="-128"/>
              <a:cs typeface="+mn-cs"/>
            </a:endParaRPr>
          </a:p>
          <a:p>
            <a:pPr lvl="1" eaLnBrk="1" fontAlgn="auto" hangingPunct="1">
              <a:spcAft>
                <a:spcPts val="0"/>
              </a:spcAft>
              <a:buClr>
                <a:srgbClr val="4F81BD"/>
              </a:buClr>
              <a:buFont typeface="Wingdings" panose="05000000000000000000" pitchFamily="2" charset="2"/>
              <a:buChar char="p"/>
            </a:pPr>
            <a:r>
              <a:rPr lang="ja-JP" altLang="en-US" sz="1800" kern="1200" dirty="0">
                <a:solidFill>
                  <a:prstClr val="black"/>
                </a:solidFill>
                <a:latin typeface="Calibri"/>
                <a:ea typeface="ＭＳ Ｐゴシック" panose="020B0600070205080204" pitchFamily="50" charset="-128"/>
                <a:cs typeface="+mn-cs"/>
              </a:rPr>
              <a:t>計画日と完了日の差・遅延の有無</a:t>
            </a:r>
          </a:p>
          <a:p>
            <a:pPr lvl="1" eaLnBrk="1" fontAlgn="auto" hangingPunct="1">
              <a:spcAft>
                <a:spcPts val="0"/>
              </a:spcAft>
              <a:buClr>
                <a:srgbClr val="4F81BD"/>
              </a:buClr>
              <a:buFont typeface="Wingdings" panose="05000000000000000000" pitchFamily="2" charset="2"/>
              <a:buChar char="p"/>
            </a:pPr>
            <a:r>
              <a:rPr lang="ja-JP" altLang="en-US" sz="1800" kern="1200" dirty="0">
                <a:solidFill>
                  <a:prstClr val="black"/>
                </a:solidFill>
                <a:latin typeface="Calibri"/>
                <a:ea typeface="ＭＳ Ｐゴシック" panose="020B0600070205080204" pitchFamily="50" charset="-128"/>
                <a:cs typeface="+mn-cs"/>
              </a:rPr>
              <a:t>作成、承認、レビューに要した日数</a:t>
            </a:r>
          </a:p>
          <a:p>
            <a:pPr lvl="1" eaLnBrk="1" fontAlgn="auto" hangingPunct="1">
              <a:spcAft>
                <a:spcPts val="0"/>
              </a:spcAft>
              <a:buClr>
                <a:srgbClr val="4F81BD"/>
              </a:buClr>
              <a:buFont typeface="Wingdings" panose="05000000000000000000" pitchFamily="2" charset="2"/>
              <a:buChar char="p"/>
            </a:pPr>
            <a:r>
              <a:rPr lang="en-US" altLang="ja-JP" sz="1800" kern="1200" dirty="0">
                <a:solidFill>
                  <a:prstClr val="black"/>
                </a:solidFill>
                <a:latin typeface="Calibri"/>
                <a:ea typeface="ＭＳ Ｐゴシック" panose="020B0600070205080204" pitchFamily="50" charset="-128"/>
                <a:cs typeface="+mn-cs"/>
              </a:rPr>
              <a:t>QC</a:t>
            </a:r>
            <a:r>
              <a:rPr lang="ja-JP" altLang="en-US" sz="1800" kern="1200" dirty="0">
                <a:solidFill>
                  <a:prstClr val="black"/>
                </a:solidFill>
                <a:latin typeface="Calibri"/>
                <a:ea typeface="ＭＳ Ｐゴシック" panose="020B0600070205080204" pitchFamily="50" charset="-128"/>
                <a:cs typeface="+mn-cs"/>
              </a:rPr>
              <a:t>やスキャンに要した日数</a:t>
            </a:r>
            <a:endParaRPr lang="en-US" altLang="ja-JP" sz="1800" kern="1200" dirty="0">
              <a:solidFill>
                <a:prstClr val="black"/>
              </a:solidFill>
              <a:latin typeface="Calibri"/>
              <a:ea typeface="ＭＳ Ｐゴシック" panose="020B0600070205080204" pitchFamily="50" charset="-128"/>
              <a:cs typeface="+mn-cs"/>
            </a:endParaRPr>
          </a:p>
          <a:p>
            <a:pPr marL="457200" lvl="1" indent="0" eaLnBrk="1" fontAlgn="auto" hangingPunct="1">
              <a:spcAft>
                <a:spcPts val="0"/>
              </a:spcAft>
              <a:buClr>
                <a:srgbClr val="4F81BD"/>
              </a:buClr>
              <a:buNone/>
            </a:pPr>
            <a:endParaRPr lang="ja-JP" altLang="en-US" sz="1800" kern="1200" dirty="0">
              <a:solidFill>
                <a:prstClr val="black"/>
              </a:solidFill>
              <a:latin typeface="Calibri"/>
              <a:ea typeface="ＭＳ Ｐゴシック" panose="020B0600070205080204" pitchFamily="50" charset="-128"/>
              <a:cs typeface="+mn-cs"/>
            </a:endParaRPr>
          </a:p>
          <a:p>
            <a:pPr lvl="0" eaLnBrk="1" fontAlgn="auto" hangingPunct="1">
              <a:spcAft>
                <a:spcPts val="0"/>
              </a:spcAft>
              <a:buClr>
                <a:srgbClr val="4F81BD"/>
              </a:buClr>
              <a:buFont typeface="Wingdings" panose="05000000000000000000" pitchFamily="2" charset="2"/>
              <a:buChar char="ü"/>
            </a:pPr>
            <a:r>
              <a:rPr lang="en-US" altLang="ja-JP" sz="2000" kern="1200" dirty="0">
                <a:solidFill>
                  <a:prstClr val="black"/>
                </a:solidFill>
                <a:latin typeface="Calibri"/>
                <a:ea typeface="ＭＳ Ｐゴシック" panose="020B0600070205080204" pitchFamily="50" charset="-128"/>
              </a:rPr>
              <a:t>TMF</a:t>
            </a:r>
            <a:r>
              <a:rPr lang="ja-JP" altLang="en-US" sz="2000" kern="1200" dirty="0">
                <a:solidFill>
                  <a:prstClr val="black"/>
                </a:solidFill>
                <a:latin typeface="Calibri"/>
                <a:ea typeface="ＭＳ Ｐゴシック" panose="020B0600070205080204" pitchFamily="50" charset="-128"/>
              </a:rPr>
              <a:t>に情報を取り込む時間を要するほど、情報が不正確になったり紛失するリスクが高くなる。特に大規模な試験では関係する担当者が多いことから、より適時に情報や文書を収集し保管する必要がある。</a:t>
            </a:r>
          </a:p>
          <a:p>
            <a:pPr lvl="0" eaLnBrk="1" fontAlgn="auto" hangingPunct="1">
              <a:spcAft>
                <a:spcPts val="0"/>
              </a:spcAft>
              <a:buClr>
                <a:srgbClr val="4F81BD"/>
              </a:buClr>
              <a:buFont typeface="Wingdings" panose="05000000000000000000" pitchFamily="2" charset="2"/>
              <a:buChar char="ü"/>
            </a:pPr>
            <a:endParaRPr lang="ja-JP" altLang="en-US" sz="2000" kern="1200" dirty="0">
              <a:solidFill>
                <a:prstClr val="black"/>
              </a:solidFill>
              <a:latin typeface="Calibri"/>
              <a:ea typeface="ＭＳ Ｐゴシック" panose="020B0600070205080204" pitchFamily="50" charset="-128"/>
            </a:endParaRPr>
          </a:p>
          <a:p>
            <a:pPr lvl="0" eaLnBrk="1" fontAlgn="auto" hangingPunct="1">
              <a:spcAft>
                <a:spcPts val="0"/>
              </a:spcAft>
              <a:buClr>
                <a:srgbClr val="4F81BD"/>
              </a:buClr>
              <a:buFont typeface="Wingdings" panose="05000000000000000000" pitchFamily="2" charset="2"/>
              <a:buChar char="ü"/>
            </a:pPr>
            <a:r>
              <a:rPr lang="en-US" altLang="ja-JP" sz="2000" kern="1200" dirty="0">
                <a:solidFill>
                  <a:prstClr val="black"/>
                </a:solidFill>
                <a:latin typeface="Calibri"/>
                <a:ea typeface="ＭＳ Ｐゴシック" panose="020B0600070205080204" pitchFamily="50" charset="-128"/>
              </a:rPr>
              <a:t>eTMF</a:t>
            </a:r>
            <a:r>
              <a:rPr lang="ja-JP" altLang="en-US" sz="2000" kern="1200" dirty="0">
                <a:solidFill>
                  <a:prstClr val="black"/>
                </a:solidFill>
                <a:latin typeface="Calibri"/>
                <a:ea typeface="ＭＳ Ｐゴシック" panose="020B0600070205080204" pitchFamily="50" charset="-128"/>
              </a:rPr>
              <a:t>の計画において、格納するまでの時間を</a:t>
            </a:r>
            <a:r>
              <a:rPr lang="ja-JP" altLang="en-US" sz="2000" kern="1200" dirty="0">
                <a:latin typeface="Calibri"/>
                <a:ea typeface="ＭＳ Ｐゴシック" panose="020B0600070205080204" pitchFamily="50" charset="-128"/>
              </a:rPr>
              <a:t>手順書やマニュアル</a:t>
            </a:r>
            <a:r>
              <a:rPr lang="ja-JP" altLang="en-US" sz="2000" kern="1200" dirty="0">
                <a:solidFill>
                  <a:prstClr val="black"/>
                </a:solidFill>
                <a:latin typeface="Calibri"/>
                <a:ea typeface="ＭＳ Ｐゴシック" panose="020B0600070205080204" pitchFamily="50" charset="-128"/>
              </a:rPr>
              <a:t>等で定義することが重要であり、何をもって最終化するかを明確に定義する必要がある。</a:t>
            </a:r>
          </a:p>
          <a:p>
            <a:endParaRPr kumimoji="1" lang="ja-JP" altLang="en-US" dirty="0"/>
          </a:p>
        </p:txBody>
      </p:sp>
      <p:pic>
        <p:nvPicPr>
          <p:cNvPr id="6" name="図 2">
            <a:extLst>
              <a:ext uri="{FF2B5EF4-FFF2-40B4-BE49-F238E27FC236}">
                <a16:creationId xmlns:a16="http://schemas.microsoft.com/office/drawing/2014/main" id="{F420D6B6-8BD5-4500-9058-63F26C0341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9060" y="2273186"/>
            <a:ext cx="1680474" cy="1537634"/>
          </a:xfrm>
          <a:prstGeom prst="rect">
            <a:avLst/>
          </a:prstGeom>
        </p:spPr>
      </p:pic>
    </p:spTree>
    <p:extLst>
      <p:ext uri="{BB962C8B-B14F-4D97-AF65-F5344CB8AC3E}">
        <p14:creationId xmlns:p14="http://schemas.microsoft.com/office/powerpoint/2010/main" val="1337729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DB028C-B6A7-4E98-B2E3-62136657BF8E}"/>
              </a:ext>
            </a:extLst>
          </p:cNvPr>
          <p:cNvSpPr>
            <a:spLocks noGrp="1"/>
          </p:cNvSpPr>
          <p:nvPr>
            <p:ph type="sldNum" sz="quarter" idx="12"/>
          </p:nvPr>
        </p:nvSpPr>
        <p:spPr/>
        <p:txBody>
          <a:bodyPr/>
          <a:lstStyle/>
          <a:p>
            <a:fld id="{B3DB9ABE-4E01-AD48-B670-18550BBBA8A8}" type="slidenum">
              <a:rPr lang="en-US" altLang="ja-JP" smtClean="0"/>
              <a:pPr/>
              <a:t>14</a:t>
            </a:fld>
            <a:endParaRPr lang="ja-JP" altLang="en-US"/>
          </a:p>
        </p:txBody>
      </p:sp>
      <p:sp>
        <p:nvSpPr>
          <p:cNvPr id="3" name="Text Placeholder 2">
            <a:extLst>
              <a:ext uri="{FF2B5EF4-FFF2-40B4-BE49-F238E27FC236}">
                <a16:creationId xmlns:a16="http://schemas.microsoft.com/office/drawing/2014/main" id="{5D3757B9-4F6E-46E4-B2BA-F1DAF9B81657}"/>
              </a:ext>
            </a:extLst>
          </p:cNvPr>
          <p:cNvSpPr>
            <a:spLocks noGrp="1"/>
          </p:cNvSpPr>
          <p:nvPr>
            <p:ph type="body" sz="quarter" idx="13"/>
          </p:nvPr>
        </p:nvSpPr>
        <p:spPr/>
        <p:txBody>
          <a:bodyPr/>
          <a:lstStyle/>
          <a:p>
            <a:r>
              <a:rPr lang="en-US" altLang="ja-JP" sz="2400" dirty="0"/>
              <a:t>3. TMF Metrics</a:t>
            </a:r>
            <a:r>
              <a:rPr lang="ja-JP" altLang="en-US" sz="2400" dirty="0"/>
              <a:t>のタイプ</a:t>
            </a:r>
          </a:p>
        </p:txBody>
      </p:sp>
      <p:sp>
        <p:nvSpPr>
          <p:cNvPr id="4" name="Content Placeholder 3">
            <a:extLst>
              <a:ext uri="{FF2B5EF4-FFF2-40B4-BE49-F238E27FC236}">
                <a16:creationId xmlns:a16="http://schemas.microsoft.com/office/drawing/2014/main" id="{D886A939-720E-46EF-8153-47A19F8865BF}"/>
              </a:ext>
            </a:extLst>
          </p:cNvPr>
          <p:cNvSpPr>
            <a:spLocks noGrp="1"/>
          </p:cNvSpPr>
          <p:nvPr>
            <p:ph sz="quarter" idx="4294967295"/>
          </p:nvPr>
        </p:nvSpPr>
        <p:spPr>
          <a:xfrm>
            <a:off x="720174" y="1323749"/>
            <a:ext cx="10751652" cy="4995862"/>
          </a:xfrm>
        </p:spPr>
        <p:txBody>
          <a:bodyPr/>
          <a:lstStyle/>
          <a:p>
            <a:pPr lvl="0" eaLnBrk="1" fontAlgn="auto" hangingPunct="1">
              <a:spcAft>
                <a:spcPts val="0"/>
              </a:spcAft>
              <a:buClr>
                <a:srgbClr val="4F81BD"/>
              </a:buClr>
              <a:buFont typeface="Wingdings" panose="05000000000000000000" pitchFamily="2" charset="2"/>
              <a:buChar char="n"/>
            </a:pPr>
            <a:r>
              <a:rPr lang="en-US" altLang="ja-JP" sz="2100" b="1" kern="1200" dirty="0">
                <a:solidFill>
                  <a:prstClr val="black"/>
                </a:solidFill>
                <a:latin typeface="Calibri"/>
                <a:ea typeface="ＭＳ Ｐゴシック" panose="020B0600070205080204" pitchFamily="50" charset="-128"/>
              </a:rPr>
              <a:t>Quality</a:t>
            </a:r>
            <a:r>
              <a:rPr lang="ja-JP" altLang="en-US" sz="2100" b="1" kern="1200" dirty="0">
                <a:solidFill>
                  <a:prstClr val="black"/>
                </a:solidFill>
                <a:latin typeface="Calibri"/>
                <a:ea typeface="ＭＳ Ｐゴシック" panose="020B0600070205080204" pitchFamily="50" charset="-128"/>
              </a:rPr>
              <a:t>（品質）</a:t>
            </a:r>
            <a:endParaRPr lang="en-US" altLang="ja-JP" sz="2100" b="1" kern="1200" dirty="0">
              <a:solidFill>
                <a:prstClr val="black"/>
              </a:solidFill>
              <a:latin typeface="Calibri"/>
              <a:ea typeface="ＭＳ Ｐゴシック" panose="020B0600070205080204" pitchFamily="50" charset="-128"/>
            </a:endParaRPr>
          </a:p>
          <a:p>
            <a:pPr lvl="0" eaLnBrk="1" fontAlgn="auto" hangingPunct="1">
              <a:spcAft>
                <a:spcPts val="0"/>
              </a:spcAft>
              <a:buClr>
                <a:srgbClr val="4F81BD"/>
              </a:buClr>
              <a:buFont typeface="Wingdings" panose="05000000000000000000" pitchFamily="2" charset="2"/>
              <a:buChar char="ü"/>
            </a:pPr>
            <a:r>
              <a:rPr lang="ja-JP" altLang="en-US" sz="2000" kern="1200" dirty="0">
                <a:latin typeface="Calibri"/>
                <a:ea typeface="ＭＳ Ｐゴシック" panose="020B0600070205080204" pitchFamily="50" charset="-128"/>
              </a:rPr>
              <a:t>品質の指標とは、文書類のコンテンツデータ、メタデータ、インデックスが定めたルールに適合しているかを示す指標である。</a:t>
            </a:r>
            <a:endParaRPr lang="en-US" altLang="ja-JP" sz="2000" kern="1200" dirty="0">
              <a:latin typeface="Calibri"/>
              <a:ea typeface="ＭＳ Ｐゴシック" panose="020B0600070205080204" pitchFamily="50" charset="-128"/>
            </a:endParaRPr>
          </a:p>
          <a:p>
            <a:pPr lvl="1" eaLnBrk="1" fontAlgn="auto" hangingPunct="1">
              <a:spcAft>
                <a:spcPts val="0"/>
              </a:spcAft>
              <a:buClr>
                <a:srgbClr val="4F81BD"/>
              </a:buClr>
              <a:buFont typeface="Wingdings" panose="05000000000000000000" pitchFamily="2" charset="2"/>
              <a:buChar char="p"/>
            </a:pPr>
            <a:r>
              <a:rPr lang="ja-JP" altLang="en-US" sz="1800" kern="1200" dirty="0">
                <a:latin typeface="Calibri"/>
                <a:ea typeface="ＭＳ Ｐゴシック" panose="020B0600070205080204" pitchFamily="50" charset="-128"/>
                <a:cs typeface="+mn-cs"/>
              </a:rPr>
              <a:t>（承認・レビューで）差戻された件数</a:t>
            </a:r>
          </a:p>
          <a:p>
            <a:pPr lvl="1" eaLnBrk="1" fontAlgn="auto" hangingPunct="1">
              <a:spcAft>
                <a:spcPts val="0"/>
              </a:spcAft>
              <a:buClr>
                <a:srgbClr val="4F81BD"/>
              </a:buClr>
              <a:buFont typeface="Wingdings" panose="05000000000000000000" pitchFamily="2" charset="2"/>
              <a:buChar char="p"/>
            </a:pPr>
            <a:r>
              <a:rPr lang="en-US" altLang="ja-JP" sz="1800" kern="1200" dirty="0">
                <a:latin typeface="Calibri"/>
                <a:ea typeface="ＭＳ Ｐゴシック" panose="020B0600070205080204" pitchFamily="50" charset="-128"/>
                <a:cs typeface="+mn-cs"/>
              </a:rPr>
              <a:t>QC</a:t>
            </a:r>
            <a:r>
              <a:rPr lang="ja-JP" altLang="en-US" sz="1800" kern="1200" dirty="0">
                <a:latin typeface="Calibri"/>
                <a:ea typeface="ＭＳ Ｐゴシック" panose="020B0600070205080204" pitchFamily="50" charset="-128"/>
                <a:cs typeface="+mn-cs"/>
              </a:rPr>
              <a:t>での差戻しや修正の内容（分類）</a:t>
            </a:r>
          </a:p>
          <a:p>
            <a:pPr lvl="1" eaLnBrk="1" fontAlgn="auto" hangingPunct="1">
              <a:spcAft>
                <a:spcPts val="0"/>
              </a:spcAft>
              <a:buClr>
                <a:srgbClr val="4F81BD"/>
              </a:buClr>
              <a:buFont typeface="Wingdings" panose="05000000000000000000" pitchFamily="2" charset="2"/>
              <a:buChar char="p"/>
            </a:pPr>
            <a:r>
              <a:rPr lang="ja-JP" altLang="en-US" sz="1800" kern="1200" dirty="0">
                <a:latin typeface="Calibri"/>
                <a:ea typeface="ＭＳ Ｐゴシック" panose="020B0600070205080204" pitchFamily="50" charset="-128"/>
                <a:cs typeface="+mn-cs"/>
              </a:rPr>
              <a:t>レビューの件数・分類</a:t>
            </a:r>
            <a:endParaRPr lang="en-US" altLang="ja-JP" sz="1800" kern="1200" dirty="0">
              <a:latin typeface="Calibri"/>
              <a:ea typeface="ＭＳ Ｐゴシック" panose="020B0600070205080204" pitchFamily="50" charset="-128"/>
              <a:cs typeface="+mn-cs"/>
            </a:endParaRPr>
          </a:p>
          <a:p>
            <a:pPr marL="457200" lvl="1" indent="0" eaLnBrk="1" fontAlgn="auto" hangingPunct="1">
              <a:spcAft>
                <a:spcPts val="0"/>
              </a:spcAft>
              <a:buClr>
                <a:srgbClr val="4F81BD"/>
              </a:buClr>
              <a:buNone/>
            </a:pPr>
            <a:endParaRPr lang="ja-JP" altLang="en-US" sz="1800" kern="1200" dirty="0">
              <a:solidFill>
                <a:prstClr val="black"/>
              </a:solidFill>
              <a:latin typeface="Calibri"/>
              <a:ea typeface="ＭＳ Ｐゴシック" panose="020B0600070205080204" pitchFamily="50" charset="-128"/>
              <a:cs typeface="+mn-cs"/>
            </a:endParaRPr>
          </a:p>
          <a:p>
            <a:pPr lvl="0" eaLnBrk="1" fontAlgn="auto" hangingPunct="1">
              <a:spcAft>
                <a:spcPts val="0"/>
              </a:spcAft>
              <a:buClr>
                <a:srgbClr val="4F81BD"/>
              </a:buClr>
              <a:buFont typeface="Wingdings" panose="05000000000000000000" pitchFamily="2" charset="2"/>
              <a:buChar char="ü"/>
            </a:pPr>
            <a:r>
              <a:rPr lang="ja-JP" altLang="en-US" sz="2000" dirty="0"/>
              <a:t>コンテンツデータ、メタデータ、インデックスに必要な基準（ルール）については、手順書やマニュアル等で定義することが必要である。</a:t>
            </a:r>
          </a:p>
        </p:txBody>
      </p:sp>
      <p:graphicFrame>
        <p:nvGraphicFramePr>
          <p:cNvPr id="7" name="グラフ 15">
            <a:extLst>
              <a:ext uri="{FF2B5EF4-FFF2-40B4-BE49-F238E27FC236}">
                <a16:creationId xmlns:a16="http://schemas.microsoft.com/office/drawing/2014/main" id="{4F192206-AD17-4360-8C6B-049430EE7D82}"/>
              </a:ext>
            </a:extLst>
          </p:cNvPr>
          <p:cNvGraphicFramePr>
            <a:graphicFrameLocks/>
          </p:cNvGraphicFramePr>
          <p:nvPr>
            <p:extLst>
              <p:ext uri="{D42A27DB-BD31-4B8C-83A1-F6EECF244321}">
                <p14:modId xmlns:p14="http://schemas.microsoft.com/office/powerpoint/2010/main" val="56693368"/>
              </p:ext>
            </p:extLst>
          </p:nvPr>
        </p:nvGraphicFramePr>
        <p:xfrm>
          <a:off x="6039134" y="4278573"/>
          <a:ext cx="4715302" cy="21222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4455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DB028C-B6A7-4E98-B2E3-62136657BF8E}"/>
              </a:ext>
            </a:extLst>
          </p:cNvPr>
          <p:cNvSpPr>
            <a:spLocks noGrp="1"/>
          </p:cNvSpPr>
          <p:nvPr>
            <p:ph type="sldNum" sz="quarter" idx="12"/>
          </p:nvPr>
        </p:nvSpPr>
        <p:spPr/>
        <p:txBody>
          <a:bodyPr/>
          <a:lstStyle/>
          <a:p>
            <a:fld id="{B3DB9ABE-4E01-AD48-B670-18550BBBA8A8}" type="slidenum">
              <a:rPr lang="en-US" altLang="ja-JP" smtClean="0"/>
              <a:pPr/>
              <a:t>15</a:t>
            </a:fld>
            <a:endParaRPr lang="ja-JP" altLang="en-US"/>
          </a:p>
        </p:txBody>
      </p:sp>
      <p:sp>
        <p:nvSpPr>
          <p:cNvPr id="3" name="Text Placeholder 2">
            <a:extLst>
              <a:ext uri="{FF2B5EF4-FFF2-40B4-BE49-F238E27FC236}">
                <a16:creationId xmlns:a16="http://schemas.microsoft.com/office/drawing/2014/main" id="{5D3757B9-4F6E-46E4-B2BA-F1DAF9B81657}"/>
              </a:ext>
            </a:extLst>
          </p:cNvPr>
          <p:cNvSpPr>
            <a:spLocks noGrp="1"/>
          </p:cNvSpPr>
          <p:nvPr>
            <p:ph type="body" sz="quarter" idx="13"/>
          </p:nvPr>
        </p:nvSpPr>
        <p:spPr/>
        <p:txBody>
          <a:bodyPr/>
          <a:lstStyle/>
          <a:p>
            <a:r>
              <a:rPr lang="en-US" altLang="ja-JP" sz="2400" dirty="0"/>
              <a:t>3. TMF Metrics</a:t>
            </a:r>
            <a:r>
              <a:rPr lang="ja-JP" altLang="en-US" sz="2400" dirty="0"/>
              <a:t>のタイプ</a:t>
            </a:r>
          </a:p>
        </p:txBody>
      </p:sp>
      <p:sp>
        <p:nvSpPr>
          <p:cNvPr id="4" name="Content Placeholder 3">
            <a:extLst>
              <a:ext uri="{FF2B5EF4-FFF2-40B4-BE49-F238E27FC236}">
                <a16:creationId xmlns:a16="http://schemas.microsoft.com/office/drawing/2014/main" id="{D886A939-720E-46EF-8153-47A19F8865BF}"/>
              </a:ext>
            </a:extLst>
          </p:cNvPr>
          <p:cNvSpPr>
            <a:spLocks noGrp="1"/>
          </p:cNvSpPr>
          <p:nvPr>
            <p:ph sz="quarter" idx="4294967295"/>
          </p:nvPr>
        </p:nvSpPr>
        <p:spPr>
          <a:xfrm>
            <a:off x="764948" y="1382890"/>
            <a:ext cx="10662104" cy="4995862"/>
          </a:xfrm>
        </p:spPr>
        <p:txBody>
          <a:bodyPr/>
          <a:lstStyle/>
          <a:p>
            <a:pPr lvl="0" eaLnBrk="1" fontAlgn="auto" hangingPunct="1">
              <a:spcAft>
                <a:spcPts val="0"/>
              </a:spcAft>
              <a:buClr>
                <a:srgbClr val="4F81BD"/>
              </a:buClr>
              <a:buFont typeface="Wingdings" panose="05000000000000000000" pitchFamily="2" charset="2"/>
              <a:buChar char="n"/>
            </a:pPr>
            <a:r>
              <a:rPr lang="en-US" altLang="ja-JP" sz="2100" b="1" kern="1200" dirty="0">
                <a:solidFill>
                  <a:prstClr val="black"/>
                </a:solidFill>
                <a:latin typeface="Calibri"/>
                <a:ea typeface="ＭＳ Ｐゴシック" panose="020B0600070205080204" pitchFamily="50" charset="-128"/>
              </a:rPr>
              <a:t>Completeness</a:t>
            </a:r>
            <a:r>
              <a:rPr lang="ja-JP" altLang="en-US" sz="2100" b="1" kern="1200" dirty="0">
                <a:solidFill>
                  <a:prstClr val="black"/>
                </a:solidFill>
                <a:latin typeface="Calibri"/>
                <a:ea typeface="ＭＳ Ｐゴシック" panose="020B0600070205080204" pitchFamily="50" charset="-128"/>
              </a:rPr>
              <a:t>（完全性）</a:t>
            </a:r>
          </a:p>
          <a:p>
            <a:pPr lvl="0" eaLnBrk="1" fontAlgn="auto" hangingPunct="1">
              <a:spcAft>
                <a:spcPts val="0"/>
              </a:spcAft>
              <a:buClr>
                <a:srgbClr val="4F81BD"/>
              </a:buClr>
              <a:buFont typeface="Wingdings" panose="05000000000000000000" pitchFamily="2" charset="2"/>
              <a:buChar char="ü"/>
            </a:pPr>
            <a:r>
              <a:rPr lang="ja-JP" altLang="en-US" sz="2000" kern="1200" dirty="0">
                <a:solidFill>
                  <a:prstClr val="black"/>
                </a:solidFill>
                <a:latin typeface="Calibri"/>
                <a:ea typeface="ＭＳ Ｐゴシック" panose="020B0600070205080204" pitchFamily="50" charset="-128"/>
              </a:rPr>
              <a:t>完全性の指標と</a:t>
            </a:r>
            <a:r>
              <a:rPr lang="ja-JP" altLang="en-US" sz="2000" kern="1200" dirty="0">
                <a:latin typeface="Calibri"/>
                <a:ea typeface="ＭＳ Ｐゴシック" panose="020B0600070205080204" pitchFamily="50" charset="-128"/>
              </a:rPr>
              <a:t>は、該当する治験用に、あるべき文書が全て収集されているかを示す指標である。</a:t>
            </a:r>
            <a:endParaRPr lang="en-US" altLang="ja-JP" sz="2000" kern="1200" dirty="0">
              <a:latin typeface="Calibri"/>
              <a:ea typeface="ＭＳ Ｐゴシック" panose="020B0600070205080204" pitchFamily="50" charset="-128"/>
            </a:endParaRPr>
          </a:p>
          <a:p>
            <a:pPr lvl="1" eaLnBrk="1" fontAlgn="auto" hangingPunct="1">
              <a:spcAft>
                <a:spcPts val="0"/>
              </a:spcAft>
              <a:buClr>
                <a:srgbClr val="4F81BD"/>
              </a:buClr>
              <a:buFont typeface="Wingdings" panose="05000000000000000000" pitchFamily="2" charset="2"/>
              <a:buChar char="p"/>
            </a:pPr>
            <a:r>
              <a:rPr lang="en-US" altLang="ja-JP" sz="1800" kern="1200" dirty="0">
                <a:latin typeface="Calibri"/>
                <a:ea typeface="ＭＳ Ｐゴシック" panose="020B0600070205080204" pitchFamily="50" charset="-128"/>
                <a:cs typeface="+mn-cs"/>
              </a:rPr>
              <a:t>Zone</a:t>
            </a:r>
            <a:r>
              <a:rPr lang="ja-JP" altLang="en-US" sz="1800" kern="1200" dirty="0">
                <a:latin typeface="Calibri"/>
                <a:ea typeface="ＭＳ Ｐゴシック" panose="020B0600070205080204" pitchFamily="50" charset="-128"/>
                <a:cs typeface="+mn-cs"/>
              </a:rPr>
              <a:t>、</a:t>
            </a:r>
            <a:r>
              <a:rPr lang="en-US" altLang="ja-JP" sz="1800" kern="1200" dirty="0">
                <a:latin typeface="Calibri"/>
                <a:ea typeface="ＭＳ Ｐゴシック" panose="020B0600070205080204" pitchFamily="50" charset="-128"/>
                <a:cs typeface="+mn-cs"/>
              </a:rPr>
              <a:t>Section</a:t>
            </a:r>
            <a:r>
              <a:rPr lang="ja-JP" altLang="en-US" sz="1800" kern="1200" dirty="0">
                <a:latin typeface="Calibri"/>
                <a:ea typeface="ＭＳ Ｐゴシック" panose="020B0600070205080204" pitchFamily="50" charset="-128"/>
                <a:cs typeface="+mn-cs"/>
              </a:rPr>
              <a:t>、試験、国、医療機関毎の文書保管の進捗</a:t>
            </a:r>
          </a:p>
          <a:p>
            <a:pPr lvl="1" eaLnBrk="1" fontAlgn="auto" hangingPunct="1">
              <a:spcAft>
                <a:spcPts val="0"/>
              </a:spcAft>
              <a:buClr>
                <a:srgbClr val="4F81BD"/>
              </a:buClr>
              <a:buFont typeface="Wingdings" panose="05000000000000000000" pitchFamily="2" charset="2"/>
              <a:buChar char="p"/>
            </a:pPr>
            <a:r>
              <a:rPr lang="ja-JP" altLang="en-US" sz="1800" dirty="0">
                <a:latin typeface="Calibri"/>
                <a:ea typeface="ＭＳ Ｐゴシック" panose="020B0600070205080204" pitchFamily="50" charset="-128"/>
              </a:rPr>
              <a:t>あるべき</a:t>
            </a:r>
            <a:r>
              <a:rPr lang="ja-JP" altLang="en-US" sz="1800" kern="1200" dirty="0">
                <a:latin typeface="Calibri"/>
                <a:ea typeface="ＭＳ Ｐゴシック" panose="020B0600070205080204" pitchFamily="50" charset="-128"/>
                <a:cs typeface="+mn-cs"/>
              </a:rPr>
              <a:t>文書が全て保管されているかの確認</a:t>
            </a:r>
          </a:p>
          <a:p>
            <a:pPr marL="457200" lvl="1" indent="0" eaLnBrk="1" fontAlgn="auto" hangingPunct="1">
              <a:spcAft>
                <a:spcPts val="0"/>
              </a:spcAft>
              <a:buClr>
                <a:srgbClr val="4F81BD"/>
              </a:buClr>
              <a:buNone/>
            </a:pPr>
            <a:endParaRPr lang="en-US" altLang="ja-JP" sz="1800" kern="1200" dirty="0">
              <a:latin typeface="Calibri"/>
              <a:ea typeface="ＭＳ Ｐゴシック" panose="020B0600070205080204" pitchFamily="50" charset="-128"/>
              <a:cs typeface="+mn-cs"/>
            </a:endParaRPr>
          </a:p>
          <a:p>
            <a:pPr marL="457200" lvl="1" indent="0" eaLnBrk="1" fontAlgn="auto" hangingPunct="1">
              <a:spcAft>
                <a:spcPts val="0"/>
              </a:spcAft>
              <a:buClr>
                <a:srgbClr val="4F81BD"/>
              </a:buClr>
              <a:buNone/>
            </a:pPr>
            <a:endParaRPr lang="ja-JP" altLang="en-US" sz="1800" kern="1200" dirty="0">
              <a:latin typeface="Calibri"/>
              <a:ea typeface="ＭＳ Ｐゴシック" panose="020B0600070205080204" pitchFamily="50" charset="-128"/>
              <a:cs typeface="+mn-cs"/>
            </a:endParaRPr>
          </a:p>
          <a:p>
            <a:pPr eaLnBrk="1" fontAlgn="auto" hangingPunct="1">
              <a:spcAft>
                <a:spcPts val="0"/>
              </a:spcAft>
              <a:buClr>
                <a:srgbClr val="4F81BD"/>
              </a:buClr>
              <a:buFont typeface="Wingdings" panose="05000000000000000000" pitchFamily="2" charset="2"/>
              <a:buChar char="ü"/>
            </a:pPr>
            <a:r>
              <a:rPr lang="ja-JP" altLang="en-US" sz="2000" dirty="0"/>
              <a:t>試験を通じて収集されたすべての文書が、整理され、</a:t>
            </a:r>
            <a:r>
              <a:rPr lang="en-US" altLang="ja-JP" sz="2000" dirty="0"/>
              <a:t>Inspection Readiness</a:t>
            </a:r>
            <a:r>
              <a:rPr lang="ja-JP" altLang="en-US" sz="2000" dirty="0"/>
              <a:t>な状態で</a:t>
            </a:r>
            <a:r>
              <a:rPr lang="en-US" altLang="ja-JP" sz="2000" dirty="0"/>
              <a:t>TMF</a:t>
            </a:r>
            <a:r>
              <a:rPr lang="ja-JP" altLang="en-US" sz="2000" dirty="0"/>
              <a:t>内において利用できるようになった時点で、「完全性が</a:t>
            </a:r>
            <a:r>
              <a:rPr lang="en-US" altLang="ja-JP" sz="2000" dirty="0"/>
              <a:t>100%</a:t>
            </a:r>
            <a:r>
              <a:rPr lang="ja-JP" altLang="en-US" sz="2000" dirty="0"/>
              <a:t>」であるとされる。</a:t>
            </a:r>
            <a:endParaRPr lang="en-US" altLang="ja-JP" sz="2000" dirty="0"/>
          </a:p>
          <a:p>
            <a:pPr eaLnBrk="1" fontAlgn="auto" hangingPunct="1">
              <a:spcAft>
                <a:spcPts val="0"/>
              </a:spcAft>
              <a:buClr>
                <a:srgbClr val="4F81BD"/>
              </a:buClr>
              <a:buFont typeface="Wingdings" panose="05000000000000000000" pitchFamily="2" charset="2"/>
              <a:buChar char="ü"/>
            </a:pPr>
            <a:endParaRPr lang="en-US" altLang="ja-JP" sz="2000" dirty="0"/>
          </a:p>
          <a:p>
            <a:pPr>
              <a:buClr>
                <a:srgbClr val="4F81BD"/>
              </a:buClr>
              <a:buFont typeface="Wingdings" panose="05000000000000000000" pitchFamily="2" charset="2"/>
              <a:buChar char="ü"/>
            </a:pPr>
            <a:r>
              <a:rPr lang="ja-JP" altLang="en-US" sz="2000" dirty="0"/>
              <a:t>完全性の確認において、あるべき文書は、試験、国、施設（治験責任医師）のレベルで、事前に定義されたリストに基づいて算出される。試験のデザインや地域性等の要因により、あるべき文書のリストに違いが生じる可能性があること、試験の進捗に従い事前に定義されたリストから追加や削除があることを考慮する必要がある。</a:t>
            </a:r>
          </a:p>
          <a:p>
            <a:pPr lvl="0" eaLnBrk="1" fontAlgn="auto" hangingPunct="1">
              <a:spcAft>
                <a:spcPts val="0"/>
              </a:spcAft>
              <a:buClr>
                <a:srgbClr val="4F81BD"/>
              </a:buClr>
              <a:buFont typeface="Wingdings" panose="05000000000000000000" pitchFamily="2" charset="2"/>
              <a:buChar char="ü"/>
            </a:pPr>
            <a:endParaRPr lang="ja-JP" altLang="en-US" sz="2000" kern="1200" dirty="0">
              <a:solidFill>
                <a:prstClr val="black"/>
              </a:solidFill>
              <a:latin typeface="Calibri"/>
              <a:ea typeface="ＭＳ Ｐゴシック" panose="020B0600070205080204" pitchFamily="50" charset="-128"/>
            </a:endParaRPr>
          </a:p>
          <a:p>
            <a:endParaRPr kumimoji="1" lang="ja-JP" altLang="en-US" dirty="0"/>
          </a:p>
        </p:txBody>
      </p:sp>
      <p:grpSp>
        <p:nvGrpSpPr>
          <p:cNvPr id="6" name="グループ化 13">
            <a:extLst>
              <a:ext uri="{FF2B5EF4-FFF2-40B4-BE49-F238E27FC236}">
                <a16:creationId xmlns:a16="http://schemas.microsoft.com/office/drawing/2014/main" id="{BEDA46A0-C35D-49CD-9678-3647E3DBE907}"/>
              </a:ext>
            </a:extLst>
          </p:cNvPr>
          <p:cNvGrpSpPr/>
          <p:nvPr/>
        </p:nvGrpSpPr>
        <p:grpSpPr>
          <a:xfrm>
            <a:off x="8975816" y="2149523"/>
            <a:ext cx="2403467" cy="1651379"/>
            <a:chOff x="6048258" y="2222099"/>
            <a:chExt cx="3131055" cy="2743200"/>
          </a:xfrm>
        </p:grpSpPr>
        <p:graphicFrame>
          <p:nvGraphicFramePr>
            <p:cNvPr id="8" name="グラフ 14">
              <a:extLst>
                <a:ext uri="{FF2B5EF4-FFF2-40B4-BE49-F238E27FC236}">
                  <a16:creationId xmlns:a16="http://schemas.microsoft.com/office/drawing/2014/main" id="{F6042201-293B-4B4C-A907-5378E7629F45}"/>
                </a:ext>
              </a:extLst>
            </p:cNvPr>
            <p:cNvGraphicFramePr>
              <a:graphicFrameLocks/>
            </p:cNvGraphicFramePr>
            <p:nvPr>
              <p:extLst>
                <p:ext uri="{D42A27DB-BD31-4B8C-83A1-F6EECF244321}">
                  <p14:modId xmlns:p14="http://schemas.microsoft.com/office/powerpoint/2010/main" val="3937599756"/>
                </p:ext>
              </p:extLst>
            </p:nvPr>
          </p:nvGraphicFramePr>
          <p:xfrm>
            <a:off x="6302763" y="2222099"/>
            <a:ext cx="287655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9" name="正方形/長方形 16">
              <a:extLst>
                <a:ext uri="{FF2B5EF4-FFF2-40B4-BE49-F238E27FC236}">
                  <a16:creationId xmlns:a16="http://schemas.microsoft.com/office/drawing/2014/main" id="{74B9FFFD-69E5-4C13-8FDA-3C3C133FAB05}"/>
                </a:ext>
              </a:extLst>
            </p:cNvPr>
            <p:cNvSpPr/>
            <p:nvPr/>
          </p:nvSpPr>
          <p:spPr>
            <a:xfrm>
              <a:off x="7669227" y="2980180"/>
              <a:ext cx="1458448" cy="613518"/>
            </a:xfrm>
            <a:prstGeom prst="rect">
              <a:avLst/>
            </a:prstGeom>
          </p:spPr>
          <p:txBody>
            <a:bodyPr wrap="none">
              <a:spAutoFit/>
            </a:bodyPr>
            <a:lstStyle/>
            <a:p>
              <a:pPr marL="1588"/>
              <a:r>
                <a:rPr lang="ja-JP" altLang="en-US" b="1" dirty="0">
                  <a:latin typeface="ＭＳ Ｐゴシック" panose="020B0600070205080204" pitchFamily="50" charset="-128"/>
                  <a:ea typeface="ＭＳ Ｐゴシック" panose="020B0600070205080204" pitchFamily="50" charset="-128"/>
                </a:rPr>
                <a:t>完了：</a:t>
              </a:r>
              <a:r>
                <a:rPr lang="en-US" altLang="ja-JP" b="1" dirty="0">
                  <a:latin typeface="ＭＳ Ｐゴシック" panose="020B0600070205080204" pitchFamily="50" charset="-128"/>
                  <a:ea typeface="ＭＳ Ｐゴシック" panose="020B0600070205080204" pitchFamily="50" charset="-128"/>
                </a:rPr>
                <a:t>45%</a:t>
              </a:r>
            </a:p>
          </p:txBody>
        </p:sp>
        <p:sp>
          <p:nvSpPr>
            <p:cNvPr id="10" name="正方形/長方形 19">
              <a:extLst>
                <a:ext uri="{FF2B5EF4-FFF2-40B4-BE49-F238E27FC236}">
                  <a16:creationId xmlns:a16="http://schemas.microsoft.com/office/drawing/2014/main" id="{9FD5E7FC-ADD0-41AE-84D2-32FD8B5C41E5}"/>
                </a:ext>
              </a:extLst>
            </p:cNvPr>
            <p:cNvSpPr/>
            <p:nvPr/>
          </p:nvSpPr>
          <p:spPr>
            <a:xfrm>
              <a:off x="6048258" y="3692459"/>
              <a:ext cx="1761248" cy="613518"/>
            </a:xfrm>
            <a:prstGeom prst="rect">
              <a:avLst/>
            </a:prstGeom>
          </p:spPr>
          <p:txBody>
            <a:bodyPr wrap="none">
              <a:spAutoFit/>
            </a:bodyPr>
            <a:lstStyle/>
            <a:p>
              <a:pPr marL="1588"/>
              <a:r>
                <a:rPr lang="ja-JP" altLang="en-US" b="1" dirty="0">
                  <a:latin typeface="ＭＳ Ｐゴシック" panose="020B0600070205080204" pitchFamily="50" charset="-128"/>
                  <a:ea typeface="ＭＳ Ｐゴシック" panose="020B0600070205080204" pitchFamily="50" charset="-128"/>
                </a:rPr>
                <a:t>未完了：</a:t>
              </a:r>
              <a:r>
                <a:rPr lang="en-US" altLang="ja-JP" b="1" dirty="0">
                  <a:latin typeface="ＭＳ Ｐゴシック" panose="020B0600070205080204" pitchFamily="50" charset="-128"/>
                  <a:ea typeface="ＭＳ Ｐゴシック" panose="020B0600070205080204" pitchFamily="50" charset="-128"/>
                </a:rPr>
                <a:t>35%</a:t>
              </a:r>
            </a:p>
          </p:txBody>
        </p:sp>
        <p:sp>
          <p:nvSpPr>
            <p:cNvPr id="11" name="正方形/長方形 20">
              <a:extLst>
                <a:ext uri="{FF2B5EF4-FFF2-40B4-BE49-F238E27FC236}">
                  <a16:creationId xmlns:a16="http://schemas.microsoft.com/office/drawing/2014/main" id="{95B6C1DF-D863-4731-A476-F211DC86B892}"/>
                </a:ext>
              </a:extLst>
            </p:cNvPr>
            <p:cNvSpPr/>
            <p:nvPr/>
          </p:nvSpPr>
          <p:spPr>
            <a:xfrm>
              <a:off x="6302761" y="2627619"/>
              <a:ext cx="1458448" cy="613518"/>
            </a:xfrm>
            <a:prstGeom prst="rect">
              <a:avLst/>
            </a:prstGeom>
          </p:spPr>
          <p:txBody>
            <a:bodyPr wrap="none">
              <a:spAutoFit/>
            </a:bodyPr>
            <a:lstStyle/>
            <a:p>
              <a:pPr marL="1588"/>
              <a:r>
                <a:rPr lang="ja-JP" altLang="en-US" b="1" dirty="0">
                  <a:latin typeface="ＭＳ Ｐゴシック" panose="020B0600070205080204" pitchFamily="50" charset="-128"/>
                  <a:ea typeface="ＭＳ Ｐゴシック" panose="020B0600070205080204" pitchFamily="50" charset="-128"/>
                </a:rPr>
                <a:t>遅延：</a:t>
              </a:r>
              <a:r>
                <a:rPr lang="en-US" altLang="ja-JP" b="1" dirty="0">
                  <a:latin typeface="ＭＳ Ｐゴシック" panose="020B0600070205080204" pitchFamily="50" charset="-128"/>
                  <a:ea typeface="ＭＳ Ｐゴシック" panose="020B0600070205080204" pitchFamily="50" charset="-128"/>
                </a:rPr>
                <a:t>20%</a:t>
              </a:r>
            </a:p>
          </p:txBody>
        </p:sp>
      </p:grpSp>
      <p:sp>
        <p:nvSpPr>
          <p:cNvPr id="12" name="Speech Bubble: Rectangle with Corners Rounded 11">
            <a:extLst>
              <a:ext uri="{FF2B5EF4-FFF2-40B4-BE49-F238E27FC236}">
                <a16:creationId xmlns:a16="http://schemas.microsoft.com/office/drawing/2014/main" id="{6AEDEC47-A5CD-4D7D-B375-B5788E20A79F}"/>
              </a:ext>
            </a:extLst>
          </p:cNvPr>
          <p:cNvSpPr/>
          <p:nvPr/>
        </p:nvSpPr>
        <p:spPr>
          <a:xfrm>
            <a:off x="5042691" y="3251767"/>
            <a:ext cx="3372627" cy="354466"/>
          </a:xfrm>
          <a:prstGeom prst="wedgeRoundRectCallout">
            <a:avLst>
              <a:gd name="adj1" fmla="val -56200"/>
              <a:gd name="adj2" fmla="val -39925"/>
              <a:gd name="adj3" fmla="val 16667"/>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r>
              <a:rPr lang="ja-JP" altLang="en-US" sz="1600" dirty="0"/>
              <a:t>正しい計画を立てられることが重要</a:t>
            </a:r>
          </a:p>
        </p:txBody>
      </p:sp>
    </p:spTree>
    <p:extLst>
      <p:ext uri="{BB962C8B-B14F-4D97-AF65-F5344CB8AC3E}">
        <p14:creationId xmlns:p14="http://schemas.microsoft.com/office/powerpoint/2010/main" val="849487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505C0C-F1CC-432F-A540-D7CB2CEFB70F}"/>
              </a:ext>
            </a:extLst>
          </p:cNvPr>
          <p:cNvSpPr>
            <a:spLocks noGrp="1"/>
          </p:cNvSpPr>
          <p:nvPr>
            <p:ph type="sldNum" sz="quarter" idx="10"/>
          </p:nvPr>
        </p:nvSpPr>
        <p:spPr/>
        <p:txBody>
          <a:bodyPr/>
          <a:lstStyle/>
          <a:p>
            <a:fld id="{48E3F9BE-6246-460D-A255-C4EC9C7924C2}" type="slidenum">
              <a:rPr lang="en-US" altLang="ja-JP" smtClean="0"/>
              <a:pPr/>
              <a:t>16</a:t>
            </a:fld>
            <a:endParaRPr lang="ja-JP" altLang="en-US"/>
          </a:p>
        </p:txBody>
      </p:sp>
      <p:sp>
        <p:nvSpPr>
          <p:cNvPr id="3" name="正方形/長方形 1">
            <a:extLst>
              <a:ext uri="{FF2B5EF4-FFF2-40B4-BE49-F238E27FC236}">
                <a16:creationId xmlns:a16="http://schemas.microsoft.com/office/drawing/2014/main" id="{7BC878DD-BB16-44F8-B4EA-079B48703232}"/>
              </a:ext>
            </a:extLst>
          </p:cNvPr>
          <p:cNvSpPr/>
          <p:nvPr/>
        </p:nvSpPr>
        <p:spPr>
          <a:xfrm>
            <a:off x="2803807" y="3007376"/>
            <a:ext cx="7032918" cy="523220"/>
          </a:xfrm>
          <a:prstGeom prst="rect">
            <a:avLst/>
          </a:prstGeom>
        </p:spPr>
        <p:txBody>
          <a:bodyPr wrap="square">
            <a:spAutoFit/>
          </a:bodyPr>
          <a:lstStyle/>
          <a:p>
            <a:r>
              <a:rPr lang="en-US" altLang="ja-JP" sz="2800" dirty="0"/>
              <a:t>4. TMF Metrics</a:t>
            </a:r>
            <a:r>
              <a:rPr lang="ja-JP" altLang="en-US" sz="2800" dirty="0"/>
              <a:t>を用いた</a:t>
            </a:r>
            <a:r>
              <a:rPr lang="en-US" altLang="ja-JP" sz="2800" dirty="0"/>
              <a:t>TMF</a:t>
            </a:r>
            <a:r>
              <a:rPr lang="ja-JP" altLang="en-US" sz="2800" dirty="0"/>
              <a:t>の評価方法</a:t>
            </a:r>
          </a:p>
        </p:txBody>
      </p:sp>
    </p:spTree>
    <p:extLst>
      <p:ext uri="{BB962C8B-B14F-4D97-AF65-F5344CB8AC3E}">
        <p14:creationId xmlns:p14="http://schemas.microsoft.com/office/powerpoint/2010/main" val="2160393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9E3AEB9-0863-47F2-94FD-BBE2B1828E88}"/>
              </a:ext>
            </a:extLst>
          </p:cNvPr>
          <p:cNvSpPr>
            <a:spLocks noGrp="1"/>
          </p:cNvSpPr>
          <p:nvPr>
            <p:ph type="sldNum" sz="quarter" idx="12"/>
          </p:nvPr>
        </p:nvSpPr>
        <p:spPr/>
        <p:txBody>
          <a:bodyPr/>
          <a:lstStyle/>
          <a:p>
            <a:fld id="{B3DB9ABE-4E01-AD48-B670-18550BBBA8A8}" type="slidenum">
              <a:rPr lang="en-US" altLang="ja-JP" smtClean="0"/>
              <a:pPr/>
              <a:t>17</a:t>
            </a:fld>
            <a:endParaRPr lang="ja-JP" altLang="en-US"/>
          </a:p>
        </p:txBody>
      </p:sp>
      <p:sp>
        <p:nvSpPr>
          <p:cNvPr id="3" name="Text Placeholder 2">
            <a:extLst>
              <a:ext uri="{FF2B5EF4-FFF2-40B4-BE49-F238E27FC236}">
                <a16:creationId xmlns:a16="http://schemas.microsoft.com/office/drawing/2014/main" id="{DE3670B8-4272-4881-9B84-F0B9EACD3874}"/>
              </a:ext>
            </a:extLst>
          </p:cNvPr>
          <p:cNvSpPr>
            <a:spLocks noGrp="1"/>
          </p:cNvSpPr>
          <p:nvPr>
            <p:ph type="body" sz="quarter" idx="13"/>
          </p:nvPr>
        </p:nvSpPr>
        <p:spPr/>
        <p:txBody>
          <a:bodyPr/>
          <a:lstStyle/>
          <a:p>
            <a:r>
              <a:rPr lang="en-US" altLang="ja-JP" sz="2400" dirty="0"/>
              <a:t>4. TMF Metrics</a:t>
            </a:r>
            <a:r>
              <a:rPr lang="ja-JP" altLang="en-US" sz="2400" dirty="0"/>
              <a:t>を用いた</a:t>
            </a:r>
            <a:r>
              <a:rPr lang="en-US" altLang="ja-JP" sz="2400" dirty="0"/>
              <a:t>TMF</a:t>
            </a:r>
            <a:r>
              <a:rPr lang="ja-JP" altLang="en-US" sz="2400" dirty="0"/>
              <a:t>の評価方法</a:t>
            </a:r>
          </a:p>
        </p:txBody>
      </p:sp>
      <p:sp>
        <p:nvSpPr>
          <p:cNvPr id="4" name="Content Placeholder 3">
            <a:extLst>
              <a:ext uri="{FF2B5EF4-FFF2-40B4-BE49-F238E27FC236}">
                <a16:creationId xmlns:a16="http://schemas.microsoft.com/office/drawing/2014/main" id="{73A01266-7CC3-4583-93F1-E3DE8375B58A}"/>
              </a:ext>
            </a:extLst>
          </p:cNvPr>
          <p:cNvSpPr>
            <a:spLocks noGrp="1"/>
          </p:cNvSpPr>
          <p:nvPr>
            <p:ph sz="quarter" idx="4294967295"/>
          </p:nvPr>
        </p:nvSpPr>
        <p:spPr>
          <a:xfrm>
            <a:off x="479425" y="1251448"/>
            <a:ext cx="11233150" cy="4995862"/>
          </a:xfrm>
        </p:spPr>
        <p:txBody>
          <a:bodyPr>
            <a:normAutofit fontScale="85000" lnSpcReduction="20000"/>
          </a:bodyPr>
          <a:lstStyle/>
          <a:p>
            <a:pPr>
              <a:buFont typeface="Wingdings" panose="05000000000000000000" pitchFamily="2" charset="2"/>
              <a:buChar char="n"/>
            </a:pPr>
            <a:r>
              <a:rPr lang="en-US" altLang="ja-JP" sz="3600" b="1" dirty="0">
                <a:solidFill>
                  <a:schemeClr val="dk1"/>
                </a:solidFill>
              </a:rPr>
              <a:t>TMF</a:t>
            </a:r>
            <a:r>
              <a:rPr lang="ja-JP" altLang="en-US" sz="3600" b="1" dirty="0">
                <a:solidFill>
                  <a:schemeClr val="dk1"/>
                </a:solidFill>
              </a:rPr>
              <a:t>を評価するために評価指標を定義</a:t>
            </a:r>
          </a:p>
          <a:p>
            <a:pPr>
              <a:buFont typeface="Wingdings" panose="05000000000000000000" pitchFamily="2" charset="2"/>
              <a:buChar char="ü"/>
            </a:pPr>
            <a:r>
              <a:rPr lang="ja-JP" altLang="en-US" dirty="0"/>
              <a:t>評価指標（評価項目、定義、基準値）</a:t>
            </a:r>
            <a:br>
              <a:rPr lang="ja-JP" altLang="en-US" dirty="0"/>
            </a:br>
            <a:r>
              <a:rPr lang="ja-JP" altLang="en-US" sz="2800" dirty="0"/>
              <a:t>一般的に評価する指標として以下の</a:t>
            </a:r>
            <a:r>
              <a:rPr lang="en-US" altLang="ja-JP" sz="2800" dirty="0"/>
              <a:t>3</a:t>
            </a:r>
            <a:r>
              <a:rPr lang="ja-JP" altLang="en-US" sz="2800" dirty="0"/>
              <a:t>つが用いられる</a:t>
            </a:r>
            <a:endParaRPr lang="en-US" altLang="ja-JP" sz="2800" dirty="0"/>
          </a:p>
          <a:p>
            <a:pPr marL="400050" lvl="1" indent="0">
              <a:buNone/>
            </a:pPr>
            <a:r>
              <a:rPr lang="ja-JP" altLang="en-US" sz="2400" dirty="0"/>
              <a:t>　　</a:t>
            </a:r>
            <a:r>
              <a:rPr lang="en-US" altLang="ja-JP" sz="2400" dirty="0"/>
              <a:t>Timeliness</a:t>
            </a:r>
            <a:r>
              <a:rPr lang="ja-JP" altLang="en-US" sz="2400" dirty="0"/>
              <a:t>（適時性）</a:t>
            </a:r>
            <a:endParaRPr lang="en-US" altLang="ja-JP" sz="2400" dirty="0"/>
          </a:p>
          <a:p>
            <a:pPr marL="400050" lvl="1" indent="0">
              <a:buNone/>
            </a:pPr>
            <a:r>
              <a:rPr lang="ja-JP" altLang="en-US" sz="2400" dirty="0"/>
              <a:t>　　</a:t>
            </a:r>
            <a:r>
              <a:rPr lang="en-US" altLang="ja-JP" sz="2400" dirty="0"/>
              <a:t>Quality</a:t>
            </a:r>
            <a:r>
              <a:rPr lang="ja-JP" altLang="en-US" sz="2400" dirty="0"/>
              <a:t>（品質）</a:t>
            </a:r>
            <a:endParaRPr lang="en-US" altLang="ja-JP" sz="2400" dirty="0"/>
          </a:p>
          <a:p>
            <a:pPr marL="400050" lvl="1" indent="0">
              <a:buNone/>
            </a:pPr>
            <a:r>
              <a:rPr lang="ja-JP" altLang="en-US" sz="2400" dirty="0"/>
              <a:t>　　</a:t>
            </a:r>
            <a:r>
              <a:rPr lang="en-US" altLang="ja-JP" sz="2400" dirty="0"/>
              <a:t>Completeness</a:t>
            </a:r>
            <a:r>
              <a:rPr lang="ja-JP" altLang="en-US" sz="2400" dirty="0"/>
              <a:t>（完全性）</a:t>
            </a:r>
            <a:endParaRPr lang="en-US" altLang="ja-JP" sz="2400" dirty="0"/>
          </a:p>
          <a:p>
            <a:pPr marL="0" indent="0">
              <a:buNone/>
            </a:pPr>
            <a:endParaRPr lang="ja-JP" altLang="en-US" dirty="0"/>
          </a:p>
          <a:p>
            <a:pPr>
              <a:buFont typeface="Wingdings" panose="05000000000000000000" pitchFamily="2" charset="2"/>
              <a:buChar char="ü"/>
            </a:pPr>
            <a:r>
              <a:rPr lang="ja-JP" altLang="en-US" dirty="0"/>
              <a:t>確認タイミング（定期、マイルストーン）</a:t>
            </a:r>
            <a:endParaRPr lang="en-US" altLang="ja-JP" dirty="0"/>
          </a:p>
          <a:p>
            <a:pPr>
              <a:buFont typeface="Wingdings" panose="05000000000000000000" pitchFamily="2" charset="2"/>
              <a:buChar char="ü"/>
            </a:pPr>
            <a:endParaRPr lang="ja-JP" altLang="en-US" dirty="0"/>
          </a:p>
          <a:p>
            <a:pPr>
              <a:buFont typeface="Wingdings" panose="05000000000000000000" pitchFamily="2" charset="2"/>
              <a:buChar char="ü"/>
            </a:pPr>
            <a:r>
              <a:rPr lang="ja-JP" altLang="en-US" dirty="0"/>
              <a:t>確認対象（試験、組織、人ごと　等）</a:t>
            </a:r>
            <a:endParaRPr lang="en-US" altLang="ja-JP" dirty="0"/>
          </a:p>
          <a:p>
            <a:pPr>
              <a:buFont typeface="Wingdings" panose="05000000000000000000" pitchFamily="2" charset="2"/>
              <a:buChar char="ü"/>
            </a:pPr>
            <a:endParaRPr lang="ja-JP" altLang="en-US" dirty="0"/>
          </a:p>
          <a:p>
            <a:pPr>
              <a:buFont typeface="Wingdings" panose="05000000000000000000" pitchFamily="2" charset="2"/>
              <a:buChar char="ü"/>
            </a:pPr>
            <a:r>
              <a:rPr lang="ja-JP" altLang="en-US" dirty="0"/>
              <a:t>評価者、報告先、報告手順（報告媒体・ツール）</a:t>
            </a:r>
          </a:p>
          <a:p>
            <a:endParaRPr kumimoji="1" lang="ja-JP" altLang="en-US" dirty="0"/>
          </a:p>
        </p:txBody>
      </p:sp>
      <p:sp>
        <p:nvSpPr>
          <p:cNvPr id="5" name="Scroll: Horizontal 4">
            <a:extLst>
              <a:ext uri="{FF2B5EF4-FFF2-40B4-BE49-F238E27FC236}">
                <a16:creationId xmlns:a16="http://schemas.microsoft.com/office/drawing/2014/main" id="{219383C1-BFC4-40DB-B731-5F3D1A2F53FF}"/>
              </a:ext>
            </a:extLst>
          </p:cNvPr>
          <p:cNvSpPr/>
          <p:nvPr/>
        </p:nvSpPr>
        <p:spPr>
          <a:xfrm>
            <a:off x="7649571" y="5534167"/>
            <a:ext cx="4416706" cy="1156914"/>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t>以降のスライドで上記を実行するための例示を示す</a:t>
            </a:r>
          </a:p>
        </p:txBody>
      </p:sp>
    </p:spTree>
    <p:extLst>
      <p:ext uri="{BB962C8B-B14F-4D97-AF65-F5344CB8AC3E}">
        <p14:creationId xmlns:p14="http://schemas.microsoft.com/office/powerpoint/2010/main" val="69715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F5E8C7-3121-4CE3-91CF-556A23C813E4}"/>
              </a:ext>
            </a:extLst>
          </p:cNvPr>
          <p:cNvSpPr>
            <a:spLocks noGrp="1"/>
          </p:cNvSpPr>
          <p:nvPr>
            <p:ph type="sldNum" sz="quarter" idx="12"/>
          </p:nvPr>
        </p:nvSpPr>
        <p:spPr/>
        <p:txBody>
          <a:bodyPr/>
          <a:lstStyle/>
          <a:p>
            <a:fld id="{B3DB9ABE-4E01-AD48-B670-18550BBBA8A8}" type="slidenum">
              <a:rPr lang="en-US" altLang="ja-JP" smtClean="0"/>
              <a:pPr/>
              <a:t>18</a:t>
            </a:fld>
            <a:endParaRPr lang="ja-JP" altLang="en-US"/>
          </a:p>
        </p:txBody>
      </p:sp>
      <p:sp>
        <p:nvSpPr>
          <p:cNvPr id="3" name="Text Placeholder 2">
            <a:extLst>
              <a:ext uri="{FF2B5EF4-FFF2-40B4-BE49-F238E27FC236}">
                <a16:creationId xmlns:a16="http://schemas.microsoft.com/office/drawing/2014/main" id="{34AA6F4D-C325-44CE-B0D5-95E0B358D20C}"/>
              </a:ext>
            </a:extLst>
          </p:cNvPr>
          <p:cNvSpPr>
            <a:spLocks noGrp="1"/>
          </p:cNvSpPr>
          <p:nvPr>
            <p:ph type="body" sz="quarter" idx="13"/>
          </p:nvPr>
        </p:nvSpPr>
        <p:spPr/>
        <p:txBody>
          <a:bodyPr/>
          <a:lstStyle/>
          <a:p>
            <a:r>
              <a:rPr lang="en-US" altLang="ja-JP" sz="2400" dirty="0"/>
              <a:t>4. TMF Metrics</a:t>
            </a:r>
            <a:r>
              <a:rPr lang="ja-JP" altLang="en-US" sz="2400" dirty="0"/>
              <a:t>を用いた</a:t>
            </a:r>
            <a:r>
              <a:rPr lang="en-US" altLang="ja-JP" sz="2400" dirty="0"/>
              <a:t>TMF</a:t>
            </a:r>
            <a:r>
              <a:rPr lang="ja-JP" altLang="en-US" sz="2400" dirty="0"/>
              <a:t>の評価方法</a:t>
            </a:r>
          </a:p>
        </p:txBody>
      </p:sp>
      <p:grpSp>
        <p:nvGrpSpPr>
          <p:cNvPr id="9" name="Group 8">
            <a:extLst>
              <a:ext uri="{FF2B5EF4-FFF2-40B4-BE49-F238E27FC236}">
                <a16:creationId xmlns:a16="http://schemas.microsoft.com/office/drawing/2014/main" id="{C49E6F60-6DBB-42EB-B772-B7AF79183F56}"/>
              </a:ext>
            </a:extLst>
          </p:cNvPr>
          <p:cNvGrpSpPr/>
          <p:nvPr/>
        </p:nvGrpSpPr>
        <p:grpSpPr>
          <a:xfrm>
            <a:off x="1239604" y="2001339"/>
            <a:ext cx="10181378" cy="4542199"/>
            <a:chOff x="2069910" y="1770417"/>
            <a:chExt cx="9015513" cy="4542199"/>
          </a:xfrm>
        </p:grpSpPr>
        <p:grpSp>
          <p:nvGrpSpPr>
            <p:cNvPr id="11" name="Group 10">
              <a:extLst>
                <a:ext uri="{FF2B5EF4-FFF2-40B4-BE49-F238E27FC236}">
                  <a16:creationId xmlns:a16="http://schemas.microsoft.com/office/drawing/2014/main" id="{316D582A-E063-40D1-88DF-0C5D1DEAAE12}"/>
                </a:ext>
              </a:extLst>
            </p:cNvPr>
            <p:cNvGrpSpPr/>
            <p:nvPr/>
          </p:nvGrpSpPr>
          <p:grpSpPr>
            <a:xfrm>
              <a:off x="2069910" y="2165112"/>
              <a:ext cx="9015513" cy="4147504"/>
              <a:chOff x="2069910" y="2165112"/>
              <a:chExt cx="9015513" cy="4147504"/>
            </a:xfrm>
          </p:grpSpPr>
          <p:graphicFrame>
            <p:nvGraphicFramePr>
              <p:cNvPr id="12" name="図表 4">
                <a:extLst>
                  <a:ext uri="{FF2B5EF4-FFF2-40B4-BE49-F238E27FC236}">
                    <a16:creationId xmlns:a16="http://schemas.microsoft.com/office/drawing/2014/main" id="{2E3E621F-B4E9-460A-8D1A-CAF8BFC1CEE0}"/>
                  </a:ext>
                </a:extLst>
              </p:cNvPr>
              <p:cNvGraphicFramePr/>
              <p:nvPr>
                <p:extLst>
                  <p:ext uri="{D42A27DB-BD31-4B8C-83A1-F6EECF244321}">
                    <p14:modId xmlns:p14="http://schemas.microsoft.com/office/powerpoint/2010/main" val="2413574108"/>
                  </p:ext>
                </p:extLst>
              </p:nvPr>
            </p:nvGraphicFramePr>
            <p:xfrm>
              <a:off x="2069910" y="2165112"/>
              <a:ext cx="7710985" cy="4147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吹き出し: 角を丸めた四角形 9">
                <a:extLst>
                  <a:ext uri="{FF2B5EF4-FFF2-40B4-BE49-F238E27FC236}">
                    <a16:creationId xmlns:a16="http://schemas.microsoft.com/office/drawing/2014/main" id="{F35D9438-A516-4959-80EB-A285B3E6A358}"/>
                  </a:ext>
                </a:extLst>
              </p:cNvPr>
              <p:cNvSpPr/>
              <p:nvPr/>
            </p:nvSpPr>
            <p:spPr>
              <a:xfrm>
                <a:off x="8644222" y="5573987"/>
                <a:ext cx="2441201" cy="738629"/>
              </a:xfrm>
              <a:prstGeom prst="wedgeRoundRectCallout">
                <a:avLst>
                  <a:gd name="adj1" fmla="val -56230"/>
                  <a:gd name="adj2" fmla="val -409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t>Metrics</a:t>
                </a:r>
                <a:r>
                  <a:rPr lang="ja-JP" altLang="en-US" dirty="0"/>
                  <a:t>の許容範囲は？</a:t>
                </a:r>
              </a:p>
            </p:txBody>
          </p:sp>
        </p:grpSp>
        <p:sp>
          <p:nvSpPr>
            <p:cNvPr id="10" name="吹き出し: 角を丸めた四角形 8">
              <a:extLst>
                <a:ext uri="{FF2B5EF4-FFF2-40B4-BE49-F238E27FC236}">
                  <a16:creationId xmlns:a16="http://schemas.microsoft.com/office/drawing/2014/main" id="{D57D8A9E-6DC6-462C-842A-7F67B6CE5D0C}"/>
                </a:ext>
              </a:extLst>
            </p:cNvPr>
            <p:cNvSpPr/>
            <p:nvPr/>
          </p:nvSpPr>
          <p:spPr>
            <a:xfrm>
              <a:off x="9188384" y="1770417"/>
              <a:ext cx="1897039" cy="738629"/>
            </a:xfrm>
            <a:prstGeom prst="wedgeRoundRectCallout">
              <a:avLst>
                <a:gd name="adj1" fmla="val -61693"/>
                <a:gd name="adj2" fmla="val 3478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bg1"/>
                  </a:solidFill>
                </a:rPr>
                <a:t>評価項目の定義、基準値は？</a:t>
              </a:r>
            </a:p>
          </p:txBody>
        </p:sp>
      </p:grpSp>
      <p:sp>
        <p:nvSpPr>
          <p:cNvPr id="14" name="吹き出し: 角を丸めた四角形 8">
            <a:extLst>
              <a:ext uri="{FF2B5EF4-FFF2-40B4-BE49-F238E27FC236}">
                <a16:creationId xmlns:a16="http://schemas.microsoft.com/office/drawing/2014/main" id="{BF02DBFA-40D8-4541-B159-B0A7960E5DC1}"/>
              </a:ext>
            </a:extLst>
          </p:cNvPr>
          <p:cNvSpPr/>
          <p:nvPr/>
        </p:nvSpPr>
        <p:spPr>
          <a:xfrm>
            <a:off x="9397752" y="4220256"/>
            <a:ext cx="2000928" cy="738629"/>
          </a:xfrm>
          <a:prstGeom prst="wedgeRoundRectCallout">
            <a:avLst>
              <a:gd name="adj1" fmla="val -62655"/>
              <a:gd name="adj2" fmla="val -2907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測定の頻度は？</a:t>
            </a:r>
          </a:p>
        </p:txBody>
      </p:sp>
      <p:sp>
        <p:nvSpPr>
          <p:cNvPr id="6" name="Ribbon: Curved and Tilted Up 5">
            <a:extLst>
              <a:ext uri="{FF2B5EF4-FFF2-40B4-BE49-F238E27FC236}">
                <a16:creationId xmlns:a16="http://schemas.microsoft.com/office/drawing/2014/main" id="{6C43B28A-DABE-46FC-9A25-93C11A31982F}"/>
              </a:ext>
            </a:extLst>
          </p:cNvPr>
          <p:cNvSpPr/>
          <p:nvPr/>
        </p:nvSpPr>
        <p:spPr>
          <a:xfrm>
            <a:off x="2436338" y="1191803"/>
            <a:ext cx="6648792" cy="1099351"/>
          </a:xfrm>
          <a:prstGeom prst="ellipseRibbon2">
            <a:avLst>
              <a:gd name="adj1" fmla="val 25000"/>
              <a:gd name="adj2" fmla="val 67553"/>
              <a:gd name="adj3"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ct val="120000"/>
              </a:lnSpc>
              <a:spcBef>
                <a:spcPct val="50000"/>
              </a:spcBef>
              <a:spcAft>
                <a:spcPct val="0"/>
              </a:spcAft>
            </a:pPr>
            <a:r>
              <a:rPr lang="en-US" altLang="ja-JP" b="1" dirty="0">
                <a:solidFill>
                  <a:schemeClr val="bg1"/>
                </a:solidFill>
                <a:latin typeface="メイリオ" panose="020B0604030504040204" pitchFamily="50" charset="-128"/>
                <a:ea typeface="メイリオ" panose="020B0604030504040204" pitchFamily="50" charset="-128"/>
              </a:rPr>
              <a:t>Metrics</a:t>
            </a:r>
            <a:r>
              <a:rPr lang="ja-JP" altLang="en-US" b="1" dirty="0">
                <a:solidFill>
                  <a:schemeClr val="bg1"/>
                </a:solidFill>
                <a:latin typeface="メイリオ" panose="020B0604030504040204" pitchFamily="50" charset="-128"/>
                <a:ea typeface="メイリオ" panose="020B0604030504040204" pitchFamily="50" charset="-128"/>
              </a:rPr>
              <a:t>活用の手順のイメージ</a:t>
            </a:r>
            <a:endParaRPr lang="en-US" altLang="ja-JP"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58488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6B98EC-6468-4576-96CC-C4895366CFDE}"/>
              </a:ext>
            </a:extLst>
          </p:cNvPr>
          <p:cNvSpPr>
            <a:spLocks noGrp="1"/>
          </p:cNvSpPr>
          <p:nvPr>
            <p:ph type="sldNum" sz="quarter" idx="12"/>
          </p:nvPr>
        </p:nvSpPr>
        <p:spPr/>
        <p:txBody>
          <a:bodyPr/>
          <a:lstStyle/>
          <a:p>
            <a:fld id="{B3DB9ABE-4E01-AD48-B670-18550BBBA8A8}" type="slidenum">
              <a:rPr lang="en-US" altLang="ja-JP" smtClean="0"/>
              <a:pPr/>
              <a:t>19</a:t>
            </a:fld>
            <a:endParaRPr lang="ja-JP" altLang="en-US" dirty="0"/>
          </a:p>
        </p:txBody>
      </p:sp>
      <p:sp>
        <p:nvSpPr>
          <p:cNvPr id="16" name="Text Placeholder 2">
            <a:extLst>
              <a:ext uri="{FF2B5EF4-FFF2-40B4-BE49-F238E27FC236}">
                <a16:creationId xmlns:a16="http://schemas.microsoft.com/office/drawing/2014/main" id="{2F1E7C6F-4E13-4093-9C8E-4B2BB8411C90}"/>
              </a:ext>
            </a:extLst>
          </p:cNvPr>
          <p:cNvSpPr>
            <a:spLocks noGrp="1"/>
          </p:cNvSpPr>
          <p:nvPr>
            <p:ph type="body" sz="quarter" idx="13"/>
          </p:nvPr>
        </p:nvSpPr>
        <p:spPr/>
        <p:txBody>
          <a:bodyPr/>
          <a:lstStyle/>
          <a:p>
            <a:r>
              <a:rPr lang="en-US" altLang="ja-JP" sz="2400" dirty="0"/>
              <a:t>4. TMF Metrics</a:t>
            </a:r>
            <a:r>
              <a:rPr lang="ja-JP" altLang="en-US" sz="2400" dirty="0"/>
              <a:t>を用いた</a:t>
            </a:r>
            <a:r>
              <a:rPr lang="en-US" altLang="ja-JP" sz="2400" dirty="0"/>
              <a:t>TMF</a:t>
            </a:r>
            <a:r>
              <a:rPr lang="ja-JP" altLang="en-US" sz="2400" dirty="0"/>
              <a:t>の評価方法</a:t>
            </a:r>
          </a:p>
        </p:txBody>
      </p:sp>
      <p:sp>
        <p:nvSpPr>
          <p:cNvPr id="4" name="Content Placeholder 3">
            <a:extLst>
              <a:ext uri="{FF2B5EF4-FFF2-40B4-BE49-F238E27FC236}">
                <a16:creationId xmlns:a16="http://schemas.microsoft.com/office/drawing/2014/main" id="{D49515D0-0678-49E1-A9D7-37DE4745409C}"/>
              </a:ext>
            </a:extLst>
          </p:cNvPr>
          <p:cNvSpPr>
            <a:spLocks noGrp="1"/>
          </p:cNvSpPr>
          <p:nvPr>
            <p:ph sz="quarter" idx="4294967295"/>
          </p:nvPr>
        </p:nvSpPr>
        <p:spPr>
          <a:xfrm>
            <a:off x="550868" y="1199510"/>
            <a:ext cx="11390312" cy="4997450"/>
          </a:xfrm>
        </p:spPr>
        <p:txBody>
          <a:bodyPr>
            <a:normAutofit/>
          </a:bodyPr>
          <a:lstStyle/>
          <a:p>
            <a:pPr>
              <a:buFont typeface="Wingdings" panose="05000000000000000000" pitchFamily="2" charset="2"/>
              <a:buChar char="n"/>
            </a:pPr>
            <a:r>
              <a:rPr lang="ja-JP" altLang="en-US" sz="2200" b="1" dirty="0">
                <a:solidFill>
                  <a:schemeClr val="dk1"/>
                </a:solidFill>
              </a:rPr>
              <a:t>評価指標：</a:t>
            </a:r>
            <a:r>
              <a:rPr lang="en-US" altLang="ja-JP" sz="2200" b="1" dirty="0">
                <a:solidFill>
                  <a:schemeClr val="dk1"/>
                </a:solidFill>
              </a:rPr>
              <a:t>Timeliness</a:t>
            </a:r>
            <a:r>
              <a:rPr lang="ja-JP" altLang="en-US" sz="2200" b="1" dirty="0">
                <a:solidFill>
                  <a:schemeClr val="dk1"/>
                </a:solidFill>
              </a:rPr>
              <a:t>（例</a:t>
            </a:r>
            <a:r>
              <a:rPr lang="en-US" altLang="ja-JP" sz="2200" b="1" dirty="0">
                <a:solidFill>
                  <a:schemeClr val="dk1"/>
                </a:solidFill>
              </a:rPr>
              <a:t>1</a:t>
            </a:r>
            <a:r>
              <a:rPr lang="ja-JP" altLang="en-US" sz="2200" b="1" dirty="0">
                <a:solidFill>
                  <a:schemeClr val="dk1"/>
                </a:solidFill>
              </a:rPr>
              <a:t>）</a:t>
            </a:r>
          </a:p>
          <a:p>
            <a:pPr>
              <a:buFont typeface="Wingdings" panose="05000000000000000000" pitchFamily="2" charset="2"/>
              <a:buChar char="p"/>
            </a:pPr>
            <a:r>
              <a:rPr lang="ja-JP" altLang="en-US" sz="2200" dirty="0"/>
              <a:t>定義</a:t>
            </a:r>
            <a:endParaRPr lang="en-US" altLang="ja-JP" sz="2200" dirty="0"/>
          </a:p>
          <a:p>
            <a:pPr marL="0" indent="354013">
              <a:buNone/>
            </a:pPr>
            <a:r>
              <a:rPr lang="en-US" altLang="ja-JP" sz="2200" dirty="0"/>
              <a:t>TMF</a:t>
            </a:r>
            <a:r>
              <a:rPr lang="ja-JP" altLang="en-US" sz="2200" dirty="0"/>
              <a:t>にて最終化された文書のうち、期限を遵守していた文書の遵守率</a:t>
            </a:r>
            <a:endParaRPr lang="en-US" altLang="ja-JP" sz="2200" dirty="0"/>
          </a:p>
          <a:p>
            <a:pPr>
              <a:buFont typeface="Wingdings" panose="05000000000000000000" pitchFamily="2" charset="2"/>
              <a:buChar char="p"/>
            </a:pPr>
            <a:r>
              <a:rPr lang="ja-JP" altLang="en-US" sz="2200" dirty="0"/>
              <a:t>測定方法</a:t>
            </a:r>
            <a:endParaRPr lang="en-US" altLang="ja-JP" sz="2200" dirty="0"/>
          </a:p>
          <a:p>
            <a:pPr marL="0" indent="265113">
              <a:buNone/>
            </a:pPr>
            <a:r>
              <a:rPr lang="ja-JP" altLang="en-US" sz="2200" dirty="0"/>
              <a:t>期限を遵守し</a:t>
            </a:r>
            <a:r>
              <a:rPr lang="en-US" altLang="ja-JP" sz="2200" dirty="0"/>
              <a:t>TMF</a:t>
            </a:r>
            <a:r>
              <a:rPr lang="ja-JP" altLang="en-US" sz="2200" dirty="0"/>
              <a:t>で最終化された文書数／最終化された文書数（確認タイミング：</a:t>
            </a:r>
            <a:r>
              <a:rPr lang="en-US" altLang="ja-JP" sz="2200" dirty="0"/>
              <a:t>1</a:t>
            </a:r>
            <a:r>
              <a:rPr lang="ja-JP" altLang="en-US" sz="2200" dirty="0"/>
              <a:t>ヶ月に</a:t>
            </a:r>
            <a:r>
              <a:rPr lang="en-US" altLang="ja-JP" sz="2200" dirty="0"/>
              <a:t>1</a:t>
            </a:r>
            <a:r>
              <a:rPr lang="ja-JP" altLang="en-US" sz="2200" dirty="0"/>
              <a:t>回）</a:t>
            </a:r>
            <a:endParaRPr lang="en-US" altLang="ja-JP" sz="2200" dirty="0"/>
          </a:p>
          <a:p>
            <a:pPr marL="0" indent="265113">
              <a:buNone/>
            </a:pPr>
            <a:r>
              <a:rPr lang="en-US" altLang="ja-JP" sz="1800" dirty="0"/>
              <a:t>※</a:t>
            </a:r>
            <a:r>
              <a:rPr lang="ja-JP" altLang="en-US" sz="1800" dirty="0"/>
              <a:t>最終化までの期限を文書確定から</a:t>
            </a:r>
            <a:r>
              <a:rPr lang="en-US" altLang="ja-JP" sz="1800" dirty="0"/>
              <a:t>60</a:t>
            </a:r>
            <a:r>
              <a:rPr lang="ja-JP" altLang="en-US" sz="1800" dirty="0"/>
              <a:t>暦日とする。</a:t>
            </a:r>
            <a:endParaRPr lang="en-US" altLang="ja-JP" sz="1800" dirty="0"/>
          </a:p>
          <a:p>
            <a:pPr marL="0" indent="265113">
              <a:buNone/>
            </a:pPr>
            <a:r>
              <a:rPr lang="en-US" altLang="ja-JP" sz="1800" dirty="0"/>
              <a:t>※</a:t>
            </a:r>
            <a:r>
              <a:rPr lang="ja-JP" altLang="en-US" sz="1800" dirty="0"/>
              <a:t>前月に最終化された文書で算出する</a:t>
            </a:r>
            <a:endParaRPr lang="en-US" altLang="ja-JP" sz="1800" dirty="0"/>
          </a:p>
          <a:p>
            <a:pPr>
              <a:buFont typeface="Wingdings" panose="05000000000000000000" pitchFamily="2" charset="2"/>
              <a:buChar char="p"/>
            </a:pPr>
            <a:r>
              <a:rPr lang="ja-JP" altLang="en-US" sz="2200" dirty="0"/>
              <a:t>評価結果</a:t>
            </a:r>
          </a:p>
          <a:p>
            <a:pPr marL="0" indent="265113">
              <a:buNone/>
            </a:pPr>
            <a:r>
              <a:rPr lang="ja-JP" altLang="en-US" sz="2200" dirty="0"/>
              <a:t>基準値： </a:t>
            </a:r>
            <a:r>
              <a:rPr lang="en-US" altLang="ja-JP" sz="2200" dirty="0"/>
              <a:t>95</a:t>
            </a:r>
            <a:r>
              <a:rPr lang="ja-JP" altLang="en-US" sz="2200" dirty="0"/>
              <a:t>％以上＝</a:t>
            </a:r>
            <a:r>
              <a:rPr lang="en-US" altLang="ja-JP" sz="2200" dirty="0"/>
              <a:t>Excellent, 80~94</a:t>
            </a:r>
            <a:r>
              <a:rPr lang="ja-JP" altLang="en-US" sz="2200" dirty="0"/>
              <a:t>％＝</a:t>
            </a:r>
            <a:r>
              <a:rPr lang="en-US" altLang="ja-JP" sz="2200" dirty="0"/>
              <a:t>Good, 79</a:t>
            </a:r>
            <a:r>
              <a:rPr lang="ja-JP" altLang="en-US" sz="2200" dirty="0"/>
              <a:t>％以下＝</a:t>
            </a:r>
            <a:r>
              <a:rPr lang="en-US" altLang="ja-JP" sz="2200" dirty="0"/>
              <a:t>Poor</a:t>
            </a:r>
          </a:p>
          <a:p>
            <a:pPr marL="0" indent="0">
              <a:buNone/>
            </a:pPr>
            <a:endParaRPr lang="ja-JP" altLang="en-US" sz="2200" dirty="0"/>
          </a:p>
          <a:p>
            <a:pPr marL="0" indent="0">
              <a:buNone/>
            </a:pPr>
            <a:endParaRPr lang="ja-JP" altLang="en-US" sz="2200" dirty="0"/>
          </a:p>
        </p:txBody>
      </p:sp>
      <p:grpSp>
        <p:nvGrpSpPr>
          <p:cNvPr id="6" name="Group 5">
            <a:extLst>
              <a:ext uri="{FF2B5EF4-FFF2-40B4-BE49-F238E27FC236}">
                <a16:creationId xmlns:a16="http://schemas.microsoft.com/office/drawing/2014/main" id="{0D5C79D1-F803-437E-99C0-B1838116D3CF}"/>
              </a:ext>
            </a:extLst>
          </p:cNvPr>
          <p:cNvGrpSpPr/>
          <p:nvPr/>
        </p:nvGrpSpPr>
        <p:grpSpPr>
          <a:xfrm>
            <a:off x="840823" y="4990447"/>
            <a:ext cx="10810403" cy="1338661"/>
            <a:chOff x="663732" y="3059444"/>
            <a:chExt cx="11201401" cy="863441"/>
          </a:xfrm>
        </p:grpSpPr>
        <p:sp>
          <p:nvSpPr>
            <p:cNvPr id="7" name="正方形/長方形 20">
              <a:extLst>
                <a:ext uri="{FF2B5EF4-FFF2-40B4-BE49-F238E27FC236}">
                  <a16:creationId xmlns:a16="http://schemas.microsoft.com/office/drawing/2014/main" id="{2D191C99-8493-4FDD-831A-B0882802AB49}"/>
                </a:ext>
              </a:extLst>
            </p:cNvPr>
            <p:cNvSpPr/>
            <p:nvPr/>
          </p:nvSpPr>
          <p:spPr>
            <a:xfrm>
              <a:off x="663732" y="3059444"/>
              <a:ext cx="11201401" cy="86344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dirty="0"/>
            </a:p>
          </p:txBody>
        </p:sp>
        <p:sp>
          <p:nvSpPr>
            <p:cNvPr id="8" name="コンテンツ プレースホルダー 2">
              <a:extLst>
                <a:ext uri="{FF2B5EF4-FFF2-40B4-BE49-F238E27FC236}">
                  <a16:creationId xmlns:a16="http://schemas.microsoft.com/office/drawing/2014/main" id="{F7D1783C-9999-4D8F-9C60-BC26F38DBE3D}"/>
                </a:ext>
              </a:extLst>
            </p:cNvPr>
            <p:cNvSpPr txBox="1">
              <a:spLocks/>
            </p:cNvSpPr>
            <p:nvPr/>
          </p:nvSpPr>
          <p:spPr>
            <a:xfrm>
              <a:off x="911658" y="3299584"/>
              <a:ext cx="5305425" cy="355463"/>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800" dirty="0"/>
                <a:t>1</a:t>
              </a:r>
              <a:r>
                <a:rPr lang="ja-JP" altLang="en-US" sz="1800" dirty="0"/>
                <a:t>月に保管された文書数：</a:t>
              </a:r>
              <a:r>
                <a:rPr lang="en-US" altLang="ja-JP" sz="1800" dirty="0"/>
                <a:t>100</a:t>
              </a:r>
              <a:r>
                <a:rPr lang="ja-JP" altLang="en-US" sz="1800" dirty="0"/>
                <a:t>文書</a:t>
              </a:r>
              <a:endParaRPr lang="en-US" altLang="ja-JP" sz="1800" dirty="0"/>
            </a:p>
            <a:p>
              <a:pPr marL="0" indent="0">
                <a:buNone/>
              </a:pPr>
              <a:r>
                <a:rPr lang="en-US" altLang="ja-JP" sz="1800" dirty="0"/>
                <a:t>1</a:t>
              </a:r>
              <a:r>
                <a:rPr lang="ja-JP" altLang="en-US" sz="1800" dirty="0"/>
                <a:t>月に期限を遵守し保管された文書数：</a:t>
              </a:r>
              <a:r>
                <a:rPr lang="en-US" altLang="ja-JP" sz="1800" dirty="0"/>
                <a:t>98</a:t>
              </a:r>
              <a:r>
                <a:rPr lang="ja-JP" altLang="en-US" sz="1800" dirty="0"/>
                <a:t>文書</a:t>
              </a:r>
              <a:endParaRPr lang="en-US" altLang="ja-JP" sz="1800" dirty="0"/>
            </a:p>
          </p:txBody>
        </p:sp>
        <p:sp>
          <p:nvSpPr>
            <p:cNvPr id="9" name="コンテンツ プレースホルダー 2">
              <a:extLst>
                <a:ext uri="{FF2B5EF4-FFF2-40B4-BE49-F238E27FC236}">
                  <a16:creationId xmlns:a16="http://schemas.microsoft.com/office/drawing/2014/main" id="{D8881ED7-4FF7-4AC8-BD65-6A83A369992B}"/>
                </a:ext>
              </a:extLst>
            </p:cNvPr>
            <p:cNvSpPr txBox="1">
              <a:spLocks/>
            </p:cNvSpPr>
            <p:nvPr/>
          </p:nvSpPr>
          <p:spPr>
            <a:xfrm>
              <a:off x="6856624" y="3211493"/>
              <a:ext cx="4057261" cy="168857"/>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800" dirty="0"/>
                <a:t>98</a:t>
              </a:r>
              <a:r>
                <a:rPr lang="ja-JP" altLang="en-US" sz="1800" dirty="0"/>
                <a:t>％　＝　</a:t>
              </a:r>
              <a:r>
                <a:rPr lang="en-US" altLang="ja-JP" sz="1800" dirty="0"/>
                <a:t>Excellent</a:t>
              </a:r>
            </a:p>
          </p:txBody>
        </p:sp>
        <p:sp>
          <p:nvSpPr>
            <p:cNvPr id="10" name="コンテンツ プレースホルダー 2">
              <a:extLst>
                <a:ext uri="{FF2B5EF4-FFF2-40B4-BE49-F238E27FC236}">
                  <a16:creationId xmlns:a16="http://schemas.microsoft.com/office/drawing/2014/main" id="{4EDFA59B-098B-42DA-AA98-884D1FA2B880}"/>
                </a:ext>
              </a:extLst>
            </p:cNvPr>
            <p:cNvSpPr txBox="1">
              <a:spLocks/>
            </p:cNvSpPr>
            <p:nvPr/>
          </p:nvSpPr>
          <p:spPr>
            <a:xfrm>
              <a:off x="6465009" y="3491165"/>
              <a:ext cx="5073081" cy="381153"/>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dirty="0"/>
                <a:t>結果が</a:t>
              </a:r>
              <a:r>
                <a:rPr lang="en-US" altLang="ja-JP" sz="1800" dirty="0"/>
                <a:t>79</a:t>
              </a:r>
              <a:r>
                <a:rPr lang="ja-JP" altLang="en-US" sz="1800" dirty="0"/>
                <a:t>％以下だった場合、詳しい状況・原因を確認し、適切な処置を実行</a:t>
              </a:r>
              <a:endParaRPr lang="en-US" altLang="ja-JP" sz="1800" dirty="0"/>
            </a:p>
          </p:txBody>
        </p:sp>
        <p:sp>
          <p:nvSpPr>
            <p:cNvPr id="11" name="矢印: 右 6">
              <a:extLst>
                <a:ext uri="{FF2B5EF4-FFF2-40B4-BE49-F238E27FC236}">
                  <a16:creationId xmlns:a16="http://schemas.microsoft.com/office/drawing/2014/main" id="{E550A375-8E14-4145-9850-E8C768B67809}"/>
                </a:ext>
              </a:extLst>
            </p:cNvPr>
            <p:cNvSpPr/>
            <p:nvPr/>
          </p:nvSpPr>
          <p:spPr>
            <a:xfrm>
              <a:off x="5782203" y="3283420"/>
              <a:ext cx="514350" cy="445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7" name="Scroll: Horizontal 12">
            <a:extLst>
              <a:ext uri="{FF2B5EF4-FFF2-40B4-BE49-F238E27FC236}">
                <a16:creationId xmlns:a16="http://schemas.microsoft.com/office/drawing/2014/main" id="{2E110ADD-F0DD-439B-A3E5-3B8A78BA1651}"/>
              </a:ext>
            </a:extLst>
          </p:cNvPr>
          <p:cNvSpPr/>
          <p:nvPr/>
        </p:nvSpPr>
        <p:spPr>
          <a:xfrm>
            <a:off x="6504104" y="498825"/>
            <a:ext cx="4276298" cy="831337"/>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t>既に</a:t>
            </a:r>
            <a:r>
              <a:rPr lang="en-US" altLang="ja-JP" dirty="0"/>
              <a:t>TMF Metrics</a:t>
            </a:r>
            <a:r>
              <a:rPr lang="ja-JP" altLang="en-US" dirty="0"/>
              <a:t>を導入している場合は各社の指標に変更して教育してください</a:t>
            </a:r>
          </a:p>
        </p:txBody>
      </p:sp>
    </p:spTree>
    <p:extLst>
      <p:ext uri="{BB962C8B-B14F-4D97-AF65-F5344CB8AC3E}">
        <p14:creationId xmlns:p14="http://schemas.microsoft.com/office/powerpoint/2010/main" val="2873082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2868EB-2388-4910-8496-4F51A56E7027}"/>
              </a:ext>
            </a:extLst>
          </p:cNvPr>
          <p:cNvSpPr>
            <a:spLocks noGrp="1"/>
          </p:cNvSpPr>
          <p:nvPr>
            <p:ph type="sldNum" sz="quarter" idx="12"/>
          </p:nvPr>
        </p:nvSpPr>
        <p:spPr/>
        <p:txBody>
          <a:bodyPr/>
          <a:lstStyle/>
          <a:p>
            <a:fld id="{B3DB9ABE-4E01-AD48-B670-18550BBBA8A8}" type="slidenum">
              <a:rPr lang="en-US" altLang="ja-JP" smtClean="0"/>
              <a:pPr/>
              <a:t>2</a:t>
            </a:fld>
            <a:endParaRPr lang="ja-JP" altLang="en-US"/>
          </a:p>
        </p:txBody>
      </p:sp>
      <p:sp>
        <p:nvSpPr>
          <p:cNvPr id="3" name="Text Placeholder 2">
            <a:extLst>
              <a:ext uri="{FF2B5EF4-FFF2-40B4-BE49-F238E27FC236}">
                <a16:creationId xmlns:a16="http://schemas.microsoft.com/office/drawing/2014/main" id="{D98E2D94-F8AD-4FA8-ADA1-CA0D85538FC5}"/>
              </a:ext>
            </a:extLst>
          </p:cNvPr>
          <p:cNvSpPr>
            <a:spLocks noGrp="1"/>
          </p:cNvSpPr>
          <p:nvPr>
            <p:ph type="body" sz="quarter" idx="13"/>
          </p:nvPr>
        </p:nvSpPr>
        <p:spPr/>
        <p:txBody>
          <a:bodyPr/>
          <a:lstStyle/>
          <a:p>
            <a:r>
              <a:rPr lang="ja-JP" altLang="en-US" sz="2400" dirty="0"/>
              <a:t>はじめに</a:t>
            </a:r>
          </a:p>
        </p:txBody>
      </p:sp>
      <p:sp>
        <p:nvSpPr>
          <p:cNvPr id="4" name="Content Placeholder 3">
            <a:extLst>
              <a:ext uri="{FF2B5EF4-FFF2-40B4-BE49-F238E27FC236}">
                <a16:creationId xmlns:a16="http://schemas.microsoft.com/office/drawing/2014/main" id="{DB7ABB77-CC62-4D42-88CB-E0E2842A7220}"/>
              </a:ext>
            </a:extLst>
          </p:cNvPr>
          <p:cNvSpPr>
            <a:spLocks noGrp="1"/>
          </p:cNvSpPr>
          <p:nvPr>
            <p:ph sz="quarter" idx="4294967295"/>
          </p:nvPr>
        </p:nvSpPr>
        <p:spPr>
          <a:xfrm>
            <a:off x="479425" y="1374278"/>
            <a:ext cx="11233150" cy="4995862"/>
          </a:xfrm>
        </p:spPr>
        <p:txBody>
          <a:bodyPr>
            <a:normAutofit fontScale="85000" lnSpcReduction="10000"/>
          </a:bodyPr>
          <a:lstStyle/>
          <a:p>
            <a:pPr marL="0" indent="0">
              <a:buNone/>
            </a:pPr>
            <a:r>
              <a:rPr lang="en-US" altLang="ja-JP" dirty="0"/>
              <a:t>eTMF (electronic Trial Master File)</a:t>
            </a:r>
            <a:r>
              <a:rPr lang="ja-JP" altLang="ja-JP" dirty="0"/>
              <a:t>の導入と共に活用が進められてきた</a:t>
            </a:r>
            <a:r>
              <a:rPr lang="en-US" altLang="ja-JP" dirty="0"/>
              <a:t>TMF</a:t>
            </a:r>
            <a:r>
              <a:rPr lang="ja-JP" altLang="en-US" dirty="0"/>
              <a:t>　</a:t>
            </a:r>
            <a:r>
              <a:rPr lang="en-US" altLang="ja-JP" dirty="0"/>
              <a:t>Metrics</a:t>
            </a:r>
            <a:r>
              <a:rPr lang="ja-JP" altLang="ja-JP" dirty="0"/>
              <a:t>は、文書のタイムリーな収集状況や、あるべき文書が収集されているかなどの情報、</a:t>
            </a:r>
            <a:r>
              <a:rPr lang="ja-JP" altLang="en-US" dirty="0"/>
              <a:t>即ち</a:t>
            </a:r>
            <a:r>
              <a:rPr lang="ja-JP" altLang="ja-JP" dirty="0"/>
              <a:t>治験実施の妥当性や完全性（つまり治験の信頼性）が損なわれるようなリスクの有無を可視化することで、「リスクを早期にキャッチできる仕組み」として活用できると</a:t>
            </a:r>
            <a:r>
              <a:rPr lang="ja-JP" altLang="en-US" dirty="0"/>
              <a:t>期待が持てます。</a:t>
            </a:r>
            <a:endParaRPr lang="ja-JP" altLang="ja-JP" dirty="0"/>
          </a:p>
          <a:p>
            <a:endParaRPr lang="ja-JP" altLang="ja-JP" dirty="0"/>
          </a:p>
          <a:p>
            <a:pPr marL="0" indent="0">
              <a:buNone/>
            </a:pPr>
            <a:r>
              <a:rPr lang="ja-JP" altLang="ja-JP" dirty="0"/>
              <a:t>欧米では既に</a:t>
            </a:r>
            <a:r>
              <a:rPr lang="en-US" altLang="ja-JP" dirty="0"/>
              <a:t>TMF Metrics</a:t>
            </a:r>
            <a:r>
              <a:rPr lang="ja-JP" altLang="en-US" dirty="0"/>
              <a:t>の</a:t>
            </a:r>
            <a:r>
              <a:rPr lang="ja-JP" altLang="ja-JP" dirty="0"/>
              <a:t>効果的な活用方法について検討されてき</a:t>
            </a:r>
            <a:r>
              <a:rPr lang="ja-JP" altLang="en-US" dirty="0"/>
              <a:t>まし</a:t>
            </a:r>
            <a:r>
              <a:rPr lang="ja-JP" altLang="ja-JP" dirty="0"/>
              <a:t>た</a:t>
            </a:r>
            <a:r>
              <a:rPr lang="ja-JP" altLang="en-US" dirty="0"/>
              <a:t>が、</a:t>
            </a:r>
            <a:r>
              <a:rPr lang="ja-JP" altLang="ja-JP" dirty="0"/>
              <a:t>国内では活用方法</a:t>
            </a:r>
            <a:r>
              <a:rPr lang="ja-JP" altLang="en-US" dirty="0"/>
              <a:t>の</a:t>
            </a:r>
            <a:r>
              <a:rPr lang="ja-JP" altLang="ja-JP" dirty="0"/>
              <a:t>議論</a:t>
            </a:r>
            <a:r>
              <a:rPr lang="ja-JP" altLang="en-US" dirty="0"/>
              <a:t>は</a:t>
            </a:r>
            <a:r>
              <a:rPr lang="ja-JP" altLang="ja-JP" dirty="0"/>
              <a:t>ほとんどなく、あまり活用事例の報告もされていない</a:t>
            </a:r>
            <a:r>
              <a:rPr lang="ja-JP" altLang="en-US" dirty="0"/>
              <a:t>実態です。</a:t>
            </a:r>
            <a:endParaRPr lang="en-US" altLang="ja-JP" dirty="0"/>
          </a:p>
          <a:p>
            <a:pPr marL="0" indent="0">
              <a:buNone/>
            </a:pPr>
            <a:r>
              <a:rPr lang="ja-JP" altLang="en-US" dirty="0"/>
              <a:t>そこで、</a:t>
            </a:r>
            <a:r>
              <a:rPr lang="ja-JP" altLang="ja-JP" dirty="0"/>
              <a:t>国内</a:t>
            </a:r>
            <a:r>
              <a:rPr lang="ja-JP" altLang="en-US" dirty="0"/>
              <a:t>においても、</a:t>
            </a:r>
            <a:r>
              <a:rPr lang="en-US" altLang="ja-JP" dirty="0"/>
              <a:t>TMF Metrics</a:t>
            </a:r>
            <a:r>
              <a:rPr lang="ja-JP" altLang="ja-JP" dirty="0"/>
              <a:t>の意義や有用性について、正しく理解し活用するため</a:t>
            </a:r>
            <a:r>
              <a:rPr lang="ja-JP" altLang="en-US" dirty="0"/>
              <a:t>に、</a:t>
            </a:r>
            <a:r>
              <a:rPr lang="ja-JP" altLang="ja-JP" dirty="0"/>
              <a:t>基本事項の解説資料</a:t>
            </a:r>
            <a:r>
              <a:rPr lang="ja-JP" altLang="en-US" dirty="0"/>
              <a:t>を作成するに至りました。</a:t>
            </a:r>
            <a:endParaRPr lang="en-US" altLang="ja-JP" dirty="0"/>
          </a:p>
        </p:txBody>
      </p:sp>
    </p:spTree>
    <p:extLst>
      <p:ext uri="{BB962C8B-B14F-4D97-AF65-F5344CB8AC3E}">
        <p14:creationId xmlns:p14="http://schemas.microsoft.com/office/powerpoint/2010/main" val="3730421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6B98EC-6468-4576-96CC-C4895366CFDE}"/>
              </a:ext>
            </a:extLst>
          </p:cNvPr>
          <p:cNvSpPr>
            <a:spLocks noGrp="1"/>
          </p:cNvSpPr>
          <p:nvPr>
            <p:ph type="sldNum" sz="quarter" idx="12"/>
          </p:nvPr>
        </p:nvSpPr>
        <p:spPr/>
        <p:txBody>
          <a:bodyPr/>
          <a:lstStyle/>
          <a:p>
            <a:fld id="{B3DB9ABE-4E01-AD48-B670-18550BBBA8A8}" type="slidenum">
              <a:rPr lang="en-US" altLang="ja-JP" smtClean="0"/>
              <a:pPr/>
              <a:t>20</a:t>
            </a:fld>
            <a:endParaRPr lang="ja-JP" altLang="en-US"/>
          </a:p>
        </p:txBody>
      </p:sp>
      <p:sp>
        <p:nvSpPr>
          <p:cNvPr id="16" name="Text Placeholder 2">
            <a:extLst>
              <a:ext uri="{FF2B5EF4-FFF2-40B4-BE49-F238E27FC236}">
                <a16:creationId xmlns:a16="http://schemas.microsoft.com/office/drawing/2014/main" id="{43483CF9-16D8-4807-B170-00F49B782118}"/>
              </a:ext>
            </a:extLst>
          </p:cNvPr>
          <p:cNvSpPr>
            <a:spLocks noGrp="1"/>
          </p:cNvSpPr>
          <p:nvPr>
            <p:ph type="body" sz="quarter" idx="13"/>
          </p:nvPr>
        </p:nvSpPr>
        <p:spPr/>
        <p:txBody>
          <a:bodyPr/>
          <a:lstStyle/>
          <a:p>
            <a:r>
              <a:rPr lang="en-US" altLang="ja-JP" sz="2400" dirty="0"/>
              <a:t>4. TMF Metrics</a:t>
            </a:r>
            <a:r>
              <a:rPr lang="ja-JP" altLang="en-US" sz="2400" dirty="0"/>
              <a:t>を用いた</a:t>
            </a:r>
            <a:r>
              <a:rPr lang="en-US" altLang="ja-JP" sz="2400" dirty="0"/>
              <a:t>TMF</a:t>
            </a:r>
            <a:r>
              <a:rPr lang="ja-JP" altLang="en-US" sz="2400" dirty="0"/>
              <a:t>の評価方法</a:t>
            </a:r>
          </a:p>
        </p:txBody>
      </p:sp>
      <p:sp>
        <p:nvSpPr>
          <p:cNvPr id="4" name="Content Placeholder 3">
            <a:extLst>
              <a:ext uri="{FF2B5EF4-FFF2-40B4-BE49-F238E27FC236}">
                <a16:creationId xmlns:a16="http://schemas.microsoft.com/office/drawing/2014/main" id="{D49515D0-0678-49E1-A9D7-37DE4745409C}"/>
              </a:ext>
            </a:extLst>
          </p:cNvPr>
          <p:cNvSpPr>
            <a:spLocks noGrp="1"/>
          </p:cNvSpPr>
          <p:nvPr>
            <p:ph sz="quarter" idx="4294967295"/>
          </p:nvPr>
        </p:nvSpPr>
        <p:spPr>
          <a:xfrm>
            <a:off x="718516" y="1274038"/>
            <a:ext cx="10755313" cy="4997450"/>
          </a:xfrm>
        </p:spPr>
        <p:txBody>
          <a:bodyPr>
            <a:normAutofit/>
          </a:bodyPr>
          <a:lstStyle/>
          <a:p>
            <a:pPr>
              <a:buFont typeface="Wingdings" panose="05000000000000000000" pitchFamily="2" charset="2"/>
              <a:buChar char="n"/>
            </a:pPr>
            <a:r>
              <a:rPr lang="ja-JP" altLang="en-US" sz="2200" b="1" dirty="0">
                <a:solidFill>
                  <a:schemeClr val="dk1"/>
                </a:solidFill>
              </a:rPr>
              <a:t>評価指標：</a:t>
            </a:r>
            <a:r>
              <a:rPr lang="en-US" altLang="ja-JP" sz="2200" b="1" dirty="0">
                <a:solidFill>
                  <a:schemeClr val="dk1"/>
                </a:solidFill>
              </a:rPr>
              <a:t>Timeliness</a:t>
            </a:r>
            <a:r>
              <a:rPr lang="ja-JP" altLang="en-US" sz="2200" b="1" dirty="0">
                <a:solidFill>
                  <a:schemeClr val="dk1"/>
                </a:solidFill>
              </a:rPr>
              <a:t>（例</a:t>
            </a:r>
            <a:r>
              <a:rPr lang="en-US" altLang="ja-JP" sz="2200" b="1" dirty="0">
                <a:solidFill>
                  <a:schemeClr val="dk1"/>
                </a:solidFill>
              </a:rPr>
              <a:t>2</a:t>
            </a:r>
            <a:r>
              <a:rPr lang="ja-JP" altLang="en-US" sz="2200" b="1" dirty="0">
                <a:solidFill>
                  <a:schemeClr val="dk1"/>
                </a:solidFill>
              </a:rPr>
              <a:t>）</a:t>
            </a:r>
          </a:p>
          <a:p>
            <a:pPr>
              <a:buFont typeface="Wingdings" panose="05000000000000000000" pitchFamily="2" charset="2"/>
              <a:buChar char="p"/>
            </a:pPr>
            <a:r>
              <a:rPr lang="ja-JP" altLang="en-US" sz="2200" dirty="0"/>
              <a:t>定義</a:t>
            </a:r>
            <a:endParaRPr lang="en-US" altLang="ja-JP" sz="2200" dirty="0"/>
          </a:p>
          <a:p>
            <a:pPr marL="0" indent="354013">
              <a:buNone/>
            </a:pPr>
            <a:r>
              <a:rPr lang="en-US" altLang="ja-JP" sz="2200" dirty="0"/>
              <a:t>TMF</a:t>
            </a:r>
            <a:r>
              <a:rPr lang="ja-JP" altLang="en-US" sz="2200" dirty="0"/>
              <a:t>に保管した文書のうち、期限を遵守していた文書の遵守率</a:t>
            </a:r>
          </a:p>
          <a:p>
            <a:pPr marL="354013" lvl="1" indent="-354013">
              <a:buFont typeface="Wingdings" panose="05000000000000000000" pitchFamily="2" charset="2"/>
              <a:buChar char="p"/>
            </a:pPr>
            <a:r>
              <a:rPr lang="ja-JP" altLang="en-US" sz="2200" dirty="0"/>
              <a:t>測定方法</a:t>
            </a:r>
            <a:endParaRPr lang="en-US" altLang="ja-JP" sz="2200" dirty="0"/>
          </a:p>
          <a:p>
            <a:pPr marL="354013" lvl="1" indent="0">
              <a:buNone/>
            </a:pPr>
            <a:r>
              <a:rPr lang="ja-JP" altLang="en-US" sz="2200" dirty="0"/>
              <a:t>期限を遵守し</a:t>
            </a:r>
            <a:r>
              <a:rPr lang="en-US" altLang="ja-JP" sz="2200" dirty="0"/>
              <a:t>TMF</a:t>
            </a:r>
            <a:r>
              <a:rPr lang="ja-JP" altLang="en-US" sz="2200" dirty="0"/>
              <a:t>に保管された文書数／保管文書数（確認タイミング：</a:t>
            </a:r>
            <a:r>
              <a:rPr lang="en-US" altLang="ja-JP" sz="2200" dirty="0"/>
              <a:t>1</a:t>
            </a:r>
            <a:r>
              <a:rPr lang="ja-JP" altLang="en-US" sz="2200" dirty="0"/>
              <a:t>ヶ月に</a:t>
            </a:r>
            <a:r>
              <a:rPr lang="en-US" altLang="ja-JP" sz="2200" dirty="0"/>
              <a:t>1</a:t>
            </a:r>
            <a:r>
              <a:rPr lang="ja-JP" altLang="en-US" sz="2200" dirty="0"/>
              <a:t>回）</a:t>
            </a:r>
            <a:br>
              <a:rPr lang="en-US" altLang="ja-JP" sz="2200" dirty="0"/>
            </a:br>
            <a:r>
              <a:rPr lang="en-US" altLang="ja-JP" sz="1800" dirty="0"/>
              <a:t>※ TMF</a:t>
            </a:r>
            <a:r>
              <a:rPr lang="ja-JP" altLang="en-US" sz="1800" dirty="0"/>
              <a:t>保管までの期限を文書確定から</a:t>
            </a:r>
            <a:r>
              <a:rPr lang="en-US" altLang="ja-JP" sz="1800" dirty="0"/>
              <a:t>45</a:t>
            </a:r>
            <a:r>
              <a:rPr lang="ja-JP" altLang="en-US" sz="1800" dirty="0"/>
              <a:t>暦日とする</a:t>
            </a:r>
            <a:br>
              <a:rPr lang="en-US" altLang="ja-JP" sz="1800" dirty="0"/>
            </a:br>
            <a:r>
              <a:rPr lang="en-US" altLang="ja-JP" sz="1800" dirty="0"/>
              <a:t>※</a:t>
            </a:r>
            <a:r>
              <a:rPr lang="ja-JP" altLang="en-US" sz="1800" dirty="0"/>
              <a:t>前月に保管された文書で算出する</a:t>
            </a:r>
          </a:p>
          <a:p>
            <a:pPr>
              <a:buFont typeface="Wingdings" panose="05000000000000000000" pitchFamily="2" charset="2"/>
              <a:buChar char="p"/>
            </a:pPr>
            <a:r>
              <a:rPr lang="ja-JP" altLang="en-US" sz="2200" dirty="0"/>
              <a:t>評価結果</a:t>
            </a:r>
            <a:endParaRPr lang="en-US" altLang="ja-JP" sz="2200" dirty="0"/>
          </a:p>
          <a:p>
            <a:pPr marL="0" indent="354013">
              <a:buNone/>
            </a:pPr>
            <a:r>
              <a:rPr lang="ja-JP" altLang="en-US" sz="2200" dirty="0"/>
              <a:t>基準値： </a:t>
            </a:r>
            <a:r>
              <a:rPr lang="en-US" altLang="ja-JP" sz="2200" dirty="0"/>
              <a:t>90</a:t>
            </a:r>
            <a:r>
              <a:rPr lang="ja-JP" altLang="en-US" sz="2200" dirty="0"/>
              <a:t>％以上＝</a:t>
            </a:r>
            <a:r>
              <a:rPr lang="en-US" altLang="ja-JP" sz="2200" dirty="0"/>
              <a:t>OK</a:t>
            </a:r>
          </a:p>
          <a:p>
            <a:pPr marL="0" indent="0">
              <a:buNone/>
            </a:pPr>
            <a:endParaRPr lang="ja-JP" altLang="en-US" sz="2200" dirty="0"/>
          </a:p>
          <a:p>
            <a:pPr marL="0" indent="0">
              <a:buNone/>
            </a:pPr>
            <a:endParaRPr lang="ja-JP" altLang="en-US" sz="2200" dirty="0"/>
          </a:p>
        </p:txBody>
      </p:sp>
      <p:grpSp>
        <p:nvGrpSpPr>
          <p:cNvPr id="6" name="Group 5">
            <a:extLst>
              <a:ext uri="{FF2B5EF4-FFF2-40B4-BE49-F238E27FC236}">
                <a16:creationId xmlns:a16="http://schemas.microsoft.com/office/drawing/2014/main" id="{0D5C79D1-F803-437E-99C0-B1838116D3CF}"/>
              </a:ext>
            </a:extLst>
          </p:cNvPr>
          <p:cNvGrpSpPr/>
          <p:nvPr/>
        </p:nvGrpSpPr>
        <p:grpSpPr>
          <a:xfrm>
            <a:off x="718170" y="4818996"/>
            <a:ext cx="10755659" cy="1452492"/>
            <a:chOff x="714374" y="3123628"/>
            <a:chExt cx="11337522" cy="863441"/>
          </a:xfrm>
        </p:grpSpPr>
        <p:sp>
          <p:nvSpPr>
            <p:cNvPr id="7" name="正方形/長方形 20">
              <a:extLst>
                <a:ext uri="{FF2B5EF4-FFF2-40B4-BE49-F238E27FC236}">
                  <a16:creationId xmlns:a16="http://schemas.microsoft.com/office/drawing/2014/main" id="{2D191C99-8493-4FDD-831A-B0882802AB49}"/>
                </a:ext>
              </a:extLst>
            </p:cNvPr>
            <p:cNvSpPr/>
            <p:nvPr/>
          </p:nvSpPr>
          <p:spPr>
            <a:xfrm>
              <a:off x="714374" y="3123628"/>
              <a:ext cx="11337522" cy="86344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8" name="コンテンツ プレースホルダー 2">
              <a:extLst>
                <a:ext uri="{FF2B5EF4-FFF2-40B4-BE49-F238E27FC236}">
                  <a16:creationId xmlns:a16="http://schemas.microsoft.com/office/drawing/2014/main" id="{F7D1783C-9999-4D8F-9C60-BC26F38DBE3D}"/>
                </a:ext>
              </a:extLst>
            </p:cNvPr>
            <p:cNvSpPr txBox="1">
              <a:spLocks/>
            </p:cNvSpPr>
            <p:nvPr/>
          </p:nvSpPr>
          <p:spPr>
            <a:xfrm>
              <a:off x="1076622" y="3376688"/>
              <a:ext cx="5305425" cy="427515"/>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800" dirty="0"/>
                <a:t>1</a:t>
              </a:r>
              <a:r>
                <a:rPr lang="ja-JP" altLang="en-US" sz="1800" dirty="0"/>
                <a:t>月に保管された文書数：</a:t>
              </a:r>
              <a:r>
                <a:rPr lang="en-US" altLang="ja-JP" sz="1800" dirty="0"/>
                <a:t>100</a:t>
              </a:r>
              <a:r>
                <a:rPr lang="ja-JP" altLang="en-US" sz="1800" dirty="0"/>
                <a:t>文書</a:t>
              </a:r>
              <a:endParaRPr lang="en-US" altLang="ja-JP" sz="1800" dirty="0"/>
            </a:p>
            <a:p>
              <a:pPr marL="0" indent="0">
                <a:buNone/>
              </a:pPr>
              <a:r>
                <a:rPr lang="en-US" altLang="ja-JP" sz="1800" dirty="0"/>
                <a:t>1</a:t>
              </a:r>
              <a:r>
                <a:rPr lang="ja-JP" altLang="en-US" sz="1800" dirty="0"/>
                <a:t>月に期限を遵守し保管された文書数：</a:t>
              </a:r>
              <a:r>
                <a:rPr lang="en-US" altLang="ja-JP" sz="1800" dirty="0"/>
                <a:t>74</a:t>
              </a:r>
              <a:r>
                <a:rPr lang="ja-JP" altLang="en-US" sz="1800" dirty="0"/>
                <a:t>文書</a:t>
              </a:r>
              <a:endParaRPr lang="en-US" altLang="ja-JP" sz="1800" dirty="0"/>
            </a:p>
          </p:txBody>
        </p:sp>
        <p:sp>
          <p:nvSpPr>
            <p:cNvPr id="9" name="コンテンツ プレースホルダー 2">
              <a:extLst>
                <a:ext uri="{FF2B5EF4-FFF2-40B4-BE49-F238E27FC236}">
                  <a16:creationId xmlns:a16="http://schemas.microsoft.com/office/drawing/2014/main" id="{D8881ED7-4FF7-4AC8-BD65-6A83A369992B}"/>
                </a:ext>
              </a:extLst>
            </p:cNvPr>
            <p:cNvSpPr txBox="1">
              <a:spLocks/>
            </p:cNvSpPr>
            <p:nvPr/>
          </p:nvSpPr>
          <p:spPr>
            <a:xfrm>
              <a:off x="6982563" y="3320834"/>
              <a:ext cx="3933824" cy="203085"/>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1800" dirty="0"/>
                <a:t>74</a:t>
              </a:r>
              <a:r>
                <a:rPr lang="ja-JP" altLang="en-US" sz="1800" dirty="0"/>
                <a:t>％　＝　</a:t>
              </a:r>
              <a:r>
                <a:rPr lang="en-US" altLang="ja-JP" sz="1800" dirty="0"/>
                <a:t>NG</a:t>
              </a:r>
            </a:p>
          </p:txBody>
        </p:sp>
        <p:sp>
          <p:nvSpPr>
            <p:cNvPr id="10" name="コンテンツ プレースホルダー 2">
              <a:extLst>
                <a:ext uri="{FF2B5EF4-FFF2-40B4-BE49-F238E27FC236}">
                  <a16:creationId xmlns:a16="http://schemas.microsoft.com/office/drawing/2014/main" id="{4EDFA59B-098B-42DA-AA98-884D1FA2B880}"/>
                </a:ext>
              </a:extLst>
            </p:cNvPr>
            <p:cNvSpPr txBox="1">
              <a:spLocks/>
            </p:cNvSpPr>
            <p:nvPr/>
          </p:nvSpPr>
          <p:spPr>
            <a:xfrm>
              <a:off x="6719197" y="3537979"/>
              <a:ext cx="5178149" cy="35128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dirty="0"/>
                <a:t>結果が</a:t>
              </a:r>
              <a:r>
                <a:rPr lang="en-US" altLang="ja-JP" sz="1800" dirty="0"/>
                <a:t>89</a:t>
              </a:r>
              <a:r>
                <a:rPr lang="ja-JP" altLang="en-US" sz="1800" dirty="0"/>
                <a:t>％以下だった場合、詳しい状況・原因を確認し、適切な処置を実行</a:t>
              </a:r>
              <a:endParaRPr lang="en-US" altLang="ja-JP" sz="1800" dirty="0"/>
            </a:p>
          </p:txBody>
        </p:sp>
        <p:sp>
          <p:nvSpPr>
            <p:cNvPr id="11" name="矢印: 右 6">
              <a:extLst>
                <a:ext uri="{FF2B5EF4-FFF2-40B4-BE49-F238E27FC236}">
                  <a16:creationId xmlns:a16="http://schemas.microsoft.com/office/drawing/2014/main" id="{E550A375-8E14-4145-9850-E8C768B67809}"/>
                </a:ext>
              </a:extLst>
            </p:cNvPr>
            <p:cNvSpPr/>
            <p:nvPr/>
          </p:nvSpPr>
          <p:spPr>
            <a:xfrm>
              <a:off x="6065173" y="3358870"/>
              <a:ext cx="514350" cy="445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2" name="Scroll: Horizontal 11">
            <a:extLst>
              <a:ext uri="{FF2B5EF4-FFF2-40B4-BE49-F238E27FC236}">
                <a16:creationId xmlns:a16="http://schemas.microsoft.com/office/drawing/2014/main" id="{390AE8A8-0FCB-4F14-8F6E-B9F9873DBE85}"/>
              </a:ext>
            </a:extLst>
          </p:cNvPr>
          <p:cNvSpPr/>
          <p:nvPr/>
        </p:nvSpPr>
        <p:spPr>
          <a:xfrm>
            <a:off x="6504104" y="498825"/>
            <a:ext cx="4276298" cy="831337"/>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t>既に</a:t>
            </a:r>
            <a:r>
              <a:rPr lang="en-US" altLang="ja-JP" dirty="0"/>
              <a:t>TMF Metrics</a:t>
            </a:r>
            <a:r>
              <a:rPr lang="ja-JP" altLang="en-US" dirty="0"/>
              <a:t>を導入している場合は各社の指標に変更して教育してください</a:t>
            </a:r>
          </a:p>
        </p:txBody>
      </p:sp>
    </p:spTree>
    <p:extLst>
      <p:ext uri="{BB962C8B-B14F-4D97-AF65-F5344CB8AC3E}">
        <p14:creationId xmlns:p14="http://schemas.microsoft.com/office/powerpoint/2010/main" val="2135540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6B98EC-6468-4576-96CC-C4895366CFDE}"/>
              </a:ext>
            </a:extLst>
          </p:cNvPr>
          <p:cNvSpPr>
            <a:spLocks noGrp="1"/>
          </p:cNvSpPr>
          <p:nvPr>
            <p:ph type="sldNum" sz="quarter" idx="12"/>
          </p:nvPr>
        </p:nvSpPr>
        <p:spPr/>
        <p:txBody>
          <a:bodyPr/>
          <a:lstStyle/>
          <a:p>
            <a:fld id="{B3DB9ABE-4E01-AD48-B670-18550BBBA8A8}" type="slidenum">
              <a:rPr lang="en-US" altLang="ja-JP" smtClean="0"/>
              <a:pPr/>
              <a:t>21</a:t>
            </a:fld>
            <a:endParaRPr lang="ja-JP" altLang="en-US"/>
          </a:p>
        </p:txBody>
      </p:sp>
      <p:sp>
        <p:nvSpPr>
          <p:cNvPr id="16" name="Text Placeholder 2">
            <a:extLst>
              <a:ext uri="{FF2B5EF4-FFF2-40B4-BE49-F238E27FC236}">
                <a16:creationId xmlns:a16="http://schemas.microsoft.com/office/drawing/2014/main" id="{43483CF9-16D8-4807-B170-00F49B782118}"/>
              </a:ext>
            </a:extLst>
          </p:cNvPr>
          <p:cNvSpPr>
            <a:spLocks noGrp="1"/>
          </p:cNvSpPr>
          <p:nvPr>
            <p:ph type="body" sz="quarter" idx="13"/>
          </p:nvPr>
        </p:nvSpPr>
        <p:spPr/>
        <p:txBody>
          <a:bodyPr/>
          <a:lstStyle/>
          <a:p>
            <a:r>
              <a:rPr lang="en-US" altLang="ja-JP" sz="2400" dirty="0"/>
              <a:t>4. TMF Metrics</a:t>
            </a:r>
            <a:r>
              <a:rPr lang="ja-JP" altLang="en-US" sz="2400" dirty="0"/>
              <a:t>を用いた</a:t>
            </a:r>
            <a:r>
              <a:rPr lang="en-US" altLang="ja-JP" sz="2400" dirty="0"/>
              <a:t>TMF</a:t>
            </a:r>
            <a:r>
              <a:rPr lang="ja-JP" altLang="en-US" sz="2400" dirty="0"/>
              <a:t>の評価方法</a:t>
            </a:r>
          </a:p>
        </p:txBody>
      </p:sp>
      <p:sp>
        <p:nvSpPr>
          <p:cNvPr id="4" name="Content Placeholder 3">
            <a:extLst>
              <a:ext uri="{FF2B5EF4-FFF2-40B4-BE49-F238E27FC236}">
                <a16:creationId xmlns:a16="http://schemas.microsoft.com/office/drawing/2014/main" id="{D49515D0-0678-49E1-A9D7-37DE4745409C}"/>
              </a:ext>
            </a:extLst>
          </p:cNvPr>
          <p:cNvSpPr>
            <a:spLocks noGrp="1"/>
          </p:cNvSpPr>
          <p:nvPr>
            <p:ph sz="quarter" idx="4294967295"/>
          </p:nvPr>
        </p:nvSpPr>
        <p:spPr>
          <a:xfrm>
            <a:off x="479422" y="1231972"/>
            <a:ext cx="11233150" cy="4997450"/>
          </a:xfrm>
        </p:spPr>
        <p:txBody>
          <a:bodyPr>
            <a:normAutofit/>
          </a:bodyPr>
          <a:lstStyle/>
          <a:p>
            <a:pPr>
              <a:buFont typeface="Wingdings" panose="05000000000000000000" pitchFamily="2" charset="2"/>
              <a:buChar char="n"/>
            </a:pPr>
            <a:r>
              <a:rPr lang="ja-JP" altLang="en-US" sz="2200" b="1" dirty="0">
                <a:solidFill>
                  <a:schemeClr val="dk1"/>
                </a:solidFill>
              </a:rPr>
              <a:t>評価指標の</a:t>
            </a:r>
            <a:r>
              <a:rPr lang="en-US" altLang="ja-JP" sz="2200" b="1" dirty="0">
                <a:solidFill>
                  <a:schemeClr val="dk1"/>
                </a:solidFill>
              </a:rPr>
              <a:t>Timeliness</a:t>
            </a:r>
            <a:r>
              <a:rPr lang="ja-JP" altLang="en-US" sz="2200" b="1" dirty="0"/>
              <a:t>を利用する際の留意点</a:t>
            </a:r>
          </a:p>
          <a:p>
            <a:pPr marL="0" indent="0">
              <a:buNone/>
            </a:pPr>
            <a:endParaRPr lang="en-US" altLang="ja-JP" sz="2200" dirty="0"/>
          </a:p>
          <a:p>
            <a:pPr marL="0" indent="0">
              <a:buNone/>
            </a:pPr>
            <a:endParaRPr lang="ja-JP" altLang="en-US" sz="2200" dirty="0"/>
          </a:p>
          <a:p>
            <a:pPr marL="0" indent="0">
              <a:buNone/>
            </a:pPr>
            <a:endParaRPr lang="ja-JP" altLang="en-US" sz="2200" dirty="0"/>
          </a:p>
        </p:txBody>
      </p:sp>
      <p:sp>
        <p:nvSpPr>
          <p:cNvPr id="15" name="Rectangle: Rounded Corners 14">
            <a:extLst>
              <a:ext uri="{FF2B5EF4-FFF2-40B4-BE49-F238E27FC236}">
                <a16:creationId xmlns:a16="http://schemas.microsoft.com/office/drawing/2014/main" id="{86FC1099-644A-4233-94A1-7D08517305E3}"/>
              </a:ext>
            </a:extLst>
          </p:cNvPr>
          <p:cNvSpPr/>
          <p:nvPr/>
        </p:nvSpPr>
        <p:spPr>
          <a:xfrm>
            <a:off x="587100" y="1991614"/>
            <a:ext cx="11017795" cy="4409185"/>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noAutofit/>
          </a:bodyPr>
          <a:lstStyle/>
          <a:p>
            <a:pPr marL="285750" indent="-285750">
              <a:buFont typeface="Wingdings" panose="05000000000000000000" pitchFamily="2" charset="2"/>
              <a:buChar char="n"/>
            </a:pPr>
            <a:r>
              <a:rPr lang="ja-JP" altLang="en-US" sz="2200" dirty="0"/>
              <a:t>分母</a:t>
            </a:r>
            <a:r>
              <a:rPr lang="ja-JP" altLang="en-US" sz="2200" dirty="0">
                <a:solidFill>
                  <a:schemeClr val="tx1"/>
                </a:solidFill>
              </a:rPr>
              <a:t>（保管文書総数）が少ない場合、不遵守の数が少なかったとしても計算上は遵守率が低くなる（例：</a:t>
            </a:r>
            <a:r>
              <a:rPr lang="en-US" altLang="ja-JP" sz="2200" dirty="0">
                <a:solidFill>
                  <a:schemeClr val="tx1"/>
                </a:solidFill>
              </a:rPr>
              <a:t>200</a:t>
            </a:r>
            <a:r>
              <a:rPr lang="ja-JP" altLang="en-US" sz="2200" dirty="0">
                <a:solidFill>
                  <a:schemeClr val="tx1"/>
                </a:solidFill>
              </a:rPr>
              <a:t>文書中、</a:t>
            </a:r>
            <a:r>
              <a:rPr lang="en-US" altLang="ja-JP" sz="2200" dirty="0">
                <a:solidFill>
                  <a:schemeClr val="tx1"/>
                </a:solidFill>
              </a:rPr>
              <a:t>40</a:t>
            </a:r>
            <a:r>
              <a:rPr lang="ja-JP" altLang="en-US" sz="2200" dirty="0">
                <a:solidFill>
                  <a:schemeClr val="tx1"/>
                </a:solidFill>
              </a:rPr>
              <a:t>文書が不遵守の場合と、</a:t>
            </a:r>
            <a:r>
              <a:rPr lang="en-US" altLang="ja-JP" sz="2200" dirty="0">
                <a:solidFill>
                  <a:schemeClr val="tx1"/>
                </a:solidFill>
              </a:rPr>
              <a:t>5</a:t>
            </a:r>
            <a:r>
              <a:rPr lang="ja-JP" altLang="en-US" sz="2200" dirty="0">
                <a:solidFill>
                  <a:schemeClr val="tx1"/>
                </a:solidFill>
              </a:rPr>
              <a:t>文書中</a:t>
            </a:r>
            <a:r>
              <a:rPr lang="en-US" altLang="ja-JP" sz="2200" dirty="0">
                <a:solidFill>
                  <a:schemeClr val="tx1"/>
                </a:solidFill>
              </a:rPr>
              <a:t>1</a:t>
            </a:r>
            <a:r>
              <a:rPr lang="ja-JP" altLang="en-US" sz="2200" dirty="0">
                <a:solidFill>
                  <a:schemeClr val="tx1"/>
                </a:solidFill>
              </a:rPr>
              <a:t>文書が不遵守の場合、遵守率はどちらも</a:t>
            </a:r>
            <a:r>
              <a:rPr lang="en-US" altLang="ja-JP" sz="2200" dirty="0">
                <a:solidFill>
                  <a:schemeClr val="tx1"/>
                </a:solidFill>
              </a:rPr>
              <a:t>80</a:t>
            </a:r>
            <a:r>
              <a:rPr lang="ja-JP" altLang="en-US" sz="2200" dirty="0">
                <a:solidFill>
                  <a:schemeClr val="tx1"/>
                </a:solidFill>
              </a:rPr>
              <a:t>％となる）。</a:t>
            </a:r>
            <a:endParaRPr lang="en-US" altLang="ja-JP" sz="2200" dirty="0">
              <a:solidFill>
                <a:schemeClr val="tx1"/>
              </a:solidFill>
            </a:endParaRPr>
          </a:p>
          <a:p>
            <a:endParaRPr lang="en-US" altLang="ja-JP" sz="2200" dirty="0">
              <a:solidFill>
                <a:schemeClr val="tx1"/>
              </a:solidFill>
            </a:endParaRPr>
          </a:p>
          <a:p>
            <a:pPr marL="285750" indent="-285750">
              <a:buFont typeface="Wingdings" panose="05000000000000000000" pitchFamily="2" charset="2"/>
              <a:buChar char="n"/>
            </a:pPr>
            <a:r>
              <a:rPr lang="ja-JP" altLang="en-US" sz="2200" dirty="0">
                <a:solidFill>
                  <a:schemeClr val="tx1"/>
                </a:solidFill>
              </a:rPr>
              <a:t>保管文書総数によって、不遵守の件数が同じでも評価が分かれる場合がある（</a:t>
            </a:r>
            <a:r>
              <a:rPr lang="en-US" altLang="ja-JP" sz="2200" dirty="0">
                <a:solidFill>
                  <a:schemeClr val="tx1"/>
                </a:solidFill>
              </a:rPr>
              <a:t>200</a:t>
            </a:r>
            <a:r>
              <a:rPr lang="ja-JP" altLang="en-US" sz="2200" dirty="0">
                <a:solidFill>
                  <a:schemeClr val="tx1"/>
                </a:solidFill>
              </a:rPr>
              <a:t>文書中、</a:t>
            </a:r>
            <a:r>
              <a:rPr lang="en-US" altLang="ja-JP" sz="2200" dirty="0">
                <a:solidFill>
                  <a:schemeClr val="tx1"/>
                </a:solidFill>
              </a:rPr>
              <a:t>20</a:t>
            </a:r>
            <a:r>
              <a:rPr lang="ja-JP" altLang="en-US" sz="2200" dirty="0">
                <a:solidFill>
                  <a:schemeClr val="tx1"/>
                </a:solidFill>
              </a:rPr>
              <a:t>文書が不遵守：</a:t>
            </a:r>
            <a:r>
              <a:rPr lang="en-US" altLang="ja-JP" sz="2200" dirty="0">
                <a:solidFill>
                  <a:schemeClr val="tx1"/>
                </a:solidFill>
              </a:rPr>
              <a:t>90%</a:t>
            </a:r>
            <a:r>
              <a:rPr lang="ja-JP" altLang="en-US" sz="2200" dirty="0">
                <a:solidFill>
                  <a:schemeClr val="tx1"/>
                </a:solidFill>
              </a:rPr>
              <a:t>、</a:t>
            </a:r>
            <a:r>
              <a:rPr lang="en-US" altLang="ja-JP" sz="2200" dirty="0">
                <a:solidFill>
                  <a:schemeClr val="tx1"/>
                </a:solidFill>
              </a:rPr>
              <a:t>50</a:t>
            </a:r>
            <a:r>
              <a:rPr lang="ja-JP" altLang="en-US" sz="2200" dirty="0">
                <a:solidFill>
                  <a:schemeClr val="tx1"/>
                </a:solidFill>
              </a:rPr>
              <a:t>文書中</a:t>
            </a:r>
            <a:r>
              <a:rPr lang="en-US" altLang="ja-JP" sz="2200" dirty="0">
                <a:solidFill>
                  <a:schemeClr val="tx1"/>
                </a:solidFill>
              </a:rPr>
              <a:t>20</a:t>
            </a:r>
            <a:r>
              <a:rPr lang="ja-JP" altLang="en-US" sz="2200" dirty="0">
                <a:solidFill>
                  <a:schemeClr val="tx1"/>
                </a:solidFill>
              </a:rPr>
              <a:t>文書が不遵守：</a:t>
            </a:r>
            <a:r>
              <a:rPr lang="en-US" altLang="ja-JP" sz="2200" dirty="0">
                <a:solidFill>
                  <a:schemeClr val="tx1"/>
                </a:solidFill>
              </a:rPr>
              <a:t>40%</a:t>
            </a:r>
            <a:r>
              <a:rPr lang="ja-JP" altLang="en-US" sz="2200" dirty="0">
                <a:solidFill>
                  <a:schemeClr val="tx1"/>
                </a:solidFill>
              </a:rPr>
              <a:t>）。</a:t>
            </a:r>
            <a:endParaRPr lang="en-US" altLang="ja-JP" sz="2200" dirty="0">
              <a:solidFill>
                <a:schemeClr val="tx1"/>
              </a:solidFill>
            </a:endParaRPr>
          </a:p>
          <a:p>
            <a:pPr marL="285750" indent="-285750">
              <a:buFont typeface="Wingdings" panose="05000000000000000000" pitchFamily="2" charset="2"/>
              <a:buChar char="n"/>
            </a:pPr>
            <a:endParaRPr lang="en-US" altLang="ja-JP" sz="2200" dirty="0">
              <a:solidFill>
                <a:schemeClr val="tx1"/>
              </a:solidFill>
            </a:endParaRPr>
          </a:p>
          <a:p>
            <a:pPr marL="285750" indent="-285750">
              <a:buFont typeface="Wingdings" panose="05000000000000000000" pitchFamily="2" charset="2"/>
              <a:buChar char="n"/>
            </a:pPr>
            <a:r>
              <a:rPr lang="ja-JP" altLang="en-US" sz="2200" dirty="0">
                <a:solidFill>
                  <a:schemeClr val="tx1"/>
                </a:solidFill>
              </a:rPr>
              <a:t>「保管文書総数が〇文書以下の場合は評価対象外」、「文書数が〇件以下の場合、</a:t>
            </a:r>
            <a:r>
              <a:rPr lang="en-US" altLang="ja-JP" sz="2200" dirty="0">
                <a:solidFill>
                  <a:schemeClr val="tx1"/>
                </a:solidFill>
              </a:rPr>
              <a:t>3</a:t>
            </a:r>
            <a:r>
              <a:rPr lang="ja-JP" altLang="en-US" sz="2200" dirty="0">
                <a:solidFill>
                  <a:schemeClr val="tx1"/>
                </a:solidFill>
              </a:rPr>
              <a:t>ヶ月の総数で確認する」等、各社の状況によって工夫が必要</a:t>
            </a:r>
            <a:r>
              <a:rPr lang="ja-JP" altLang="en-US" sz="2200" dirty="0"/>
              <a:t>である。</a:t>
            </a:r>
            <a:endParaRPr lang="en-US" altLang="ja-JP" sz="2200" dirty="0"/>
          </a:p>
          <a:p>
            <a:pPr marL="285750" indent="-285750">
              <a:buFont typeface="Wingdings" panose="05000000000000000000" pitchFamily="2" charset="2"/>
              <a:buChar char="n"/>
            </a:pPr>
            <a:endParaRPr lang="en-US" altLang="ja-JP" sz="2200" dirty="0"/>
          </a:p>
        </p:txBody>
      </p:sp>
      <p:sp>
        <p:nvSpPr>
          <p:cNvPr id="7" name="Scroll: Horizontal 6">
            <a:extLst>
              <a:ext uri="{FF2B5EF4-FFF2-40B4-BE49-F238E27FC236}">
                <a16:creationId xmlns:a16="http://schemas.microsoft.com/office/drawing/2014/main" id="{89DE0E18-4A54-4B97-AE88-DACA72BBDDC5}"/>
              </a:ext>
            </a:extLst>
          </p:cNvPr>
          <p:cNvSpPr/>
          <p:nvPr/>
        </p:nvSpPr>
        <p:spPr>
          <a:xfrm>
            <a:off x="6504104" y="498825"/>
            <a:ext cx="4276298" cy="831337"/>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t>既に</a:t>
            </a:r>
            <a:r>
              <a:rPr lang="en-US" altLang="ja-JP" dirty="0"/>
              <a:t>TMF Metrics</a:t>
            </a:r>
            <a:r>
              <a:rPr lang="ja-JP" altLang="en-US" dirty="0"/>
              <a:t>を導入している場合は各社の指標に変更して教育してください</a:t>
            </a:r>
          </a:p>
        </p:txBody>
      </p:sp>
    </p:spTree>
    <p:extLst>
      <p:ext uri="{BB962C8B-B14F-4D97-AF65-F5344CB8AC3E}">
        <p14:creationId xmlns:p14="http://schemas.microsoft.com/office/powerpoint/2010/main" val="445637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6B98EC-6468-4576-96CC-C4895366CFDE}"/>
              </a:ext>
            </a:extLst>
          </p:cNvPr>
          <p:cNvSpPr>
            <a:spLocks noGrp="1"/>
          </p:cNvSpPr>
          <p:nvPr>
            <p:ph type="sldNum" sz="quarter" idx="12"/>
          </p:nvPr>
        </p:nvSpPr>
        <p:spPr/>
        <p:txBody>
          <a:bodyPr/>
          <a:lstStyle/>
          <a:p>
            <a:fld id="{B3DB9ABE-4E01-AD48-B670-18550BBBA8A8}" type="slidenum">
              <a:rPr lang="en-US" altLang="ja-JP" smtClean="0"/>
              <a:pPr/>
              <a:t>22</a:t>
            </a:fld>
            <a:endParaRPr lang="ja-JP" altLang="en-US"/>
          </a:p>
        </p:txBody>
      </p:sp>
      <p:sp>
        <p:nvSpPr>
          <p:cNvPr id="18" name="Text Placeholder 2">
            <a:extLst>
              <a:ext uri="{FF2B5EF4-FFF2-40B4-BE49-F238E27FC236}">
                <a16:creationId xmlns:a16="http://schemas.microsoft.com/office/drawing/2014/main" id="{897D71D9-8CE0-4A4A-9CD1-2F8D98CA6FB5}"/>
              </a:ext>
            </a:extLst>
          </p:cNvPr>
          <p:cNvSpPr>
            <a:spLocks noGrp="1"/>
          </p:cNvSpPr>
          <p:nvPr>
            <p:ph type="body" sz="quarter" idx="13"/>
          </p:nvPr>
        </p:nvSpPr>
        <p:spPr/>
        <p:txBody>
          <a:bodyPr/>
          <a:lstStyle/>
          <a:p>
            <a:r>
              <a:rPr lang="en-US" altLang="ja-JP" sz="2400" dirty="0"/>
              <a:t>4. TMF Metrics</a:t>
            </a:r>
            <a:r>
              <a:rPr lang="ja-JP" altLang="en-US" sz="2400" dirty="0"/>
              <a:t>を用いた</a:t>
            </a:r>
            <a:r>
              <a:rPr lang="en-US" altLang="ja-JP" sz="2400" dirty="0"/>
              <a:t>TMF</a:t>
            </a:r>
            <a:r>
              <a:rPr lang="ja-JP" altLang="en-US" sz="2400" dirty="0"/>
              <a:t>の評価方法</a:t>
            </a:r>
          </a:p>
        </p:txBody>
      </p:sp>
      <p:sp>
        <p:nvSpPr>
          <p:cNvPr id="4" name="Content Placeholder 3">
            <a:extLst>
              <a:ext uri="{FF2B5EF4-FFF2-40B4-BE49-F238E27FC236}">
                <a16:creationId xmlns:a16="http://schemas.microsoft.com/office/drawing/2014/main" id="{D49515D0-0678-49E1-A9D7-37DE4745409C}"/>
              </a:ext>
            </a:extLst>
          </p:cNvPr>
          <p:cNvSpPr>
            <a:spLocks noGrp="1"/>
          </p:cNvSpPr>
          <p:nvPr>
            <p:ph sz="quarter" idx="4294967295"/>
          </p:nvPr>
        </p:nvSpPr>
        <p:spPr>
          <a:xfrm>
            <a:off x="556296" y="1239706"/>
            <a:ext cx="11233150" cy="3027363"/>
          </a:xfrm>
        </p:spPr>
        <p:txBody>
          <a:bodyPr>
            <a:normAutofit lnSpcReduction="10000"/>
          </a:bodyPr>
          <a:lstStyle/>
          <a:p>
            <a:pPr>
              <a:buFont typeface="Wingdings" panose="05000000000000000000" pitchFamily="2" charset="2"/>
              <a:buChar char="n"/>
            </a:pPr>
            <a:r>
              <a:rPr lang="ja-JP" altLang="en-US" sz="2200" b="1" dirty="0">
                <a:solidFill>
                  <a:schemeClr val="dk1"/>
                </a:solidFill>
              </a:rPr>
              <a:t>評価指標：</a:t>
            </a:r>
            <a:r>
              <a:rPr lang="en-US" altLang="ja-JP" sz="2200" dirty="0"/>
              <a:t> </a:t>
            </a:r>
            <a:r>
              <a:rPr lang="en-US" altLang="ja-JP" sz="2200" b="1" dirty="0">
                <a:solidFill>
                  <a:schemeClr val="dk1"/>
                </a:solidFill>
              </a:rPr>
              <a:t>Quality</a:t>
            </a:r>
            <a:r>
              <a:rPr lang="ja-JP" altLang="en-US" sz="2200" b="1" dirty="0">
                <a:solidFill>
                  <a:schemeClr val="dk1"/>
                </a:solidFill>
              </a:rPr>
              <a:t>（例</a:t>
            </a:r>
            <a:r>
              <a:rPr lang="en-US" altLang="ja-JP" sz="2200" b="1" dirty="0">
                <a:solidFill>
                  <a:schemeClr val="dk1"/>
                </a:solidFill>
              </a:rPr>
              <a:t>1</a:t>
            </a:r>
            <a:r>
              <a:rPr lang="ja-JP" altLang="en-US" sz="2200" b="1" dirty="0">
                <a:solidFill>
                  <a:schemeClr val="dk1"/>
                </a:solidFill>
              </a:rPr>
              <a:t>）</a:t>
            </a:r>
          </a:p>
          <a:p>
            <a:pPr>
              <a:buFont typeface="Wingdings" panose="05000000000000000000" pitchFamily="2" charset="2"/>
              <a:buChar char="p"/>
            </a:pPr>
            <a:r>
              <a:rPr lang="ja-JP" altLang="en-US" sz="2200" dirty="0"/>
              <a:t>定義</a:t>
            </a:r>
            <a:endParaRPr lang="en-US" altLang="ja-JP" sz="2200" dirty="0"/>
          </a:p>
          <a:p>
            <a:pPr marL="0" indent="354013">
              <a:buNone/>
            </a:pPr>
            <a:r>
              <a:rPr lang="ja-JP" altLang="en-US" sz="2200" dirty="0"/>
              <a:t>最終化した文書のうち、</a:t>
            </a:r>
            <a:r>
              <a:rPr lang="en-US" altLang="ja-JP" sz="2200" dirty="0"/>
              <a:t>QC</a:t>
            </a:r>
            <a:r>
              <a:rPr lang="ja-JP" altLang="en-US" sz="2200" dirty="0"/>
              <a:t>の指摘を受けた文書の指摘率</a:t>
            </a:r>
            <a:endParaRPr lang="en-US" altLang="ja-JP" sz="2200" dirty="0"/>
          </a:p>
          <a:p>
            <a:pPr marL="354013" lvl="1" indent="-354013">
              <a:buFont typeface="Wingdings" panose="05000000000000000000" pitchFamily="2" charset="2"/>
              <a:buChar char="p"/>
            </a:pPr>
            <a:r>
              <a:rPr lang="ja-JP" altLang="en-US" sz="2200" dirty="0"/>
              <a:t>測定方法</a:t>
            </a:r>
            <a:endParaRPr lang="en-US" altLang="ja-JP" sz="2200" dirty="0"/>
          </a:p>
          <a:p>
            <a:pPr marL="354013" lvl="1" indent="0">
              <a:buNone/>
            </a:pPr>
            <a:r>
              <a:rPr lang="ja-JP" altLang="en-US" sz="2200" dirty="0"/>
              <a:t>前月に最終化した文書のうち</a:t>
            </a:r>
            <a:r>
              <a:rPr lang="en-US" altLang="ja-JP" sz="2200" dirty="0"/>
              <a:t>QC</a:t>
            </a:r>
            <a:r>
              <a:rPr lang="ja-JP" altLang="en-US" sz="2200" dirty="0"/>
              <a:t>指摘を受けた文書数</a:t>
            </a:r>
            <a:r>
              <a:rPr lang="en-US" altLang="ja-JP" sz="2200" dirty="0"/>
              <a:t>/</a:t>
            </a:r>
            <a:r>
              <a:rPr lang="ja-JP" altLang="en-US" sz="2200" dirty="0"/>
              <a:t>前月に最終化した文書（確認タイミング：</a:t>
            </a:r>
            <a:r>
              <a:rPr lang="en-US" altLang="ja-JP" sz="2200" dirty="0"/>
              <a:t>1</a:t>
            </a:r>
            <a:r>
              <a:rPr lang="ja-JP" altLang="en-US" sz="2200" dirty="0"/>
              <a:t>ヶ月に</a:t>
            </a:r>
            <a:r>
              <a:rPr lang="en-US" altLang="ja-JP" sz="2200" dirty="0"/>
              <a:t>1</a:t>
            </a:r>
            <a:r>
              <a:rPr lang="ja-JP" altLang="en-US" sz="2200" dirty="0"/>
              <a:t>回）</a:t>
            </a:r>
            <a:endParaRPr lang="en-US" altLang="ja-JP" sz="2200" dirty="0"/>
          </a:p>
          <a:p>
            <a:pPr marL="354013" lvl="1" indent="-354013">
              <a:buFont typeface="Wingdings" panose="05000000000000000000" pitchFamily="2" charset="2"/>
              <a:buChar char="p"/>
            </a:pPr>
            <a:r>
              <a:rPr lang="ja-JP" altLang="en-US" sz="2200" dirty="0"/>
              <a:t>評価結果</a:t>
            </a:r>
            <a:endParaRPr lang="en-US" altLang="ja-JP" sz="2200" dirty="0"/>
          </a:p>
          <a:p>
            <a:pPr marL="0" indent="265113">
              <a:buNone/>
            </a:pPr>
            <a:r>
              <a:rPr lang="ja-JP" altLang="en-US" sz="2200" dirty="0"/>
              <a:t>基準値： </a:t>
            </a:r>
            <a:r>
              <a:rPr lang="en-US" altLang="ja-JP" sz="2200" dirty="0"/>
              <a:t>5</a:t>
            </a:r>
            <a:r>
              <a:rPr lang="ja-JP" altLang="en-US" sz="2200" dirty="0"/>
              <a:t>％未満＝</a:t>
            </a:r>
            <a:r>
              <a:rPr lang="en-US" altLang="ja-JP" sz="2200" dirty="0"/>
              <a:t>OK</a:t>
            </a:r>
            <a:endParaRPr lang="ja-JP" altLang="en-US" sz="2200" dirty="0"/>
          </a:p>
          <a:p>
            <a:pPr marL="0" indent="0">
              <a:buNone/>
            </a:pPr>
            <a:endParaRPr lang="ja-JP" altLang="en-US" sz="2200" dirty="0"/>
          </a:p>
        </p:txBody>
      </p:sp>
      <p:grpSp>
        <p:nvGrpSpPr>
          <p:cNvPr id="25" name="Group 24">
            <a:extLst>
              <a:ext uri="{FF2B5EF4-FFF2-40B4-BE49-F238E27FC236}">
                <a16:creationId xmlns:a16="http://schemas.microsoft.com/office/drawing/2014/main" id="{D826B4A3-6B7E-4241-A599-AB1C1B972814}"/>
              </a:ext>
            </a:extLst>
          </p:cNvPr>
          <p:cNvGrpSpPr/>
          <p:nvPr/>
        </p:nvGrpSpPr>
        <p:grpSpPr>
          <a:xfrm>
            <a:off x="727587" y="4115931"/>
            <a:ext cx="10890568" cy="2465674"/>
            <a:chOff x="741402" y="3002248"/>
            <a:chExt cx="10951444" cy="3319713"/>
          </a:xfrm>
        </p:grpSpPr>
        <p:sp>
          <p:nvSpPr>
            <p:cNvPr id="26" name="正方形/長方形 16">
              <a:extLst>
                <a:ext uri="{FF2B5EF4-FFF2-40B4-BE49-F238E27FC236}">
                  <a16:creationId xmlns:a16="http://schemas.microsoft.com/office/drawing/2014/main" id="{ED365C45-D6E3-4E64-8ED7-DF91053794B1}"/>
                </a:ext>
              </a:extLst>
            </p:cNvPr>
            <p:cNvSpPr/>
            <p:nvPr/>
          </p:nvSpPr>
          <p:spPr>
            <a:xfrm>
              <a:off x="741402" y="3002248"/>
              <a:ext cx="10951444" cy="331971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7" name="Group 26">
              <a:extLst>
                <a:ext uri="{FF2B5EF4-FFF2-40B4-BE49-F238E27FC236}">
                  <a16:creationId xmlns:a16="http://schemas.microsoft.com/office/drawing/2014/main" id="{43D1F2D2-D1A6-4044-B502-A4F4C9ABD9D5}"/>
                </a:ext>
              </a:extLst>
            </p:cNvPr>
            <p:cNvGrpSpPr/>
            <p:nvPr/>
          </p:nvGrpSpPr>
          <p:grpSpPr>
            <a:xfrm>
              <a:off x="953538" y="3272659"/>
              <a:ext cx="10586778" cy="2919935"/>
              <a:chOff x="953538" y="3272659"/>
              <a:chExt cx="10586778" cy="2919935"/>
            </a:xfrm>
          </p:grpSpPr>
          <p:sp>
            <p:nvSpPr>
              <p:cNvPr id="28" name="コンテンツ プレースホルダー 2">
                <a:extLst>
                  <a:ext uri="{FF2B5EF4-FFF2-40B4-BE49-F238E27FC236}">
                    <a16:creationId xmlns:a16="http://schemas.microsoft.com/office/drawing/2014/main" id="{C6AB6AF0-5255-4CD3-944A-70AF145B4DB7}"/>
                  </a:ext>
                </a:extLst>
              </p:cNvPr>
              <p:cNvSpPr txBox="1">
                <a:spLocks/>
              </p:cNvSpPr>
              <p:nvPr/>
            </p:nvSpPr>
            <p:spPr>
              <a:xfrm>
                <a:off x="1042568" y="3272659"/>
                <a:ext cx="5305425" cy="729608"/>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600" dirty="0"/>
                  <a:t>前月に最終化した文書数：</a:t>
                </a:r>
                <a:r>
                  <a:rPr lang="en-US" altLang="ja-JP" sz="1600" dirty="0"/>
                  <a:t>90</a:t>
                </a:r>
                <a:r>
                  <a:rPr lang="ja-JP" altLang="en-US" sz="1600" dirty="0"/>
                  <a:t>文書</a:t>
                </a:r>
                <a:endParaRPr lang="en-US" altLang="ja-JP" sz="1600" dirty="0"/>
              </a:p>
              <a:p>
                <a:pPr marL="0" indent="0">
                  <a:buNone/>
                </a:pPr>
                <a:r>
                  <a:rPr lang="ja-JP" altLang="en-US" sz="1600" dirty="0"/>
                  <a:t>上記のうち、指摘を受けた文書数：</a:t>
                </a:r>
                <a:r>
                  <a:rPr lang="en-US" altLang="ja-JP" sz="1600" dirty="0"/>
                  <a:t>7</a:t>
                </a:r>
                <a:r>
                  <a:rPr lang="ja-JP" altLang="en-US" sz="1600" dirty="0"/>
                  <a:t>文書</a:t>
                </a:r>
                <a:endParaRPr lang="en-US" altLang="ja-JP" sz="1600" dirty="0"/>
              </a:p>
            </p:txBody>
          </p:sp>
          <p:sp>
            <p:nvSpPr>
              <p:cNvPr id="29" name="コンテンツ プレースホルダー 2">
                <a:extLst>
                  <a:ext uri="{FF2B5EF4-FFF2-40B4-BE49-F238E27FC236}">
                    <a16:creationId xmlns:a16="http://schemas.microsoft.com/office/drawing/2014/main" id="{093B552B-FD4D-4EBE-99B6-BAEE00786F28}"/>
                  </a:ext>
                </a:extLst>
              </p:cNvPr>
              <p:cNvSpPr txBox="1">
                <a:spLocks/>
              </p:cNvSpPr>
              <p:nvPr/>
            </p:nvSpPr>
            <p:spPr>
              <a:xfrm>
                <a:off x="7198093" y="3506867"/>
                <a:ext cx="3933825" cy="405965"/>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000" dirty="0"/>
                  <a:t>7</a:t>
                </a:r>
                <a:r>
                  <a:rPr lang="ja-JP" altLang="en-US" sz="2000" dirty="0"/>
                  <a:t>％　＝　</a:t>
                </a:r>
                <a:r>
                  <a:rPr lang="en-US" altLang="ja-JP" sz="2000" dirty="0"/>
                  <a:t>NG</a:t>
                </a:r>
              </a:p>
            </p:txBody>
          </p:sp>
          <p:sp>
            <p:nvSpPr>
              <p:cNvPr id="30" name="コンテンツ プレースホルダー 2">
                <a:extLst>
                  <a:ext uri="{FF2B5EF4-FFF2-40B4-BE49-F238E27FC236}">
                    <a16:creationId xmlns:a16="http://schemas.microsoft.com/office/drawing/2014/main" id="{4623BA68-9F1D-4D3D-9C5F-426E05400770}"/>
                  </a:ext>
                </a:extLst>
              </p:cNvPr>
              <p:cNvSpPr txBox="1">
                <a:spLocks/>
              </p:cNvSpPr>
              <p:nvPr/>
            </p:nvSpPr>
            <p:spPr>
              <a:xfrm>
                <a:off x="7198093" y="4142004"/>
                <a:ext cx="4342223" cy="721024"/>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600" dirty="0"/>
                  <a:t>結果が</a:t>
                </a:r>
                <a:r>
                  <a:rPr lang="en-US" altLang="ja-JP" sz="1600" dirty="0"/>
                  <a:t>5</a:t>
                </a:r>
                <a:r>
                  <a:rPr lang="ja-JP" altLang="en-US" sz="1600" dirty="0"/>
                  <a:t>％を超えているため、詳しい状況・原因を確認し、適切な処置を実行</a:t>
                </a:r>
                <a:endParaRPr lang="en-US" altLang="ja-JP" sz="1600" dirty="0"/>
              </a:p>
            </p:txBody>
          </p:sp>
          <p:sp>
            <p:nvSpPr>
              <p:cNvPr id="32" name="コンテンツ プレースホルダー 2">
                <a:extLst>
                  <a:ext uri="{FF2B5EF4-FFF2-40B4-BE49-F238E27FC236}">
                    <a16:creationId xmlns:a16="http://schemas.microsoft.com/office/drawing/2014/main" id="{A3023E1E-5E27-4211-BBA2-14AE924BE644}"/>
                  </a:ext>
                </a:extLst>
              </p:cNvPr>
              <p:cNvSpPr txBox="1">
                <a:spLocks/>
              </p:cNvSpPr>
              <p:nvPr/>
            </p:nvSpPr>
            <p:spPr>
              <a:xfrm>
                <a:off x="953538" y="4197934"/>
                <a:ext cx="5908410" cy="183571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600" dirty="0"/>
                  <a:t>治験実施計画書（</a:t>
                </a:r>
                <a:r>
                  <a:rPr lang="en-US" altLang="ja-JP" sz="1600" dirty="0"/>
                  <a:t>5</a:t>
                </a:r>
                <a:r>
                  <a:rPr lang="ja-JP" altLang="en-US" sz="1600" dirty="0"/>
                  <a:t>文書）→</a:t>
                </a:r>
                <a:r>
                  <a:rPr lang="en-US" altLang="ja-JP" sz="1600" dirty="0"/>
                  <a:t>OK</a:t>
                </a:r>
              </a:p>
              <a:p>
                <a:r>
                  <a:rPr lang="ja-JP" altLang="en-US" sz="1600" dirty="0"/>
                  <a:t>同意説明文書（依頼者案）（</a:t>
                </a:r>
                <a:r>
                  <a:rPr lang="en-US" altLang="ja-JP" sz="1600" dirty="0"/>
                  <a:t>5</a:t>
                </a:r>
                <a:r>
                  <a:rPr lang="ja-JP" altLang="en-US" sz="1600" dirty="0"/>
                  <a:t>文書）→</a:t>
                </a:r>
                <a:r>
                  <a:rPr lang="en-US" altLang="ja-JP" sz="1600" dirty="0"/>
                  <a:t>OK</a:t>
                </a:r>
              </a:p>
              <a:p>
                <a:r>
                  <a:rPr lang="ja-JP" altLang="en-US" sz="1600" dirty="0"/>
                  <a:t>依頼書（</a:t>
                </a:r>
                <a:r>
                  <a:rPr lang="en-US" altLang="ja-JP" sz="1600" dirty="0"/>
                  <a:t>40</a:t>
                </a:r>
                <a:r>
                  <a:rPr lang="ja-JP" altLang="en-US" sz="1600" dirty="0"/>
                  <a:t>文書）→</a:t>
                </a:r>
                <a:r>
                  <a:rPr lang="en-US" altLang="ja-JP" sz="1600" dirty="0"/>
                  <a:t>OK</a:t>
                </a:r>
              </a:p>
              <a:p>
                <a:r>
                  <a:rPr lang="ja-JP" altLang="en-US" sz="1600" dirty="0"/>
                  <a:t>通知書（</a:t>
                </a:r>
                <a:r>
                  <a:rPr lang="en-US" altLang="ja-JP" sz="1600" dirty="0"/>
                  <a:t>40</a:t>
                </a:r>
                <a:r>
                  <a:rPr lang="ja-JP" altLang="en-US" sz="1600" dirty="0"/>
                  <a:t>文書）→</a:t>
                </a:r>
                <a:r>
                  <a:rPr lang="en-US" altLang="ja-JP" sz="1600" dirty="0"/>
                  <a:t>33</a:t>
                </a:r>
                <a:r>
                  <a:rPr lang="ja-JP" altLang="en-US" sz="1600" dirty="0"/>
                  <a:t>文書は</a:t>
                </a:r>
                <a:r>
                  <a:rPr lang="en-US" altLang="ja-JP" sz="1600" dirty="0"/>
                  <a:t>OK</a:t>
                </a:r>
                <a:r>
                  <a:rPr lang="ja-JP" altLang="en-US" sz="1600" dirty="0"/>
                  <a:t>、</a:t>
                </a:r>
                <a:r>
                  <a:rPr lang="en-US" altLang="ja-JP" sz="1600" b="1" dirty="0">
                    <a:solidFill>
                      <a:srgbClr val="FF0000"/>
                    </a:solidFill>
                  </a:rPr>
                  <a:t>7</a:t>
                </a:r>
                <a:r>
                  <a:rPr lang="ja-JP" altLang="en-US" sz="1600" b="1" dirty="0">
                    <a:solidFill>
                      <a:srgbClr val="FF0000"/>
                    </a:solidFill>
                  </a:rPr>
                  <a:t>文書は</a:t>
                </a:r>
                <a:r>
                  <a:rPr lang="en-US" altLang="ja-JP" sz="1600" b="1" dirty="0">
                    <a:solidFill>
                      <a:srgbClr val="FF0000"/>
                    </a:solidFill>
                  </a:rPr>
                  <a:t>QC</a:t>
                </a:r>
                <a:r>
                  <a:rPr lang="ja-JP" altLang="en-US" sz="1600" b="1" dirty="0">
                    <a:solidFill>
                      <a:srgbClr val="FF0000"/>
                    </a:solidFill>
                  </a:rPr>
                  <a:t>指摘の上、最終化</a:t>
                </a:r>
                <a:endParaRPr lang="en-US" altLang="ja-JP" sz="1600" b="1" dirty="0">
                  <a:solidFill>
                    <a:srgbClr val="FF0000"/>
                  </a:solidFill>
                </a:endParaRPr>
              </a:p>
            </p:txBody>
          </p:sp>
          <p:sp>
            <p:nvSpPr>
              <p:cNvPr id="33" name="正方形/長方形 3">
                <a:extLst>
                  <a:ext uri="{FF2B5EF4-FFF2-40B4-BE49-F238E27FC236}">
                    <a16:creationId xmlns:a16="http://schemas.microsoft.com/office/drawing/2014/main" id="{6FBD74FB-FE8B-4A97-939F-879209A096B5}"/>
                  </a:ext>
                </a:extLst>
              </p:cNvPr>
              <p:cNvSpPr/>
              <p:nvPr/>
            </p:nvSpPr>
            <p:spPr>
              <a:xfrm>
                <a:off x="4058343" y="5494859"/>
                <a:ext cx="2609721" cy="572563"/>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p>
            </p:txBody>
          </p:sp>
          <p:sp>
            <p:nvSpPr>
              <p:cNvPr id="34" name="矢印: 右 27">
                <a:extLst>
                  <a:ext uri="{FF2B5EF4-FFF2-40B4-BE49-F238E27FC236}">
                    <a16:creationId xmlns:a16="http://schemas.microsoft.com/office/drawing/2014/main" id="{B75C95A2-898B-4221-9C36-619671CBAFDB}"/>
                  </a:ext>
                </a:extLst>
              </p:cNvPr>
              <p:cNvSpPr/>
              <p:nvPr/>
            </p:nvSpPr>
            <p:spPr>
              <a:xfrm>
                <a:off x="6770616" y="5516062"/>
                <a:ext cx="324925" cy="44533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 name="コンテンツ プレースホルダー 2">
                <a:extLst>
                  <a:ext uri="{FF2B5EF4-FFF2-40B4-BE49-F238E27FC236}">
                    <a16:creationId xmlns:a16="http://schemas.microsoft.com/office/drawing/2014/main" id="{2F0414FD-10D2-4843-A9DE-30367AF642DA}"/>
                  </a:ext>
                </a:extLst>
              </p:cNvPr>
              <p:cNvSpPr txBox="1">
                <a:spLocks/>
              </p:cNvSpPr>
              <p:nvPr/>
            </p:nvSpPr>
            <p:spPr>
              <a:xfrm>
                <a:off x="7198092" y="5173216"/>
                <a:ext cx="4342223" cy="1019378"/>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600" dirty="0"/>
                  <a:t>全てにおいて「スキャンの品質」に問題があった場合は、スキャンのプロセスに問題を特定し、改善策を講じる。</a:t>
                </a:r>
                <a:endParaRPr lang="en-US" altLang="ja-JP" sz="1600" dirty="0"/>
              </a:p>
            </p:txBody>
          </p:sp>
        </p:grpSp>
      </p:grpSp>
      <p:sp>
        <p:nvSpPr>
          <p:cNvPr id="17" name="Scroll: Horizontal 16">
            <a:extLst>
              <a:ext uri="{FF2B5EF4-FFF2-40B4-BE49-F238E27FC236}">
                <a16:creationId xmlns:a16="http://schemas.microsoft.com/office/drawing/2014/main" id="{A07CEFF1-E378-4A43-BCFD-B51B2C3F6A17}"/>
              </a:ext>
            </a:extLst>
          </p:cNvPr>
          <p:cNvSpPr/>
          <p:nvPr/>
        </p:nvSpPr>
        <p:spPr>
          <a:xfrm>
            <a:off x="6504104" y="512473"/>
            <a:ext cx="4276298" cy="831337"/>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t>既に</a:t>
            </a:r>
            <a:r>
              <a:rPr lang="en-US" altLang="ja-JP" dirty="0"/>
              <a:t>TMF Metrics</a:t>
            </a:r>
            <a:r>
              <a:rPr lang="ja-JP" altLang="en-US" dirty="0"/>
              <a:t>を導入している場合は各社の指標に変更して教育してください</a:t>
            </a:r>
          </a:p>
        </p:txBody>
      </p:sp>
    </p:spTree>
    <p:extLst>
      <p:ext uri="{BB962C8B-B14F-4D97-AF65-F5344CB8AC3E}">
        <p14:creationId xmlns:p14="http://schemas.microsoft.com/office/powerpoint/2010/main" val="841459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6B98EC-6468-4576-96CC-C4895366CFDE}"/>
              </a:ext>
            </a:extLst>
          </p:cNvPr>
          <p:cNvSpPr>
            <a:spLocks noGrp="1"/>
          </p:cNvSpPr>
          <p:nvPr>
            <p:ph type="sldNum" sz="quarter" idx="12"/>
          </p:nvPr>
        </p:nvSpPr>
        <p:spPr/>
        <p:txBody>
          <a:bodyPr/>
          <a:lstStyle/>
          <a:p>
            <a:fld id="{B3DB9ABE-4E01-AD48-B670-18550BBBA8A8}" type="slidenum">
              <a:rPr lang="en-US" altLang="ja-JP" smtClean="0"/>
              <a:pPr/>
              <a:t>23</a:t>
            </a:fld>
            <a:endParaRPr lang="ja-JP" altLang="en-US"/>
          </a:p>
        </p:txBody>
      </p:sp>
      <p:sp>
        <p:nvSpPr>
          <p:cNvPr id="15" name="Text Placeholder 2">
            <a:extLst>
              <a:ext uri="{FF2B5EF4-FFF2-40B4-BE49-F238E27FC236}">
                <a16:creationId xmlns:a16="http://schemas.microsoft.com/office/drawing/2014/main" id="{B6ACCE0F-58D7-41E9-9B7C-3A1F6F96A837}"/>
              </a:ext>
            </a:extLst>
          </p:cNvPr>
          <p:cNvSpPr>
            <a:spLocks noGrp="1"/>
          </p:cNvSpPr>
          <p:nvPr>
            <p:ph type="body" sz="quarter" idx="13"/>
          </p:nvPr>
        </p:nvSpPr>
        <p:spPr/>
        <p:txBody>
          <a:bodyPr/>
          <a:lstStyle/>
          <a:p>
            <a:r>
              <a:rPr lang="en-US" altLang="ja-JP" sz="2400" dirty="0"/>
              <a:t>4. TMF Metrics</a:t>
            </a:r>
            <a:r>
              <a:rPr lang="ja-JP" altLang="en-US" sz="2400" dirty="0"/>
              <a:t>を用いた</a:t>
            </a:r>
            <a:r>
              <a:rPr lang="en-US" altLang="ja-JP" sz="2400" dirty="0"/>
              <a:t>TMF</a:t>
            </a:r>
            <a:r>
              <a:rPr lang="ja-JP" altLang="en-US" sz="2400" dirty="0"/>
              <a:t>の評価方法</a:t>
            </a:r>
          </a:p>
        </p:txBody>
      </p:sp>
      <p:sp>
        <p:nvSpPr>
          <p:cNvPr id="4" name="Content Placeholder 3">
            <a:extLst>
              <a:ext uri="{FF2B5EF4-FFF2-40B4-BE49-F238E27FC236}">
                <a16:creationId xmlns:a16="http://schemas.microsoft.com/office/drawing/2014/main" id="{D49515D0-0678-49E1-A9D7-37DE4745409C}"/>
              </a:ext>
            </a:extLst>
          </p:cNvPr>
          <p:cNvSpPr>
            <a:spLocks noGrp="1"/>
          </p:cNvSpPr>
          <p:nvPr>
            <p:ph sz="quarter" idx="4294967295"/>
          </p:nvPr>
        </p:nvSpPr>
        <p:spPr>
          <a:xfrm>
            <a:off x="479424" y="1212711"/>
            <a:ext cx="11233150" cy="4995862"/>
          </a:xfrm>
        </p:spPr>
        <p:txBody>
          <a:bodyPr>
            <a:normAutofit/>
          </a:bodyPr>
          <a:lstStyle/>
          <a:p>
            <a:pPr>
              <a:buFont typeface="Wingdings" panose="05000000000000000000" pitchFamily="2" charset="2"/>
              <a:buChar char="n"/>
            </a:pPr>
            <a:r>
              <a:rPr lang="ja-JP" altLang="en-US" sz="2200" b="1" dirty="0">
                <a:solidFill>
                  <a:schemeClr val="dk1"/>
                </a:solidFill>
              </a:rPr>
              <a:t>評価指標：</a:t>
            </a:r>
            <a:r>
              <a:rPr lang="en-US" altLang="ja-JP" sz="2200" dirty="0"/>
              <a:t> </a:t>
            </a:r>
            <a:r>
              <a:rPr lang="en-US" altLang="ja-JP" sz="2200" b="1" dirty="0">
                <a:solidFill>
                  <a:schemeClr val="dk1"/>
                </a:solidFill>
              </a:rPr>
              <a:t>Quality</a:t>
            </a:r>
            <a:r>
              <a:rPr lang="ja-JP" altLang="en-US" sz="2200" b="1" dirty="0">
                <a:solidFill>
                  <a:schemeClr val="dk1"/>
                </a:solidFill>
              </a:rPr>
              <a:t>（例</a:t>
            </a:r>
            <a:r>
              <a:rPr lang="en-US" altLang="ja-JP" sz="2200" b="1" dirty="0">
                <a:solidFill>
                  <a:schemeClr val="dk1"/>
                </a:solidFill>
              </a:rPr>
              <a:t>2</a:t>
            </a:r>
            <a:r>
              <a:rPr lang="ja-JP" altLang="en-US" sz="2200" b="1" dirty="0">
                <a:solidFill>
                  <a:schemeClr val="dk1"/>
                </a:solidFill>
              </a:rPr>
              <a:t>）</a:t>
            </a:r>
          </a:p>
          <a:p>
            <a:pPr>
              <a:buFont typeface="Wingdings" panose="05000000000000000000" pitchFamily="2" charset="2"/>
              <a:buChar char="p"/>
            </a:pPr>
            <a:r>
              <a:rPr lang="ja-JP" altLang="en-US" sz="2200" dirty="0"/>
              <a:t>定義</a:t>
            </a:r>
            <a:endParaRPr lang="en-US" altLang="ja-JP" sz="2200" dirty="0"/>
          </a:p>
          <a:p>
            <a:pPr marL="0" indent="265113">
              <a:buNone/>
            </a:pPr>
            <a:r>
              <a:rPr lang="en-US" altLang="ja-JP" sz="2200" dirty="0"/>
              <a:t>QC</a:t>
            </a:r>
            <a:r>
              <a:rPr lang="ja-JP" altLang="en-US" sz="2200" dirty="0"/>
              <a:t>した文書のうち、</a:t>
            </a:r>
            <a:r>
              <a:rPr lang="en-US" altLang="ja-JP" sz="2200" dirty="0"/>
              <a:t>QC</a:t>
            </a:r>
            <a:r>
              <a:rPr lang="ja-JP" altLang="en-US" sz="2200" dirty="0"/>
              <a:t>指摘がゼロだった文書の割合</a:t>
            </a:r>
          </a:p>
          <a:p>
            <a:pPr marL="400050" lvl="1" indent="-400050">
              <a:buFont typeface="Wingdings" panose="05000000000000000000" pitchFamily="2" charset="2"/>
              <a:buChar char="p"/>
            </a:pPr>
            <a:r>
              <a:rPr lang="ja-JP" altLang="en-US" sz="2200" dirty="0"/>
              <a:t>測定方法</a:t>
            </a:r>
            <a:endParaRPr lang="en-US" altLang="ja-JP" sz="2200" dirty="0"/>
          </a:p>
          <a:p>
            <a:pPr marL="265113" lvl="1" indent="0">
              <a:buNone/>
            </a:pPr>
            <a:r>
              <a:rPr lang="ja-JP" altLang="en-US" sz="2200" dirty="0"/>
              <a:t>前月に</a:t>
            </a:r>
            <a:r>
              <a:rPr lang="en-US" altLang="ja-JP" sz="2200" dirty="0"/>
              <a:t>QC</a:t>
            </a:r>
            <a:r>
              <a:rPr lang="ja-JP" altLang="en-US" sz="2200" dirty="0"/>
              <a:t>した文書のうち、</a:t>
            </a:r>
            <a:r>
              <a:rPr lang="en-US" altLang="ja-JP" sz="2200" dirty="0"/>
              <a:t>QC</a:t>
            </a:r>
            <a:r>
              <a:rPr lang="ja-JP" altLang="en-US" sz="2200" dirty="0"/>
              <a:t>指摘がゼロだった文書数</a:t>
            </a:r>
            <a:r>
              <a:rPr lang="en-US" altLang="ja-JP" sz="2200" dirty="0"/>
              <a:t>/</a:t>
            </a:r>
            <a:r>
              <a:rPr lang="ja-JP" altLang="en-US" sz="2200" dirty="0"/>
              <a:t>前月に</a:t>
            </a:r>
            <a:r>
              <a:rPr lang="en-US" altLang="ja-JP" sz="2200" dirty="0"/>
              <a:t>QC</a:t>
            </a:r>
            <a:r>
              <a:rPr lang="ja-JP" altLang="en-US" sz="2200" dirty="0"/>
              <a:t>した文書数（確認タイミング：</a:t>
            </a:r>
            <a:r>
              <a:rPr lang="en-US" altLang="ja-JP" sz="2200" dirty="0"/>
              <a:t>1</a:t>
            </a:r>
            <a:r>
              <a:rPr lang="ja-JP" altLang="en-US" sz="2200" dirty="0"/>
              <a:t>ヶ月に</a:t>
            </a:r>
            <a:r>
              <a:rPr lang="en-US" altLang="ja-JP" sz="2200" dirty="0"/>
              <a:t>1</a:t>
            </a:r>
            <a:r>
              <a:rPr lang="ja-JP" altLang="en-US" sz="2200" dirty="0"/>
              <a:t>回）</a:t>
            </a:r>
            <a:endParaRPr lang="en-US" altLang="ja-JP" sz="2200" dirty="0"/>
          </a:p>
          <a:p>
            <a:pPr marL="342900" lvl="1" indent="-342900">
              <a:buFont typeface="Wingdings" panose="05000000000000000000" pitchFamily="2" charset="2"/>
              <a:buChar char="p"/>
            </a:pPr>
            <a:r>
              <a:rPr lang="ja-JP" altLang="en-US" sz="2200" dirty="0"/>
              <a:t>評価結果</a:t>
            </a:r>
            <a:endParaRPr lang="en-US" altLang="ja-JP" sz="2200" dirty="0"/>
          </a:p>
          <a:p>
            <a:pPr marL="0" indent="265113">
              <a:buNone/>
            </a:pPr>
            <a:r>
              <a:rPr lang="ja-JP" altLang="en-US" sz="2200" dirty="0"/>
              <a:t>基準値： </a:t>
            </a:r>
            <a:r>
              <a:rPr lang="en-US" altLang="ja-JP" sz="2200" dirty="0"/>
              <a:t>95</a:t>
            </a:r>
            <a:r>
              <a:rPr lang="ja-JP" altLang="en-US" sz="2200" dirty="0"/>
              <a:t>％以上＝</a:t>
            </a:r>
            <a:r>
              <a:rPr lang="en-US" altLang="ja-JP" sz="2200" dirty="0"/>
              <a:t>Excellent, 90~94</a:t>
            </a:r>
            <a:r>
              <a:rPr lang="ja-JP" altLang="en-US" sz="2200" dirty="0"/>
              <a:t>％＝</a:t>
            </a:r>
            <a:r>
              <a:rPr lang="en-US" altLang="ja-JP" sz="2200" dirty="0"/>
              <a:t>Good, 89</a:t>
            </a:r>
            <a:r>
              <a:rPr lang="ja-JP" altLang="en-US" sz="2200" dirty="0"/>
              <a:t>％以下＝</a:t>
            </a:r>
            <a:r>
              <a:rPr lang="en-US" altLang="ja-JP" sz="2200" dirty="0"/>
              <a:t>Poor</a:t>
            </a:r>
            <a:endParaRPr lang="ja-JP" altLang="en-US" sz="2200" dirty="0"/>
          </a:p>
        </p:txBody>
      </p:sp>
      <p:grpSp>
        <p:nvGrpSpPr>
          <p:cNvPr id="16" name="Group 15">
            <a:extLst>
              <a:ext uri="{FF2B5EF4-FFF2-40B4-BE49-F238E27FC236}">
                <a16:creationId xmlns:a16="http://schemas.microsoft.com/office/drawing/2014/main" id="{CFA9D8B1-5D9E-4680-B0D4-1EAC691292C6}"/>
              </a:ext>
            </a:extLst>
          </p:cNvPr>
          <p:cNvGrpSpPr/>
          <p:nvPr/>
        </p:nvGrpSpPr>
        <p:grpSpPr>
          <a:xfrm>
            <a:off x="710226" y="4581961"/>
            <a:ext cx="10771547" cy="1748589"/>
            <a:chOff x="603183" y="3067710"/>
            <a:chExt cx="10874442" cy="1006403"/>
          </a:xfrm>
        </p:grpSpPr>
        <p:sp>
          <p:nvSpPr>
            <p:cNvPr id="17" name="正方形/長方形 29">
              <a:extLst>
                <a:ext uri="{FF2B5EF4-FFF2-40B4-BE49-F238E27FC236}">
                  <a16:creationId xmlns:a16="http://schemas.microsoft.com/office/drawing/2014/main" id="{7EE7132E-5006-4B7C-9526-D6FFB334F791}"/>
                </a:ext>
              </a:extLst>
            </p:cNvPr>
            <p:cNvSpPr/>
            <p:nvPr/>
          </p:nvSpPr>
          <p:spPr>
            <a:xfrm>
              <a:off x="603183" y="3067710"/>
              <a:ext cx="10874442" cy="100640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p>
          </p:txBody>
        </p:sp>
        <p:sp>
          <p:nvSpPr>
            <p:cNvPr id="18" name="コンテンツ プレースホルダー 2">
              <a:extLst>
                <a:ext uri="{FF2B5EF4-FFF2-40B4-BE49-F238E27FC236}">
                  <a16:creationId xmlns:a16="http://schemas.microsoft.com/office/drawing/2014/main" id="{ACD82228-2546-4EF9-A2AD-528994F887F3}"/>
                </a:ext>
              </a:extLst>
            </p:cNvPr>
            <p:cNvSpPr txBox="1">
              <a:spLocks/>
            </p:cNvSpPr>
            <p:nvPr/>
          </p:nvSpPr>
          <p:spPr>
            <a:xfrm>
              <a:off x="750431" y="3375180"/>
              <a:ext cx="5305425" cy="567728"/>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000" dirty="0"/>
                <a:t>1</a:t>
              </a:r>
              <a:r>
                <a:rPr lang="ja-JP" altLang="en-US" sz="2000" dirty="0"/>
                <a:t>月に</a:t>
              </a:r>
              <a:r>
                <a:rPr lang="en-US" altLang="ja-JP" sz="2000" dirty="0"/>
                <a:t>QC</a:t>
              </a:r>
              <a:r>
                <a:rPr lang="ja-JP" altLang="en-US" sz="2000" dirty="0"/>
                <a:t>した文書数：</a:t>
              </a:r>
              <a:r>
                <a:rPr lang="en-US" altLang="ja-JP" sz="2000" dirty="0"/>
                <a:t>100</a:t>
              </a:r>
              <a:r>
                <a:rPr lang="ja-JP" altLang="en-US" sz="2000" dirty="0"/>
                <a:t>文書</a:t>
              </a:r>
              <a:endParaRPr lang="en-US" altLang="ja-JP" sz="2000" dirty="0"/>
            </a:p>
            <a:p>
              <a:pPr marL="0" indent="0">
                <a:buNone/>
              </a:pPr>
              <a:r>
                <a:rPr lang="ja-JP" altLang="en-US" sz="2000" dirty="0"/>
                <a:t>上記のうち、指摘がゼロだった文書数：</a:t>
              </a:r>
              <a:r>
                <a:rPr lang="en-US" altLang="ja-JP" sz="2000" dirty="0"/>
                <a:t>75</a:t>
              </a:r>
              <a:r>
                <a:rPr lang="ja-JP" altLang="en-US" sz="2000" dirty="0"/>
                <a:t>文書</a:t>
              </a:r>
              <a:endParaRPr lang="en-US" altLang="ja-JP" sz="2000" dirty="0"/>
            </a:p>
          </p:txBody>
        </p:sp>
        <p:sp>
          <p:nvSpPr>
            <p:cNvPr id="19" name="コンテンツ プレースホルダー 2">
              <a:extLst>
                <a:ext uri="{FF2B5EF4-FFF2-40B4-BE49-F238E27FC236}">
                  <a16:creationId xmlns:a16="http://schemas.microsoft.com/office/drawing/2014/main" id="{AEBCF840-0AD4-422C-BCBE-E5B1B133D78B}"/>
                </a:ext>
              </a:extLst>
            </p:cNvPr>
            <p:cNvSpPr txBox="1">
              <a:spLocks/>
            </p:cNvSpPr>
            <p:nvPr/>
          </p:nvSpPr>
          <p:spPr>
            <a:xfrm>
              <a:off x="6609226" y="3263827"/>
              <a:ext cx="3933825" cy="212570"/>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000" dirty="0"/>
                <a:t>75</a:t>
              </a:r>
              <a:r>
                <a:rPr lang="ja-JP" altLang="en-US" sz="2000" dirty="0"/>
                <a:t>％　＝　</a:t>
              </a:r>
              <a:r>
                <a:rPr lang="en-US" altLang="ja-JP" sz="2000" dirty="0"/>
                <a:t>Poor</a:t>
              </a:r>
            </a:p>
          </p:txBody>
        </p:sp>
        <p:sp>
          <p:nvSpPr>
            <p:cNvPr id="20" name="コンテンツ プレースホルダー 2">
              <a:extLst>
                <a:ext uri="{FF2B5EF4-FFF2-40B4-BE49-F238E27FC236}">
                  <a16:creationId xmlns:a16="http://schemas.microsoft.com/office/drawing/2014/main" id="{99AE2E10-8D55-4C49-B6E4-28F778BAA19F}"/>
                </a:ext>
              </a:extLst>
            </p:cNvPr>
            <p:cNvSpPr txBox="1">
              <a:spLocks/>
            </p:cNvSpPr>
            <p:nvPr/>
          </p:nvSpPr>
          <p:spPr>
            <a:xfrm>
              <a:off x="6609226" y="3570339"/>
              <a:ext cx="4635965" cy="371997"/>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000" dirty="0"/>
                <a:t>結果が</a:t>
              </a:r>
              <a:r>
                <a:rPr lang="en-US" altLang="ja-JP" sz="2000" dirty="0"/>
                <a:t>89</a:t>
              </a:r>
              <a:r>
                <a:rPr lang="ja-JP" altLang="en-US" sz="2000" dirty="0"/>
                <a:t>％を下回っているため、詳しい状況・原因を確認し、適切な処置を実行</a:t>
              </a:r>
              <a:endParaRPr lang="en-US" altLang="ja-JP" sz="2000" dirty="0"/>
            </a:p>
          </p:txBody>
        </p:sp>
        <p:sp>
          <p:nvSpPr>
            <p:cNvPr id="21" name="矢印: 右 33">
              <a:extLst>
                <a:ext uri="{FF2B5EF4-FFF2-40B4-BE49-F238E27FC236}">
                  <a16:creationId xmlns:a16="http://schemas.microsoft.com/office/drawing/2014/main" id="{748B6B78-E4C6-4F51-BAFE-EA7C7B655167}"/>
                </a:ext>
              </a:extLst>
            </p:cNvPr>
            <p:cNvSpPr/>
            <p:nvPr/>
          </p:nvSpPr>
          <p:spPr>
            <a:xfrm>
              <a:off x="5922712" y="3348245"/>
              <a:ext cx="514350" cy="4453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3" name="Scroll: Horizontal 12">
            <a:extLst>
              <a:ext uri="{FF2B5EF4-FFF2-40B4-BE49-F238E27FC236}">
                <a16:creationId xmlns:a16="http://schemas.microsoft.com/office/drawing/2014/main" id="{5BD67609-B47F-4AFE-A412-3FE22451BC9F}"/>
              </a:ext>
            </a:extLst>
          </p:cNvPr>
          <p:cNvSpPr/>
          <p:nvPr/>
        </p:nvSpPr>
        <p:spPr>
          <a:xfrm>
            <a:off x="6504104" y="498825"/>
            <a:ext cx="4276298" cy="831337"/>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t>既に</a:t>
            </a:r>
            <a:r>
              <a:rPr lang="en-US" altLang="ja-JP" dirty="0"/>
              <a:t>TMF Metrics</a:t>
            </a:r>
            <a:r>
              <a:rPr lang="ja-JP" altLang="en-US" dirty="0"/>
              <a:t>を導入している場合は各社の指標に変更して教育してください</a:t>
            </a:r>
          </a:p>
        </p:txBody>
      </p:sp>
    </p:spTree>
    <p:extLst>
      <p:ext uri="{BB962C8B-B14F-4D97-AF65-F5344CB8AC3E}">
        <p14:creationId xmlns:p14="http://schemas.microsoft.com/office/powerpoint/2010/main" val="2263905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6B98EC-6468-4576-96CC-C4895366CFDE}"/>
              </a:ext>
            </a:extLst>
          </p:cNvPr>
          <p:cNvSpPr>
            <a:spLocks noGrp="1"/>
          </p:cNvSpPr>
          <p:nvPr>
            <p:ph type="sldNum" sz="quarter" idx="12"/>
          </p:nvPr>
        </p:nvSpPr>
        <p:spPr/>
        <p:txBody>
          <a:bodyPr/>
          <a:lstStyle/>
          <a:p>
            <a:fld id="{B3DB9ABE-4E01-AD48-B670-18550BBBA8A8}" type="slidenum">
              <a:rPr lang="en-US" altLang="ja-JP" smtClean="0"/>
              <a:pPr/>
              <a:t>24</a:t>
            </a:fld>
            <a:endParaRPr lang="ja-JP" altLang="en-US"/>
          </a:p>
        </p:txBody>
      </p:sp>
      <p:sp>
        <p:nvSpPr>
          <p:cNvPr id="15" name="Text Placeholder 2">
            <a:extLst>
              <a:ext uri="{FF2B5EF4-FFF2-40B4-BE49-F238E27FC236}">
                <a16:creationId xmlns:a16="http://schemas.microsoft.com/office/drawing/2014/main" id="{B6ACCE0F-58D7-41E9-9B7C-3A1F6F96A837}"/>
              </a:ext>
            </a:extLst>
          </p:cNvPr>
          <p:cNvSpPr>
            <a:spLocks noGrp="1"/>
          </p:cNvSpPr>
          <p:nvPr>
            <p:ph type="body" sz="quarter" idx="13"/>
          </p:nvPr>
        </p:nvSpPr>
        <p:spPr/>
        <p:txBody>
          <a:bodyPr/>
          <a:lstStyle/>
          <a:p>
            <a:r>
              <a:rPr lang="en-US" altLang="ja-JP" sz="2400" dirty="0"/>
              <a:t>4. TMF Metrics</a:t>
            </a:r>
            <a:r>
              <a:rPr lang="ja-JP" altLang="en-US" sz="2400" dirty="0"/>
              <a:t>を用いた</a:t>
            </a:r>
            <a:r>
              <a:rPr lang="en-US" altLang="ja-JP" sz="2400" dirty="0"/>
              <a:t>TMF</a:t>
            </a:r>
            <a:r>
              <a:rPr lang="ja-JP" altLang="en-US" sz="2400" dirty="0"/>
              <a:t>の評価方法</a:t>
            </a:r>
          </a:p>
        </p:txBody>
      </p:sp>
      <p:sp>
        <p:nvSpPr>
          <p:cNvPr id="4" name="Content Placeholder 3">
            <a:extLst>
              <a:ext uri="{FF2B5EF4-FFF2-40B4-BE49-F238E27FC236}">
                <a16:creationId xmlns:a16="http://schemas.microsoft.com/office/drawing/2014/main" id="{D49515D0-0678-49E1-A9D7-37DE4745409C}"/>
              </a:ext>
            </a:extLst>
          </p:cNvPr>
          <p:cNvSpPr>
            <a:spLocks noGrp="1"/>
          </p:cNvSpPr>
          <p:nvPr>
            <p:ph sz="quarter" idx="4294967295"/>
          </p:nvPr>
        </p:nvSpPr>
        <p:spPr>
          <a:xfrm>
            <a:off x="479424" y="1288115"/>
            <a:ext cx="11233150" cy="4995862"/>
          </a:xfrm>
        </p:spPr>
        <p:txBody>
          <a:bodyPr>
            <a:normAutofit/>
          </a:bodyPr>
          <a:lstStyle/>
          <a:p>
            <a:pPr>
              <a:buFont typeface="Wingdings" panose="05000000000000000000" pitchFamily="2" charset="2"/>
              <a:buChar char="n"/>
            </a:pPr>
            <a:r>
              <a:rPr lang="ja-JP" altLang="en-US" sz="2200" b="1" dirty="0">
                <a:solidFill>
                  <a:schemeClr val="dk1"/>
                </a:solidFill>
              </a:rPr>
              <a:t>評価指標の</a:t>
            </a:r>
            <a:r>
              <a:rPr lang="en-US" altLang="ja-JP" sz="2200" b="1" dirty="0">
                <a:solidFill>
                  <a:schemeClr val="dk1"/>
                </a:solidFill>
              </a:rPr>
              <a:t>Quality</a:t>
            </a:r>
            <a:r>
              <a:rPr lang="ja-JP" altLang="en-US" sz="2200" b="1" dirty="0"/>
              <a:t>を利用する際の留意点</a:t>
            </a:r>
            <a:endParaRPr lang="ja-JP" altLang="en-US" sz="2200" b="1" dirty="0">
              <a:solidFill>
                <a:schemeClr val="dk1"/>
              </a:solidFill>
            </a:endParaRPr>
          </a:p>
        </p:txBody>
      </p:sp>
      <p:sp>
        <p:nvSpPr>
          <p:cNvPr id="7" name="Rectangle: Rounded Corners 6">
            <a:extLst>
              <a:ext uri="{FF2B5EF4-FFF2-40B4-BE49-F238E27FC236}">
                <a16:creationId xmlns:a16="http://schemas.microsoft.com/office/drawing/2014/main" id="{61260814-AC98-4A71-BD16-74F946AB0FDD}"/>
              </a:ext>
            </a:extLst>
          </p:cNvPr>
          <p:cNvSpPr/>
          <p:nvPr/>
        </p:nvSpPr>
        <p:spPr>
          <a:xfrm>
            <a:off x="587102" y="2020475"/>
            <a:ext cx="11017795" cy="4518302"/>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noAutofit/>
          </a:bodyPr>
          <a:lstStyle/>
          <a:p>
            <a:pPr marL="285750" indent="-285750">
              <a:buFont typeface="Wingdings" panose="05000000000000000000" pitchFamily="2" charset="2"/>
              <a:buChar char="n"/>
            </a:pPr>
            <a:r>
              <a:rPr lang="en-US" altLang="ja-JP" sz="2200" dirty="0"/>
              <a:t>eTMF</a:t>
            </a:r>
            <a:r>
              <a:rPr lang="ja-JP" altLang="en-US" sz="2200" dirty="0"/>
              <a:t>システムへの文書保管を一括して外部ベンダーに委託している</a:t>
            </a:r>
            <a:r>
              <a:rPr lang="ja-JP" altLang="en-US" sz="2200" dirty="0">
                <a:solidFill>
                  <a:schemeClr val="tx1"/>
                </a:solidFill>
              </a:rPr>
              <a:t>場合、</a:t>
            </a:r>
            <a:r>
              <a:rPr lang="en-US" altLang="ja-JP" sz="2200" dirty="0">
                <a:solidFill>
                  <a:schemeClr val="tx1"/>
                </a:solidFill>
              </a:rPr>
              <a:t>QC</a:t>
            </a:r>
            <a:r>
              <a:rPr lang="ja-JP" altLang="en-US" sz="2200" dirty="0">
                <a:solidFill>
                  <a:schemeClr val="tx1"/>
                </a:solidFill>
              </a:rPr>
              <a:t>結果に基づく</a:t>
            </a:r>
            <a:r>
              <a:rPr lang="en-US" altLang="ja-JP" sz="2200" dirty="0">
                <a:solidFill>
                  <a:schemeClr val="tx1"/>
                </a:solidFill>
              </a:rPr>
              <a:t>Metrics</a:t>
            </a:r>
            <a:r>
              <a:rPr lang="ja-JP" altLang="en-US" sz="2200" dirty="0">
                <a:solidFill>
                  <a:schemeClr val="tx1"/>
                </a:solidFill>
              </a:rPr>
              <a:t>を用いた評価は外部ベンダーの</a:t>
            </a:r>
            <a:r>
              <a:rPr lang="en-US" altLang="ja-JP" sz="2200" dirty="0">
                <a:solidFill>
                  <a:schemeClr val="tx1"/>
                </a:solidFill>
              </a:rPr>
              <a:t>Oversight</a:t>
            </a:r>
            <a:r>
              <a:rPr lang="ja-JP" altLang="en-US" sz="2200" dirty="0">
                <a:solidFill>
                  <a:schemeClr val="tx1"/>
                </a:solidFill>
              </a:rPr>
              <a:t>には有用であるが、各試験の品質評価には利用されない。各社で評価の目的に合った指標を設定すること。</a:t>
            </a:r>
            <a:endParaRPr lang="en-US" altLang="ja-JP" sz="2200" dirty="0">
              <a:solidFill>
                <a:schemeClr val="tx1"/>
              </a:solidFill>
            </a:endParaRPr>
          </a:p>
          <a:p>
            <a:pPr marL="285750" indent="-285750">
              <a:buFont typeface="Wingdings" panose="05000000000000000000" pitchFamily="2" charset="2"/>
              <a:buChar char="n"/>
            </a:pPr>
            <a:endParaRPr lang="en-US" altLang="ja-JP" sz="2200" dirty="0"/>
          </a:p>
          <a:p>
            <a:pPr marL="285750" indent="-285750">
              <a:buFont typeface="Wingdings" panose="05000000000000000000" pitchFamily="2" charset="2"/>
              <a:buChar char="n"/>
            </a:pPr>
            <a:r>
              <a:rPr lang="ja-JP" altLang="en-US" sz="2200" dirty="0"/>
              <a:t>評価対象文書は、</a:t>
            </a:r>
            <a:r>
              <a:rPr lang="en-US" altLang="ja-JP" sz="2200" dirty="0"/>
              <a:t>QC</a:t>
            </a:r>
            <a:r>
              <a:rPr lang="ja-JP" altLang="en-US" sz="2200" dirty="0"/>
              <a:t>した文書、最終化された文書等、</a:t>
            </a:r>
            <a:r>
              <a:rPr lang="en-US" altLang="ja-JP" sz="2200" dirty="0"/>
              <a:t>eTMF</a:t>
            </a:r>
            <a:r>
              <a:rPr lang="ja-JP" altLang="en-US" sz="2200" dirty="0"/>
              <a:t>システムの特性や各社の</a:t>
            </a:r>
            <a:r>
              <a:rPr lang="en-US" altLang="ja-JP" sz="2200" dirty="0"/>
              <a:t>QC</a:t>
            </a:r>
            <a:r>
              <a:rPr lang="ja-JP" altLang="en-US" sz="2200" dirty="0"/>
              <a:t>プロセスを鑑みて決定すること。</a:t>
            </a:r>
            <a:endParaRPr lang="en-US" altLang="ja-JP" sz="2200" dirty="0"/>
          </a:p>
          <a:p>
            <a:pPr marL="285750" indent="-285750">
              <a:buFont typeface="Wingdings" panose="05000000000000000000" pitchFamily="2" charset="2"/>
              <a:buChar char="n"/>
            </a:pPr>
            <a:endParaRPr lang="ja-JP" altLang="en-US" sz="2200" dirty="0"/>
          </a:p>
          <a:p>
            <a:pPr marL="285750" indent="-285750">
              <a:buFont typeface="Wingdings" panose="05000000000000000000" pitchFamily="2" charset="2"/>
              <a:buChar char="n"/>
            </a:pPr>
            <a:r>
              <a:rPr lang="ja-JP" altLang="en-US" sz="2200" dirty="0"/>
              <a:t>評価結果を</a:t>
            </a:r>
            <a:r>
              <a:rPr lang="en-US" altLang="ja-JP" sz="2200" dirty="0"/>
              <a:t>QC</a:t>
            </a:r>
            <a:r>
              <a:rPr lang="ja-JP" altLang="en-US" sz="2200" dirty="0"/>
              <a:t>指摘の種類*により分類すると、問題点を絞ることが可能となり、改善策の立案に役立つケースもある。</a:t>
            </a:r>
          </a:p>
          <a:p>
            <a:pPr lvl="1"/>
            <a:r>
              <a:rPr lang="ja-JP" altLang="en-US" sz="2200" dirty="0"/>
              <a:t>*</a:t>
            </a:r>
            <a:r>
              <a:rPr lang="en-US" altLang="ja-JP" sz="2200" dirty="0"/>
              <a:t>Indexing</a:t>
            </a:r>
            <a:r>
              <a:rPr lang="ja-JP" altLang="en-US" sz="2200" dirty="0"/>
              <a:t>の間違い、ページの欠落、署名の欠落、見読性やスキャンの品質の問題、被験者の個人情報の適切な対応漏れ等</a:t>
            </a:r>
            <a:endParaRPr lang="en-US" altLang="ja-JP" sz="2200" dirty="0"/>
          </a:p>
        </p:txBody>
      </p:sp>
      <p:sp>
        <p:nvSpPr>
          <p:cNvPr id="9" name="Scroll: Horizontal 8">
            <a:extLst>
              <a:ext uri="{FF2B5EF4-FFF2-40B4-BE49-F238E27FC236}">
                <a16:creationId xmlns:a16="http://schemas.microsoft.com/office/drawing/2014/main" id="{922381E4-CC64-4147-89E5-23760F1606C6}"/>
              </a:ext>
            </a:extLst>
          </p:cNvPr>
          <p:cNvSpPr/>
          <p:nvPr/>
        </p:nvSpPr>
        <p:spPr>
          <a:xfrm>
            <a:off x="6504104" y="512473"/>
            <a:ext cx="4276298" cy="831337"/>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t>既に</a:t>
            </a:r>
            <a:r>
              <a:rPr lang="en-US" altLang="ja-JP" dirty="0"/>
              <a:t>TMF Metrics</a:t>
            </a:r>
            <a:r>
              <a:rPr lang="ja-JP" altLang="en-US" dirty="0"/>
              <a:t>を導入している場合は各社の指標に変更して教育してください</a:t>
            </a:r>
          </a:p>
        </p:txBody>
      </p:sp>
    </p:spTree>
    <p:extLst>
      <p:ext uri="{BB962C8B-B14F-4D97-AF65-F5344CB8AC3E}">
        <p14:creationId xmlns:p14="http://schemas.microsoft.com/office/powerpoint/2010/main" val="3385145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6B98EC-6468-4576-96CC-C4895366CFDE}"/>
              </a:ext>
            </a:extLst>
          </p:cNvPr>
          <p:cNvSpPr>
            <a:spLocks noGrp="1"/>
          </p:cNvSpPr>
          <p:nvPr>
            <p:ph type="sldNum" sz="quarter" idx="12"/>
          </p:nvPr>
        </p:nvSpPr>
        <p:spPr/>
        <p:txBody>
          <a:bodyPr/>
          <a:lstStyle/>
          <a:p>
            <a:fld id="{B3DB9ABE-4E01-AD48-B670-18550BBBA8A8}" type="slidenum">
              <a:rPr lang="en-US" altLang="ja-JP" smtClean="0"/>
              <a:pPr/>
              <a:t>25</a:t>
            </a:fld>
            <a:endParaRPr lang="ja-JP" altLang="en-US"/>
          </a:p>
        </p:txBody>
      </p:sp>
      <p:sp>
        <p:nvSpPr>
          <p:cNvPr id="25" name="Text Placeholder 2">
            <a:extLst>
              <a:ext uri="{FF2B5EF4-FFF2-40B4-BE49-F238E27FC236}">
                <a16:creationId xmlns:a16="http://schemas.microsoft.com/office/drawing/2014/main" id="{3FC409B8-B871-4F24-A3E1-E828456857E3}"/>
              </a:ext>
            </a:extLst>
          </p:cNvPr>
          <p:cNvSpPr>
            <a:spLocks noGrp="1"/>
          </p:cNvSpPr>
          <p:nvPr>
            <p:ph type="body" sz="quarter" idx="13"/>
          </p:nvPr>
        </p:nvSpPr>
        <p:spPr/>
        <p:txBody>
          <a:bodyPr/>
          <a:lstStyle/>
          <a:p>
            <a:r>
              <a:rPr lang="en-US" altLang="ja-JP" sz="2400" dirty="0"/>
              <a:t>4. TMF Metrics</a:t>
            </a:r>
            <a:r>
              <a:rPr lang="ja-JP" altLang="en-US" sz="2400" dirty="0"/>
              <a:t>を用いた</a:t>
            </a:r>
            <a:r>
              <a:rPr lang="en-US" altLang="ja-JP" sz="2400" dirty="0"/>
              <a:t>TMF</a:t>
            </a:r>
            <a:r>
              <a:rPr lang="ja-JP" altLang="en-US" sz="2400" dirty="0"/>
              <a:t>の評価方法</a:t>
            </a:r>
          </a:p>
        </p:txBody>
      </p:sp>
      <p:sp>
        <p:nvSpPr>
          <p:cNvPr id="4" name="Content Placeholder 3">
            <a:extLst>
              <a:ext uri="{FF2B5EF4-FFF2-40B4-BE49-F238E27FC236}">
                <a16:creationId xmlns:a16="http://schemas.microsoft.com/office/drawing/2014/main" id="{D49515D0-0678-49E1-A9D7-37DE4745409C}"/>
              </a:ext>
            </a:extLst>
          </p:cNvPr>
          <p:cNvSpPr>
            <a:spLocks noGrp="1"/>
          </p:cNvSpPr>
          <p:nvPr>
            <p:ph sz="quarter" idx="4294967295"/>
          </p:nvPr>
        </p:nvSpPr>
        <p:spPr>
          <a:xfrm>
            <a:off x="479425" y="1165577"/>
            <a:ext cx="11233150" cy="3125788"/>
          </a:xfrm>
        </p:spPr>
        <p:txBody>
          <a:bodyPr>
            <a:normAutofit fontScale="92500" lnSpcReduction="10000"/>
          </a:bodyPr>
          <a:lstStyle/>
          <a:p>
            <a:pPr>
              <a:buFont typeface="Wingdings" panose="05000000000000000000" pitchFamily="2" charset="2"/>
              <a:buChar char="n"/>
            </a:pPr>
            <a:r>
              <a:rPr lang="ja-JP" altLang="en-US" sz="2200" b="1" dirty="0">
                <a:solidFill>
                  <a:schemeClr val="dk1"/>
                </a:solidFill>
              </a:rPr>
              <a:t>評価指標：</a:t>
            </a:r>
            <a:r>
              <a:rPr lang="en-US" altLang="ja-JP" sz="2200" dirty="0"/>
              <a:t> </a:t>
            </a:r>
            <a:r>
              <a:rPr lang="en-US" altLang="ja-JP" sz="2200" b="1" dirty="0">
                <a:solidFill>
                  <a:schemeClr val="dk1"/>
                </a:solidFill>
              </a:rPr>
              <a:t>Completeness</a:t>
            </a:r>
            <a:r>
              <a:rPr lang="en-US" altLang="ja-JP" sz="2200" dirty="0"/>
              <a:t> </a:t>
            </a:r>
            <a:r>
              <a:rPr lang="ja-JP" altLang="en-US" sz="2200" b="1" dirty="0">
                <a:solidFill>
                  <a:schemeClr val="dk1"/>
                </a:solidFill>
              </a:rPr>
              <a:t>（例</a:t>
            </a:r>
            <a:r>
              <a:rPr lang="en-US" altLang="ja-JP" sz="2200" b="1" dirty="0">
                <a:solidFill>
                  <a:schemeClr val="dk1"/>
                </a:solidFill>
              </a:rPr>
              <a:t>1</a:t>
            </a:r>
            <a:r>
              <a:rPr lang="ja-JP" altLang="en-US" sz="2200" b="1" dirty="0">
                <a:solidFill>
                  <a:schemeClr val="dk1"/>
                </a:solidFill>
              </a:rPr>
              <a:t>）</a:t>
            </a:r>
          </a:p>
          <a:p>
            <a:pPr>
              <a:buFont typeface="Wingdings" panose="05000000000000000000" pitchFamily="2" charset="2"/>
              <a:buChar char="p"/>
            </a:pPr>
            <a:r>
              <a:rPr lang="ja-JP" altLang="en-US" sz="2200" dirty="0"/>
              <a:t>定義</a:t>
            </a:r>
            <a:endParaRPr lang="en-US" altLang="ja-JP" sz="2200" dirty="0"/>
          </a:p>
          <a:p>
            <a:pPr marL="354013" indent="0">
              <a:buNone/>
            </a:pPr>
            <a:r>
              <a:rPr lang="ja-JP" altLang="en-US" sz="2200" dirty="0"/>
              <a:t>規定のマイルストーンのタイミングで保管予定の文書のうち、実際に保管された文書の保管率</a:t>
            </a:r>
            <a:endParaRPr lang="en-US" altLang="ja-JP" sz="2200" dirty="0"/>
          </a:p>
          <a:p>
            <a:pPr>
              <a:buFont typeface="Wingdings" panose="05000000000000000000" pitchFamily="2" charset="2"/>
              <a:buChar char="p"/>
            </a:pPr>
            <a:r>
              <a:rPr lang="ja-JP" altLang="en-US" sz="2200" dirty="0"/>
              <a:t>測定方法</a:t>
            </a:r>
            <a:endParaRPr lang="en-US" altLang="ja-JP" sz="2200" dirty="0"/>
          </a:p>
          <a:p>
            <a:pPr marL="354013" indent="0">
              <a:buNone/>
            </a:pPr>
            <a:r>
              <a:rPr lang="ja-JP" altLang="en-US" sz="2200" dirty="0"/>
              <a:t>実際に保管された文書数</a:t>
            </a:r>
            <a:r>
              <a:rPr lang="en-US" altLang="ja-JP" sz="2200" dirty="0"/>
              <a:t>/</a:t>
            </a:r>
            <a:r>
              <a:rPr lang="ja-JP" altLang="en-US" sz="2200" dirty="0"/>
              <a:t>マイルストーン</a:t>
            </a:r>
            <a:r>
              <a:rPr lang="en-US" altLang="ja-JP" sz="2200" dirty="0"/>
              <a:t>(FPI</a:t>
            </a:r>
            <a:r>
              <a:rPr lang="ja-JP" altLang="en-US" sz="2200" dirty="0"/>
              <a:t> ：</a:t>
            </a:r>
            <a:r>
              <a:rPr lang="en-US" altLang="ja-JP" sz="2200" dirty="0"/>
              <a:t>First Patient In</a:t>
            </a:r>
            <a:r>
              <a:rPr lang="ja-JP" altLang="en-US" sz="2200" dirty="0"/>
              <a:t>等</a:t>
            </a:r>
            <a:r>
              <a:rPr lang="en-US" altLang="ja-JP" sz="2200" dirty="0"/>
              <a:t>)</a:t>
            </a:r>
            <a:r>
              <a:rPr lang="ja-JP" altLang="en-US" sz="2200" dirty="0"/>
              <a:t>のタイミングで保管すべき予定文書数（確認タイミング：</a:t>
            </a:r>
            <a:r>
              <a:rPr lang="en-US" altLang="ja-JP" sz="2200" dirty="0"/>
              <a:t>FPI</a:t>
            </a:r>
            <a:r>
              <a:rPr lang="ja-JP" altLang="en-US" sz="2200" dirty="0"/>
              <a:t>から</a:t>
            </a:r>
            <a:r>
              <a:rPr lang="en-US" altLang="ja-JP" sz="2200" dirty="0"/>
              <a:t>5</a:t>
            </a:r>
            <a:r>
              <a:rPr lang="ja-JP" altLang="en-US" sz="2200" dirty="0"/>
              <a:t>営業日以内）</a:t>
            </a:r>
            <a:endParaRPr lang="en-US" altLang="ja-JP" sz="2200" dirty="0"/>
          </a:p>
          <a:p>
            <a:pPr marL="354013" indent="0">
              <a:buNone/>
            </a:pPr>
            <a:r>
              <a:rPr lang="en-US" altLang="ja-JP" sz="1700" dirty="0"/>
              <a:t>※FPI</a:t>
            </a:r>
            <a:r>
              <a:rPr lang="ja-JP" altLang="en-US" sz="1700" dirty="0"/>
              <a:t>（マイルストーン）までに保管すべき文書：同意説明文書、治験責任医師の履歴書、依頼書、通知書、契約書評価結果</a:t>
            </a:r>
            <a:endParaRPr lang="en-US" altLang="ja-JP" sz="1700" dirty="0"/>
          </a:p>
          <a:p>
            <a:pPr marL="354013" indent="-354013">
              <a:buFont typeface="Wingdings" panose="05000000000000000000" pitchFamily="2" charset="2"/>
              <a:buChar char="p"/>
            </a:pPr>
            <a:r>
              <a:rPr lang="ja-JP" altLang="en-US" sz="2200" dirty="0"/>
              <a:t>評価結果</a:t>
            </a:r>
          </a:p>
          <a:p>
            <a:pPr marL="0" indent="354013">
              <a:buNone/>
            </a:pPr>
            <a:r>
              <a:rPr lang="ja-JP" altLang="en-US" sz="2000" dirty="0"/>
              <a:t>基準値： </a:t>
            </a:r>
            <a:r>
              <a:rPr lang="en-US" altLang="ja-JP" sz="2000" dirty="0"/>
              <a:t>95</a:t>
            </a:r>
            <a:r>
              <a:rPr lang="ja-JP" altLang="en-US" sz="2000" dirty="0"/>
              <a:t>％以上＝</a:t>
            </a:r>
            <a:r>
              <a:rPr lang="en-US" altLang="ja-JP" sz="2000" dirty="0"/>
              <a:t>Excellent, 90~94</a:t>
            </a:r>
            <a:r>
              <a:rPr lang="ja-JP" altLang="en-US" sz="2000" dirty="0"/>
              <a:t>％＝</a:t>
            </a:r>
            <a:r>
              <a:rPr lang="en-US" altLang="ja-JP" sz="2000" dirty="0"/>
              <a:t>Good, 89</a:t>
            </a:r>
            <a:r>
              <a:rPr lang="ja-JP" altLang="en-US" sz="2000" dirty="0"/>
              <a:t>％以下＝</a:t>
            </a:r>
            <a:r>
              <a:rPr lang="en-US" altLang="ja-JP" sz="2000" dirty="0"/>
              <a:t>Poor</a:t>
            </a:r>
            <a:endParaRPr lang="ja-JP" altLang="en-US" sz="2200" dirty="0"/>
          </a:p>
        </p:txBody>
      </p:sp>
      <p:grpSp>
        <p:nvGrpSpPr>
          <p:cNvPr id="6" name="グループ化 5">
            <a:extLst>
              <a:ext uri="{FF2B5EF4-FFF2-40B4-BE49-F238E27FC236}">
                <a16:creationId xmlns:a16="http://schemas.microsoft.com/office/drawing/2014/main" id="{FC28F171-AA7D-4310-A815-5F9633C0E0B3}"/>
              </a:ext>
            </a:extLst>
          </p:cNvPr>
          <p:cNvGrpSpPr/>
          <p:nvPr/>
        </p:nvGrpSpPr>
        <p:grpSpPr>
          <a:xfrm>
            <a:off x="1033313" y="4126780"/>
            <a:ext cx="9665109" cy="2492712"/>
            <a:chOff x="1033313" y="4126780"/>
            <a:chExt cx="9665109" cy="2492712"/>
          </a:xfrm>
        </p:grpSpPr>
        <p:sp>
          <p:nvSpPr>
            <p:cNvPr id="28" name="正方形/長方形 24">
              <a:extLst>
                <a:ext uri="{FF2B5EF4-FFF2-40B4-BE49-F238E27FC236}">
                  <a16:creationId xmlns:a16="http://schemas.microsoft.com/office/drawing/2014/main" id="{85E612EE-C146-4275-AD0A-433917283E5F}"/>
                </a:ext>
              </a:extLst>
            </p:cNvPr>
            <p:cNvSpPr/>
            <p:nvPr/>
          </p:nvSpPr>
          <p:spPr>
            <a:xfrm>
              <a:off x="1033313" y="4126780"/>
              <a:ext cx="9665109" cy="2492712"/>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0" name="コンテンツ プレースホルダー 2">
              <a:extLst>
                <a:ext uri="{FF2B5EF4-FFF2-40B4-BE49-F238E27FC236}">
                  <a16:creationId xmlns:a16="http://schemas.microsoft.com/office/drawing/2014/main" id="{637A7CC4-2C12-480B-B02B-491F46A82A92}"/>
                </a:ext>
              </a:extLst>
            </p:cNvPr>
            <p:cNvSpPr txBox="1">
              <a:spLocks/>
            </p:cNvSpPr>
            <p:nvPr/>
          </p:nvSpPr>
          <p:spPr>
            <a:xfrm>
              <a:off x="6306886" y="5456191"/>
              <a:ext cx="4173472" cy="5909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800" dirty="0"/>
                <a:t>結果が</a:t>
              </a:r>
              <a:r>
                <a:rPr lang="en-US" altLang="ja-JP" sz="1800" dirty="0"/>
                <a:t>89</a:t>
              </a:r>
              <a:r>
                <a:rPr lang="ja-JP" altLang="en-US" sz="1800" dirty="0"/>
                <a:t>％以下だった場合、詳しい状況・原因を確認し、適切な処置を実行</a:t>
              </a:r>
              <a:endParaRPr lang="en-US" altLang="ja-JP" sz="1800" dirty="0"/>
            </a:p>
          </p:txBody>
        </p:sp>
        <p:sp>
          <p:nvSpPr>
            <p:cNvPr id="31" name="矢印: 右 6">
              <a:extLst>
                <a:ext uri="{FF2B5EF4-FFF2-40B4-BE49-F238E27FC236}">
                  <a16:creationId xmlns:a16="http://schemas.microsoft.com/office/drawing/2014/main" id="{A2776B1D-2B5D-42D2-B3F7-84257DD7649C}"/>
                </a:ext>
              </a:extLst>
            </p:cNvPr>
            <p:cNvSpPr/>
            <p:nvPr/>
          </p:nvSpPr>
          <p:spPr>
            <a:xfrm>
              <a:off x="5742038" y="5245318"/>
              <a:ext cx="353962" cy="5355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 name="コンテンツ プレースホルダー 2">
              <a:extLst>
                <a:ext uri="{FF2B5EF4-FFF2-40B4-BE49-F238E27FC236}">
                  <a16:creationId xmlns:a16="http://schemas.microsoft.com/office/drawing/2014/main" id="{84887583-C10B-4F6F-9678-412985AD3F50}"/>
                </a:ext>
              </a:extLst>
            </p:cNvPr>
            <p:cNvSpPr txBox="1">
              <a:spLocks/>
            </p:cNvSpPr>
            <p:nvPr/>
          </p:nvSpPr>
          <p:spPr>
            <a:xfrm>
              <a:off x="1439839" y="4705064"/>
              <a:ext cx="3983529" cy="1873625"/>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dirty="0"/>
                <a:t>・同意説明文書（</a:t>
              </a:r>
              <a:r>
                <a:rPr lang="en-US" altLang="ja-JP" sz="1400" dirty="0"/>
                <a:t>10</a:t>
              </a:r>
              <a:r>
                <a:rPr lang="ja-JP" altLang="en-US" sz="1400" dirty="0"/>
                <a:t>文書）　　　　　　　⇒</a:t>
              </a:r>
              <a:r>
                <a:rPr lang="en-US" altLang="ja-JP" sz="1400" dirty="0"/>
                <a:t>10</a:t>
              </a:r>
              <a:r>
                <a:rPr lang="ja-JP" altLang="en-US" sz="1400" dirty="0"/>
                <a:t>文書入手</a:t>
              </a:r>
              <a:endParaRPr lang="en-US" altLang="ja-JP" sz="1400" dirty="0"/>
            </a:p>
            <a:p>
              <a:pPr marL="0" indent="0">
                <a:buNone/>
              </a:pPr>
              <a:r>
                <a:rPr lang="ja-JP" altLang="en-US" sz="1400" dirty="0"/>
                <a:t>・治験責任医師の履歴書（</a:t>
              </a:r>
              <a:r>
                <a:rPr lang="en-US" altLang="ja-JP" sz="1400" dirty="0"/>
                <a:t>10</a:t>
              </a:r>
              <a:r>
                <a:rPr lang="ja-JP" altLang="en-US" sz="1400" dirty="0"/>
                <a:t>文書）　⇒</a:t>
              </a:r>
              <a:r>
                <a:rPr lang="en-US" altLang="ja-JP" sz="1400" dirty="0"/>
                <a:t>10</a:t>
              </a:r>
              <a:r>
                <a:rPr lang="ja-JP" altLang="en-US" sz="1400" dirty="0"/>
                <a:t>文書入手</a:t>
              </a:r>
              <a:endParaRPr lang="en-US" altLang="ja-JP" sz="1400" dirty="0"/>
            </a:p>
            <a:p>
              <a:pPr marL="0" indent="0">
                <a:buNone/>
              </a:pPr>
              <a:r>
                <a:rPr lang="ja-JP" altLang="en-US" sz="1400" dirty="0"/>
                <a:t>・依頼書（</a:t>
              </a:r>
              <a:r>
                <a:rPr lang="en-US" altLang="ja-JP" sz="1400" dirty="0"/>
                <a:t>10</a:t>
              </a:r>
              <a:r>
                <a:rPr lang="ja-JP" altLang="en-US" sz="1400" dirty="0"/>
                <a:t>文書）　　　　　 　　　　 　　⇒</a:t>
              </a:r>
              <a:r>
                <a:rPr lang="en-US" altLang="ja-JP" sz="1400" dirty="0"/>
                <a:t>10</a:t>
              </a:r>
              <a:r>
                <a:rPr lang="ja-JP" altLang="en-US" sz="1400" dirty="0"/>
                <a:t>文書入手</a:t>
              </a:r>
              <a:endParaRPr lang="en-US" altLang="ja-JP" sz="1400" dirty="0"/>
            </a:p>
            <a:p>
              <a:pPr marL="0" indent="0">
                <a:buNone/>
              </a:pPr>
              <a:r>
                <a:rPr lang="ja-JP" altLang="en-US" sz="1400" dirty="0"/>
                <a:t>・通知書（</a:t>
              </a:r>
              <a:r>
                <a:rPr lang="en-US" altLang="ja-JP" sz="1400" dirty="0"/>
                <a:t>10</a:t>
              </a:r>
              <a:r>
                <a:rPr lang="ja-JP" altLang="en-US" sz="1400" dirty="0"/>
                <a:t>文書）　　　　　　    　 　　　⇒</a:t>
              </a:r>
              <a:r>
                <a:rPr lang="en-US" altLang="ja-JP" sz="1400" dirty="0"/>
                <a:t>9</a:t>
              </a:r>
              <a:r>
                <a:rPr lang="ja-JP" altLang="en-US" sz="1400" dirty="0"/>
                <a:t>文書入手</a:t>
              </a:r>
              <a:endParaRPr lang="en-US" altLang="ja-JP" sz="1400" dirty="0"/>
            </a:p>
            <a:p>
              <a:pPr marL="0" indent="0">
                <a:buNone/>
              </a:pPr>
              <a:r>
                <a:rPr lang="ja-JP" altLang="en-US" sz="1400" dirty="0"/>
                <a:t>・契約書（</a:t>
              </a:r>
              <a:r>
                <a:rPr lang="en-US" altLang="ja-JP" sz="1400" dirty="0"/>
                <a:t>10</a:t>
              </a:r>
              <a:r>
                <a:rPr lang="ja-JP" altLang="en-US" sz="1400" dirty="0"/>
                <a:t>文書）　                            　⇒</a:t>
              </a:r>
              <a:r>
                <a:rPr lang="en-US" altLang="ja-JP" sz="1400" dirty="0"/>
                <a:t>6</a:t>
              </a:r>
              <a:r>
                <a:rPr lang="ja-JP" altLang="en-US" sz="1400" dirty="0"/>
                <a:t>文書入手</a:t>
              </a:r>
              <a:endParaRPr lang="en-US" altLang="ja-JP" sz="1400" dirty="0"/>
            </a:p>
            <a:p>
              <a:pPr marL="0" indent="0">
                <a:buNone/>
              </a:pPr>
              <a:r>
                <a:rPr lang="ja-JP" altLang="en-US" sz="1400" dirty="0"/>
                <a:t>    合計　</a:t>
              </a:r>
              <a:r>
                <a:rPr lang="en-US" altLang="ja-JP" sz="1400" dirty="0"/>
                <a:t>50</a:t>
              </a:r>
              <a:r>
                <a:rPr lang="ja-JP" altLang="en-US" sz="1400" dirty="0"/>
                <a:t>文書　　                       　　　　</a:t>
              </a:r>
              <a:r>
                <a:rPr lang="en-US" altLang="ja-JP" sz="1400" dirty="0"/>
                <a:t>45</a:t>
              </a:r>
              <a:r>
                <a:rPr lang="ja-JP" altLang="en-US" sz="1400" dirty="0"/>
                <a:t>文書</a:t>
              </a:r>
              <a:endParaRPr lang="en-US" altLang="ja-JP" sz="1400" dirty="0"/>
            </a:p>
          </p:txBody>
        </p:sp>
        <p:sp>
          <p:nvSpPr>
            <p:cNvPr id="33" name="コンテンツ プレースホルダー 2">
              <a:extLst>
                <a:ext uri="{FF2B5EF4-FFF2-40B4-BE49-F238E27FC236}">
                  <a16:creationId xmlns:a16="http://schemas.microsoft.com/office/drawing/2014/main" id="{5780A3D2-427D-46EF-AF15-5DC8D236BFB7}"/>
                </a:ext>
              </a:extLst>
            </p:cNvPr>
            <p:cNvSpPr txBox="1">
              <a:spLocks/>
            </p:cNvSpPr>
            <p:nvPr/>
          </p:nvSpPr>
          <p:spPr>
            <a:xfrm>
              <a:off x="7344782" y="4994621"/>
              <a:ext cx="1942631" cy="3693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000" dirty="0"/>
                <a:t>90</a:t>
              </a:r>
              <a:r>
                <a:rPr lang="ja-JP" altLang="en-US" sz="2000" dirty="0"/>
                <a:t>％　＝　</a:t>
              </a:r>
              <a:r>
                <a:rPr lang="en-US" altLang="ja-JP" sz="2000" dirty="0"/>
                <a:t>Good</a:t>
              </a:r>
            </a:p>
          </p:txBody>
        </p:sp>
        <p:sp>
          <p:nvSpPr>
            <p:cNvPr id="27" name="コンテンツ プレースホルダー 2">
              <a:extLst>
                <a:ext uri="{FF2B5EF4-FFF2-40B4-BE49-F238E27FC236}">
                  <a16:creationId xmlns:a16="http://schemas.microsoft.com/office/drawing/2014/main" id="{F280EDB1-0B01-43CF-AA9D-E5FA44D7C9DC}"/>
                </a:ext>
              </a:extLst>
            </p:cNvPr>
            <p:cNvSpPr txBox="1">
              <a:spLocks/>
            </p:cNvSpPr>
            <p:nvPr/>
          </p:nvSpPr>
          <p:spPr>
            <a:xfrm>
              <a:off x="1250971" y="4181511"/>
              <a:ext cx="4789631" cy="5355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600" dirty="0"/>
                <a:t>予定文書数：</a:t>
              </a:r>
              <a:r>
                <a:rPr lang="en-US" altLang="ja-JP" sz="1600" dirty="0"/>
                <a:t> 10</a:t>
              </a:r>
              <a:r>
                <a:rPr lang="ja-JP" altLang="en-US" sz="1600" dirty="0"/>
                <a:t>施設</a:t>
              </a:r>
              <a:r>
                <a:rPr lang="en-US" altLang="ja-JP" sz="1600" dirty="0"/>
                <a:t>50</a:t>
              </a:r>
              <a:r>
                <a:rPr lang="ja-JP" altLang="en-US" sz="1600" dirty="0"/>
                <a:t>文書に対して、</a:t>
              </a:r>
              <a:r>
                <a:rPr lang="en-US" altLang="ja-JP" sz="1600" dirty="0"/>
                <a:t>45</a:t>
              </a:r>
              <a:r>
                <a:rPr lang="ja-JP" altLang="en-US" sz="1600" dirty="0"/>
                <a:t>文書が保管</a:t>
              </a:r>
              <a:br>
                <a:rPr lang="en-US" altLang="ja-JP" sz="1600" dirty="0"/>
              </a:br>
              <a:r>
                <a:rPr lang="en-US" altLang="ja-JP" sz="1600" dirty="0"/>
                <a:t>FPI</a:t>
              </a:r>
              <a:r>
                <a:rPr lang="ja-JP" altLang="en-US" sz="1600" dirty="0"/>
                <a:t>：</a:t>
              </a:r>
              <a:r>
                <a:rPr lang="en-US" altLang="ja-JP" sz="1600" dirty="0"/>
                <a:t>2/1</a:t>
              </a:r>
              <a:r>
                <a:rPr lang="ja-JP" altLang="en-US" sz="1600" dirty="0"/>
                <a:t>、保管確認日：</a:t>
              </a:r>
              <a:r>
                <a:rPr lang="en-US" altLang="ja-JP" sz="1600" dirty="0"/>
                <a:t>2/6</a:t>
              </a:r>
              <a:endParaRPr lang="ja-JP" altLang="en-US" sz="1600" dirty="0"/>
            </a:p>
          </p:txBody>
        </p:sp>
        <p:cxnSp>
          <p:nvCxnSpPr>
            <p:cNvPr id="5" name="直線コネクタ 4">
              <a:extLst>
                <a:ext uri="{FF2B5EF4-FFF2-40B4-BE49-F238E27FC236}">
                  <a16:creationId xmlns:a16="http://schemas.microsoft.com/office/drawing/2014/main" id="{AB3326DA-83F1-4FC0-8BD4-27C1564DA9BB}"/>
                </a:ext>
              </a:extLst>
            </p:cNvPr>
            <p:cNvCxnSpPr/>
            <p:nvPr/>
          </p:nvCxnSpPr>
          <p:spPr>
            <a:xfrm>
              <a:off x="1868204" y="6272981"/>
              <a:ext cx="28021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Scroll: Horizontal 13">
            <a:extLst>
              <a:ext uri="{FF2B5EF4-FFF2-40B4-BE49-F238E27FC236}">
                <a16:creationId xmlns:a16="http://schemas.microsoft.com/office/drawing/2014/main" id="{5FC9FF51-EE53-4BD8-AC71-515EBCA69299}"/>
              </a:ext>
            </a:extLst>
          </p:cNvPr>
          <p:cNvSpPr/>
          <p:nvPr/>
        </p:nvSpPr>
        <p:spPr>
          <a:xfrm>
            <a:off x="6504104" y="498825"/>
            <a:ext cx="4276298" cy="831337"/>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t>既に</a:t>
            </a:r>
            <a:r>
              <a:rPr lang="en-US" altLang="ja-JP" dirty="0"/>
              <a:t>TMF Metrics</a:t>
            </a:r>
            <a:r>
              <a:rPr lang="ja-JP" altLang="en-US" dirty="0"/>
              <a:t>を導入している場合は各社の指標に変更して教育してください</a:t>
            </a:r>
          </a:p>
        </p:txBody>
      </p:sp>
    </p:spTree>
    <p:extLst>
      <p:ext uri="{BB962C8B-B14F-4D97-AF65-F5344CB8AC3E}">
        <p14:creationId xmlns:p14="http://schemas.microsoft.com/office/powerpoint/2010/main" val="1927320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6B98EC-6468-4576-96CC-C4895366CFDE}"/>
              </a:ext>
            </a:extLst>
          </p:cNvPr>
          <p:cNvSpPr>
            <a:spLocks noGrp="1"/>
          </p:cNvSpPr>
          <p:nvPr>
            <p:ph type="sldNum" sz="quarter" idx="12"/>
          </p:nvPr>
        </p:nvSpPr>
        <p:spPr/>
        <p:txBody>
          <a:bodyPr/>
          <a:lstStyle/>
          <a:p>
            <a:fld id="{B3DB9ABE-4E01-AD48-B670-18550BBBA8A8}" type="slidenum">
              <a:rPr lang="en-US" altLang="ja-JP" smtClean="0"/>
              <a:pPr/>
              <a:t>26</a:t>
            </a:fld>
            <a:endParaRPr lang="ja-JP" altLang="en-US"/>
          </a:p>
        </p:txBody>
      </p:sp>
      <p:sp>
        <p:nvSpPr>
          <p:cNvPr id="26" name="Text Placeholder 2">
            <a:extLst>
              <a:ext uri="{FF2B5EF4-FFF2-40B4-BE49-F238E27FC236}">
                <a16:creationId xmlns:a16="http://schemas.microsoft.com/office/drawing/2014/main" id="{DD4CB94F-A96F-4DE2-BE5B-C451FC82B6A2}"/>
              </a:ext>
            </a:extLst>
          </p:cNvPr>
          <p:cNvSpPr>
            <a:spLocks noGrp="1"/>
          </p:cNvSpPr>
          <p:nvPr>
            <p:ph type="body" sz="quarter" idx="13"/>
          </p:nvPr>
        </p:nvSpPr>
        <p:spPr/>
        <p:txBody>
          <a:bodyPr/>
          <a:lstStyle/>
          <a:p>
            <a:r>
              <a:rPr lang="en-US" altLang="ja-JP" sz="2400" dirty="0"/>
              <a:t>4. TMF Metrics</a:t>
            </a:r>
            <a:r>
              <a:rPr lang="ja-JP" altLang="en-US" sz="2400" dirty="0"/>
              <a:t>を用いた</a:t>
            </a:r>
            <a:r>
              <a:rPr lang="en-US" altLang="ja-JP" sz="2400" dirty="0"/>
              <a:t>TMF</a:t>
            </a:r>
            <a:r>
              <a:rPr lang="ja-JP" altLang="en-US" sz="2400" dirty="0"/>
              <a:t>の評価方法</a:t>
            </a:r>
          </a:p>
        </p:txBody>
      </p:sp>
      <p:sp>
        <p:nvSpPr>
          <p:cNvPr id="4" name="Content Placeholder 3">
            <a:extLst>
              <a:ext uri="{FF2B5EF4-FFF2-40B4-BE49-F238E27FC236}">
                <a16:creationId xmlns:a16="http://schemas.microsoft.com/office/drawing/2014/main" id="{D49515D0-0678-49E1-A9D7-37DE4745409C}"/>
              </a:ext>
            </a:extLst>
          </p:cNvPr>
          <p:cNvSpPr>
            <a:spLocks noGrp="1"/>
          </p:cNvSpPr>
          <p:nvPr>
            <p:ph sz="quarter" idx="4294967295"/>
          </p:nvPr>
        </p:nvSpPr>
        <p:spPr>
          <a:xfrm>
            <a:off x="479425" y="1220288"/>
            <a:ext cx="11233150" cy="3281363"/>
          </a:xfrm>
        </p:spPr>
        <p:txBody>
          <a:bodyPr>
            <a:normAutofit/>
          </a:bodyPr>
          <a:lstStyle/>
          <a:p>
            <a:pPr>
              <a:buFont typeface="Wingdings" panose="05000000000000000000" pitchFamily="2" charset="2"/>
              <a:buChar char="n"/>
            </a:pPr>
            <a:r>
              <a:rPr lang="ja-JP" altLang="en-US" sz="2200" b="1" dirty="0">
                <a:solidFill>
                  <a:schemeClr val="dk1"/>
                </a:solidFill>
              </a:rPr>
              <a:t>評価指標：</a:t>
            </a:r>
            <a:r>
              <a:rPr lang="en-US" altLang="ja-JP" sz="2200" dirty="0"/>
              <a:t> </a:t>
            </a:r>
            <a:r>
              <a:rPr lang="en-US" altLang="ja-JP" sz="2200" b="1" dirty="0">
                <a:solidFill>
                  <a:schemeClr val="dk1"/>
                </a:solidFill>
              </a:rPr>
              <a:t>Completeness</a:t>
            </a:r>
            <a:r>
              <a:rPr lang="en-US" altLang="ja-JP" sz="2200" dirty="0"/>
              <a:t> </a:t>
            </a:r>
            <a:r>
              <a:rPr lang="ja-JP" altLang="en-US" sz="2200" b="1" dirty="0">
                <a:solidFill>
                  <a:schemeClr val="dk1"/>
                </a:solidFill>
              </a:rPr>
              <a:t>（例</a:t>
            </a:r>
            <a:r>
              <a:rPr lang="en-US" altLang="ja-JP" sz="2200" b="1" dirty="0">
                <a:solidFill>
                  <a:schemeClr val="dk1"/>
                </a:solidFill>
              </a:rPr>
              <a:t>2</a:t>
            </a:r>
            <a:r>
              <a:rPr lang="ja-JP" altLang="en-US" sz="2200" b="1" dirty="0">
                <a:solidFill>
                  <a:schemeClr val="dk1"/>
                </a:solidFill>
              </a:rPr>
              <a:t>）</a:t>
            </a:r>
          </a:p>
          <a:p>
            <a:pPr>
              <a:buFont typeface="Wingdings" panose="05000000000000000000" pitchFamily="2" charset="2"/>
              <a:buChar char="p"/>
            </a:pPr>
            <a:r>
              <a:rPr lang="ja-JP" altLang="en-US" sz="2000" dirty="0"/>
              <a:t>定義</a:t>
            </a:r>
            <a:endParaRPr lang="en-US" altLang="ja-JP" sz="2000" dirty="0"/>
          </a:p>
          <a:p>
            <a:pPr marL="0" indent="354013">
              <a:buNone/>
            </a:pPr>
            <a:r>
              <a:rPr lang="ja-JP" altLang="en-US" sz="2000" dirty="0"/>
              <a:t>あるイベントをトリガーにして発生する予定の文書のうち、実際に保管された文書の保管率</a:t>
            </a:r>
            <a:endParaRPr lang="en-US" altLang="ja-JP" sz="2000" dirty="0"/>
          </a:p>
          <a:p>
            <a:pPr>
              <a:buFont typeface="Wingdings" panose="05000000000000000000" pitchFamily="2" charset="2"/>
              <a:buChar char="p"/>
            </a:pPr>
            <a:r>
              <a:rPr lang="ja-JP" altLang="en-US" sz="2000" dirty="0"/>
              <a:t>測定方法</a:t>
            </a:r>
            <a:endParaRPr lang="en-US" altLang="ja-JP" sz="2000" dirty="0"/>
          </a:p>
          <a:p>
            <a:pPr marL="354013" indent="0">
              <a:buNone/>
            </a:pPr>
            <a:r>
              <a:rPr lang="ja-JP" altLang="en-US" sz="2000" dirty="0"/>
              <a:t>実際に保管された文書数</a:t>
            </a:r>
            <a:r>
              <a:rPr lang="en-US" altLang="ja-JP" sz="2000" dirty="0"/>
              <a:t>/</a:t>
            </a:r>
            <a:r>
              <a:rPr lang="ja-JP" altLang="en-US" sz="2000" dirty="0"/>
              <a:t>あるイベント（治験実施計画書の改訂）をトリガーにして発生する予定の文書数（確認タイミング：治験実施計画書改訂日から</a:t>
            </a:r>
            <a:r>
              <a:rPr lang="en-US" altLang="ja-JP" sz="2000" dirty="0"/>
              <a:t>60</a:t>
            </a:r>
            <a:r>
              <a:rPr lang="ja-JP" altLang="en-US" sz="2000" dirty="0"/>
              <a:t>暦日経過日の翌月初日）</a:t>
            </a:r>
            <a:br>
              <a:rPr lang="ja-JP" altLang="en-US" sz="2000" dirty="0"/>
            </a:br>
            <a:r>
              <a:rPr lang="en-US" altLang="ja-JP" sz="1600" dirty="0"/>
              <a:t>※</a:t>
            </a:r>
            <a:r>
              <a:rPr lang="ja-JP" altLang="en-US" sz="1600" dirty="0"/>
              <a:t>治験実施計画書改訂に伴い</a:t>
            </a:r>
            <a:r>
              <a:rPr lang="en-US" altLang="ja-JP" sz="1600" dirty="0"/>
              <a:t>CRO</a:t>
            </a:r>
            <a:r>
              <a:rPr lang="ja-JP" altLang="en-US" sz="1600" dirty="0"/>
              <a:t>が保管すべき文書：合意書、依頼書、通知書</a:t>
            </a:r>
          </a:p>
          <a:p>
            <a:pPr>
              <a:buFont typeface="Wingdings" panose="05000000000000000000" pitchFamily="2" charset="2"/>
              <a:buChar char="p"/>
            </a:pPr>
            <a:r>
              <a:rPr lang="ja-JP" altLang="en-US" sz="2000" dirty="0"/>
              <a:t>評価結果</a:t>
            </a:r>
            <a:endParaRPr lang="en-US" altLang="ja-JP" sz="2000" dirty="0"/>
          </a:p>
          <a:p>
            <a:pPr marL="0" indent="354013">
              <a:buNone/>
            </a:pPr>
            <a:r>
              <a:rPr lang="ja-JP" altLang="en-US" sz="2000" dirty="0"/>
              <a:t>基準値： </a:t>
            </a:r>
            <a:r>
              <a:rPr lang="en-US" altLang="ja-JP" sz="2000" dirty="0"/>
              <a:t>90</a:t>
            </a:r>
            <a:r>
              <a:rPr lang="ja-JP" altLang="en-US" sz="2000" dirty="0"/>
              <a:t>％以上＝</a:t>
            </a:r>
            <a:r>
              <a:rPr lang="en-US" altLang="ja-JP" sz="2000" dirty="0"/>
              <a:t>Good</a:t>
            </a:r>
            <a:endParaRPr lang="ja-JP" altLang="en-US" sz="2000" dirty="0"/>
          </a:p>
        </p:txBody>
      </p:sp>
      <p:grpSp>
        <p:nvGrpSpPr>
          <p:cNvPr id="3" name="グループ化 2">
            <a:extLst>
              <a:ext uri="{FF2B5EF4-FFF2-40B4-BE49-F238E27FC236}">
                <a16:creationId xmlns:a16="http://schemas.microsoft.com/office/drawing/2014/main" id="{401E1275-9328-4617-8AA6-80A0F83DB28C}"/>
              </a:ext>
            </a:extLst>
          </p:cNvPr>
          <p:cNvGrpSpPr/>
          <p:nvPr/>
        </p:nvGrpSpPr>
        <p:grpSpPr>
          <a:xfrm>
            <a:off x="934990" y="4510767"/>
            <a:ext cx="9665109" cy="2009494"/>
            <a:chOff x="1033313" y="4414685"/>
            <a:chExt cx="9665109" cy="2009494"/>
          </a:xfrm>
        </p:grpSpPr>
        <p:sp>
          <p:nvSpPr>
            <p:cNvPr id="29" name="正方形/長方形 24">
              <a:extLst>
                <a:ext uri="{FF2B5EF4-FFF2-40B4-BE49-F238E27FC236}">
                  <a16:creationId xmlns:a16="http://schemas.microsoft.com/office/drawing/2014/main" id="{8A2DF6DF-C28B-4F7C-AC3C-03567F614D39}"/>
                </a:ext>
              </a:extLst>
            </p:cNvPr>
            <p:cNvSpPr/>
            <p:nvPr/>
          </p:nvSpPr>
          <p:spPr>
            <a:xfrm>
              <a:off x="1033313" y="4414685"/>
              <a:ext cx="9665109" cy="200949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コンテンツ プレースホルダー 2">
              <a:extLst>
                <a:ext uri="{FF2B5EF4-FFF2-40B4-BE49-F238E27FC236}">
                  <a16:creationId xmlns:a16="http://schemas.microsoft.com/office/drawing/2014/main" id="{CE327703-2E26-45D2-8944-00CDB02B1ACA}"/>
                </a:ext>
              </a:extLst>
            </p:cNvPr>
            <p:cNvSpPr txBox="1">
              <a:spLocks/>
            </p:cNvSpPr>
            <p:nvPr/>
          </p:nvSpPr>
          <p:spPr>
            <a:xfrm>
              <a:off x="6306886" y="5456191"/>
              <a:ext cx="4173472" cy="5355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600" dirty="0"/>
                <a:t>結果が</a:t>
              </a:r>
              <a:r>
                <a:rPr lang="en-US" altLang="ja-JP" sz="1600" dirty="0"/>
                <a:t>89</a:t>
              </a:r>
              <a:r>
                <a:rPr lang="ja-JP" altLang="en-US" sz="1600" dirty="0"/>
                <a:t>％以下だった場合、詳しい状況・原因を確認し、適切な処置を実行</a:t>
              </a:r>
              <a:endParaRPr lang="en-US" altLang="ja-JP" sz="1600" dirty="0"/>
            </a:p>
          </p:txBody>
        </p:sp>
        <p:sp>
          <p:nvSpPr>
            <p:cNvPr id="31" name="矢印: 右 6">
              <a:extLst>
                <a:ext uri="{FF2B5EF4-FFF2-40B4-BE49-F238E27FC236}">
                  <a16:creationId xmlns:a16="http://schemas.microsoft.com/office/drawing/2014/main" id="{4E3FE17D-12C5-40A4-8385-B0A1226A9A31}"/>
                </a:ext>
              </a:extLst>
            </p:cNvPr>
            <p:cNvSpPr/>
            <p:nvPr/>
          </p:nvSpPr>
          <p:spPr>
            <a:xfrm>
              <a:off x="5742038" y="5245318"/>
              <a:ext cx="353962" cy="5355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 name="コンテンツ プレースホルダー 2">
              <a:extLst>
                <a:ext uri="{FF2B5EF4-FFF2-40B4-BE49-F238E27FC236}">
                  <a16:creationId xmlns:a16="http://schemas.microsoft.com/office/drawing/2014/main" id="{924981E1-A27A-45DA-A5D9-A04ECCCD6D28}"/>
                </a:ext>
              </a:extLst>
            </p:cNvPr>
            <p:cNvSpPr txBox="1">
              <a:spLocks/>
            </p:cNvSpPr>
            <p:nvPr/>
          </p:nvSpPr>
          <p:spPr>
            <a:xfrm>
              <a:off x="1711642" y="5137520"/>
              <a:ext cx="3555164" cy="1286658"/>
            </a:xfrm>
            <a:prstGeom prst="rect">
              <a:avLst/>
            </a:prstGeom>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400" dirty="0"/>
                <a:t>・合意書（</a:t>
              </a:r>
              <a:r>
                <a:rPr lang="en-US" altLang="ja-JP" sz="1400" dirty="0"/>
                <a:t>20</a:t>
              </a:r>
              <a:r>
                <a:rPr lang="ja-JP" altLang="en-US" sz="1400" dirty="0"/>
                <a:t>文書）　　⇒</a:t>
              </a:r>
              <a:r>
                <a:rPr lang="en-US" altLang="ja-JP" sz="1400" dirty="0"/>
                <a:t>20</a:t>
              </a:r>
              <a:r>
                <a:rPr lang="ja-JP" altLang="en-US" sz="1400" dirty="0"/>
                <a:t>文書入手</a:t>
              </a:r>
              <a:endParaRPr lang="en-US" altLang="ja-JP" sz="1400" dirty="0"/>
            </a:p>
            <a:p>
              <a:pPr marL="0" indent="0">
                <a:buNone/>
              </a:pPr>
              <a:r>
                <a:rPr lang="ja-JP" altLang="en-US" sz="1400" dirty="0"/>
                <a:t>・依頼書（</a:t>
              </a:r>
              <a:r>
                <a:rPr lang="en-US" altLang="ja-JP" sz="1400" dirty="0"/>
                <a:t>20</a:t>
              </a:r>
              <a:r>
                <a:rPr lang="ja-JP" altLang="en-US" sz="1400" dirty="0"/>
                <a:t>文書）　　⇒</a:t>
              </a:r>
              <a:r>
                <a:rPr lang="en-US" altLang="ja-JP" sz="1400" dirty="0"/>
                <a:t>20</a:t>
              </a:r>
              <a:r>
                <a:rPr lang="ja-JP" altLang="en-US" sz="1400" dirty="0"/>
                <a:t>文書入手</a:t>
              </a:r>
              <a:endParaRPr lang="en-US" altLang="ja-JP" sz="1400" dirty="0"/>
            </a:p>
            <a:p>
              <a:pPr marL="0" indent="0">
                <a:buNone/>
              </a:pPr>
              <a:r>
                <a:rPr lang="ja-JP" altLang="en-US" sz="1400" dirty="0"/>
                <a:t>・通知書（</a:t>
              </a:r>
              <a:r>
                <a:rPr lang="en-US" altLang="ja-JP" sz="1400" dirty="0"/>
                <a:t>20</a:t>
              </a:r>
              <a:r>
                <a:rPr lang="ja-JP" altLang="en-US" sz="1400" dirty="0"/>
                <a:t>文書）　　⇒</a:t>
              </a:r>
              <a:r>
                <a:rPr lang="en-US" altLang="ja-JP" sz="1400" dirty="0"/>
                <a:t>16</a:t>
              </a:r>
              <a:r>
                <a:rPr lang="ja-JP" altLang="en-US" sz="1400" dirty="0"/>
                <a:t>文書入手</a:t>
              </a:r>
              <a:endParaRPr lang="en-US" altLang="ja-JP" sz="1400" dirty="0"/>
            </a:p>
            <a:p>
              <a:pPr marL="0" indent="0">
                <a:buNone/>
              </a:pPr>
              <a:r>
                <a:rPr lang="ja-JP" altLang="en-US" sz="1400" dirty="0"/>
                <a:t>合計　</a:t>
              </a:r>
              <a:r>
                <a:rPr lang="en-US" altLang="ja-JP" sz="1400" dirty="0"/>
                <a:t>60</a:t>
              </a:r>
              <a:r>
                <a:rPr lang="ja-JP" altLang="en-US" sz="1400" dirty="0"/>
                <a:t>文書　　　　　　</a:t>
              </a:r>
              <a:r>
                <a:rPr lang="en-US" altLang="ja-JP" sz="1400" dirty="0"/>
                <a:t>56</a:t>
              </a:r>
              <a:r>
                <a:rPr lang="ja-JP" altLang="en-US" sz="1400" dirty="0"/>
                <a:t>文書</a:t>
              </a:r>
              <a:endParaRPr lang="en-US" altLang="ja-JP" sz="1400" dirty="0"/>
            </a:p>
          </p:txBody>
        </p:sp>
        <p:sp>
          <p:nvSpPr>
            <p:cNvPr id="33" name="コンテンツ プレースホルダー 2">
              <a:extLst>
                <a:ext uri="{FF2B5EF4-FFF2-40B4-BE49-F238E27FC236}">
                  <a16:creationId xmlns:a16="http://schemas.microsoft.com/office/drawing/2014/main" id="{BD03EB88-3700-4C4C-B9F2-2EE9535847BF}"/>
                </a:ext>
              </a:extLst>
            </p:cNvPr>
            <p:cNvSpPr txBox="1">
              <a:spLocks/>
            </p:cNvSpPr>
            <p:nvPr/>
          </p:nvSpPr>
          <p:spPr>
            <a:xfrm>
              <a:off x="7344782" y="4994621"/>
              <a:ext cx="1942631" cy="369332"/>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en-US" altLang="ja-JP" sz="2000" dirty="0"/>
                <a:t>93</a:t>
              </a:r>
              <a:r>
                <a:rPr lang="ja-JP" altLang="en-US" sz="2000" dirty="0"/>
                <a:t>％　＝　</a:t>
              </a:r>
              <a:r>
                <a:rPr lang="en-US" altLang="ja-JP" sz="2000" dirty="0"/>
                <a:t>Good</a:t>
              </a:r>
            </a:p>
          </p:txBody>
        </p:sp>
        <p:sp>
          <p:nvSpPr>
            <p:cNvPr id="34" name="コンテンツ プレースホルダー 2">
              <a:extLst>
                <a:ext uri="{FF2B5EF4-FFF2-40B4-BE49-F238E27FC236}">
                  <a16:creationId xmlns:a16="http://schemas.microsoft.com/office/drawing/2014/main" id="{D0E8CB67-6845-4656-AE31-38C971B0A0D3}"/>
                </a:ext>
              </a:extLst>
            </p:cNvPr>
            <p:cNvSpPr txBox="1">
              <a:spLocks/>
            </p:cNvSpPr>
            <p:nvPr/>
          </p:nvSpPr>
          <p:spPr>
            <a:xfrm>
              <a:off x="1144142" y="4557678"/>
              <a:ext cx="4789631" cy="5355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1600" dirty="0"/>
                <a:t>予定文書数：</a:t>
              </a:r>
              <a:r>
                <a:rPr lang="en-US" altLang="ja-JP" sz="1600" dirty="0"/>
                <a:t>20</a:t>
              </a:r>
              <a:r>
                <a:rPr lang="ja-JP" altLang="en-US" sz="1600" dirty="0"/>
                <a:t>施設</a:t>
              </a:r>
              <a:r>
                <a:rPr lang="en-US" altLang="ja-JP" sz="1600" dirty="0"/>
                <a:t>60</a:t>
              </a:r>
              <a:r>
                <a:rPr lang="ja-JP" altLang="en-US" sz="1600" dirty="0"/>
                <a:t>文書に対して、</a:t>
              </a:r>
              <a:r>
                <a:rPr lang="en-US" altLang="ja-JP" sz="1600" dirty="0"/>
                <a:t>56</a:t>
              </a:r>
              <a:r>
                <a:rPr lang="ja-JP" altLang="en-US" sz="1600" dirty="0"/>
                <a:t>文書が保管</a:t>
              </a:r>
              <a:br>
                <a:rPr lang="en-US" altLang="ja-JP" sz="1600" dirty="0"/>
              </a:br>
              <a:r>
                <a:rPr lang="ja-JP" altLang="en-US" sz="1600" dirty="0"/>
                <a:t>治験実施計画書改定日：</a:t>
              </a:r>
              <a:r>
                <a:rPr lang="en-US" altLang="ja-JP" sz="1600" dirty="0"/>
                <a:t>2/7</a:t>
              </a:r>
              <a:r>
                <a:rPr lang="ja-JP" altLang="en-US" sz="1600" dirty="0"/>
                <a:t>、保管確認日：</a:t>
              </a:r>
              <a:r>
                <a:rPr lang="en-US" altLang="ja-JP" sz="1600" dirty="0"/>
                <a:t>5/1</a:t>
              </a:r>
              <a:endParaRPr lang="ja-JP" altLang="en-US" sz="1600" dirty="0"/>
            </a:p>
          </p:txBody>
        </p:sp>
        <p:cxnSp>
          <p:nvCxnSpPr>
            <p:cNvPr id="35" name="直線コネクタ 34">
              <a:extLst>
                <a:ext uri="{FF2B5EF4-FFF2-40B4-BE49-F238E27FC236}">
                  <a16:creationId xmlns:a16="http://schemas.microsoft.com/office/drawing/2014/main" id="{548D822A-0701-411E-A0B0-D5DFECC42265}"/>
                </a:ext>
              </a:extLst>
            </p:cNvPr>
            <p:cNvCxnSpPr/>
            <p:nvPr/>
          </p:nvCxnSpPr>
          <p:spPr>
            <a:xfrm>
              <a:off x="1780468" y="6056507"/>
              <a:ext cx="280211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Scroll: Horizontal 13">
            <a:extLst>
              <a:ext uri="{FF2B5EF4-FFF2-40B4-BE49-F238E27FC236}">
                <a16:creationId xmlns:a16="http://schemas.microsoft.com/office/drawing/2014/main" id="{4AC0A4DF-953B-49FB-A4E2-3CC3896175C9}"/>
              </a:ext>
            </a:extLst>
          </p:cNvPr>
          <p:cNvSpPr/>
          <p:nvPr/>
        </p:nvSpPr>
        <p:spPr>
          <a:xfrm>
            <a:off x="6504104" y="498825"/>
            <a:ext cx="4276298" cy="831337"/>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t>既に</a:t>
            </a:r>
            <a:r>
              <a:rPr lang="en-US" altLang="ja-JP" dirty="0"/>
              <a:t>TMF Metrics</a:t>
            </a:r>
            <a:r>
              <a:rPr lang="ja-JP" altLang="en-US" dirty="0"/>
              <a:t>を導入している場合は各社の指標に変更して教育してください</a:t>
            </a:r>
          </a:p>
        </p:txBody>
      </p:sp>
    </p:spTree>
    <p:extLst>
      <p:ext uri="{BB962C8B-B14F-4D97-AF65-F5344CB8AC3E}">
        <p14:creationId xmlns:p14="http://schemas.microsoft.com/office/powerpoint/2010/main" val="1397740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6B98EC-6468-4576-96CC-C4895366CFDE}"/>
              </a:ext>
            </a:extLst>
          </p:cNvPr>
          <p:cNvSpPr>
            <a:spLocks noGrp="1"/>
          </p:cNvSpPr>
          <p:nvPr>
            <p:ph type="sldNum" sz="quarter" idx="12"/>
          </p:nvPr>
        </p:nvSpPr>
        <p:spPr/>
        <p:txBody>
          <a:bodyPr/>
          <a:lstStyle/>
          <a:p>
            <a:fld id="{B3DB9ABE-4E01-AD48-B670-18550BBBA8A8}" type="slidenum">
              <a:rPr lang="en-US" altLang="ja-JP" smtClean="0"/>
              <a:pPr/>
              <a:t>27</a:t>
            </a:fld>
            <a:endParaRPr lang="ja-JP" altLang="en-US"/>
          </a:p>
        </p:txBody>
      </p:sp>
      <p:sp>
        <p:nvSpPr>
          <p:cNvPr id="26" name="Text Placeholder 2">
            <a:extLst>
              <a:ext uri="{FF2B5EF4-FFF2-40B4-BE49-F238E27FC236}">
                <a16:creationId xmlns:a16="http://schemas.microsoft.com/office/drawing/2014/main" id="{DD4CB94F-A96F-4DE2-BE5B-C451FC82B6A2}"/>
              </a:ext>
            </a:extLst>
          </p:cNvPr>
          <p:cNvSpPr>
            <a:spLocks noGrp="1"/>
          </p:cNvSpPr>
          <p:nvPr>
            <p:ph type="body" sz="quarter" idx="13"/>
          </p:nvPr>
        </p:nvSpPr>
        <p:spPr/>
        <p:txBody>
          <a:bodyPr/>
          <a:lstStyle/>
          <a:p>
            <a:r>
              <a:rPr lang="en-US" altLang="ja-JP" sz="2400" dirty="0"/>
              <a:t>4. TMF Metrics</a:t>
            </a:r>
            <a:r>
              <a:rPr lang="ja-JP" altLang="en-US" sz="2400" dirty="0"/>
              <a:t>を用いた</a:t>
            </a:r>
            <a:r>
              <a:rPr lang="en-US" altLang="ja-JP" sz="2400" dirty="0"/>
              <a:t>TMF</a:t>
            </a:r>
            <a:r>
              <a:rPr lang="ja-JP" altLang="en-US" sz="2400" dirty="0"/>
              <a:t>の評価方法</a:t>
            </a:r>
          </a:p>
        </p:txBody>
      </p:sp>
      <p:sp>
        <p:nvSpPr>
          <p:cNvPr id="4" name="Content Placeholder 3">
            <a:extLst>
              <a:ext uri="{FF2B5EF4-FFF2-40B4-BE49-F238E27FC236}">
                <a16:creationId xmlns:a16="http://schemas.microsoft.com/office/drawing/2014/main" id="{D49515D0-0678-49E1-A9D7-37DE4745409C}"/>
              </a:ext>
            </a:extLst>
          </p:cNvPr>
          <p:cNvSpPr>
            <a:spLocks noGrp="1"/>
          </p:cNvSpPr>
          <p:nvPr>
            <p:ph sz="quarter" idx="4294967295"/>
          </p:nvPr>
        </p:nvSpPr>
        <p:spPr>
          <a:xfrm>
            <a:off x="479424" y="1112828"/>
            <a:ext cx="11233150" cy="461963"/>
          </a:xfrm>
        </p:spPr>
        <p:txBody>
          <a:bodyPr>
            <a:normAutofit/>
          </a:bodyPr>
          <a:lstStyle/>
          <a:p>
            <a:pPr>
              <a:buFont typeface="Wingdings" panose="05000000000000000000" pitchFamily="2" charset="2"/>
              <a:buChar char="n"/>
            </a:pPr>
            <a:r>
              <a:rPr lang="ja-JP" altLang="en-US" sz="2200" b="1" dirty="0">
                <a:solidFill>
                  <a:schemeClr val="dk1"/>
                </a:solidFill>
              </a:rPr>
              <a:t>評価指標の</a:t>
            </a:r>
            <a:r>
              <a:rPr lang="en-US" altLang="ja-JP" sz="2200" b="1" dirty="0">
                <a:solidFill>
                  <a:schemeClr val="dk1"/>
                </a:solidFill>
              </a:rPr>
              <a:t>Completeness</a:t>
            </a:r>
            <a:r>
              <a:rPr lang="ja-JP" altLang="en-US" sz="2200" b="1" dirty="0"/>
              <a:t>を利用する際の留意点</a:t>
            </a:r>
            <a:endParaRPr lang="ja-JP" altLang="en-US" sz="2200" b="1" dirty="0">
              <a:solidFill>
                <a:schemeClr val="dk1"/>
              </a:solidFill>
            </a:endParaRPr>
          </a:p>
          <a:p>
            <a:pPr marL="0" indent="0">
              <a:buNone/>
            </a:pPr>
            <a:endParaRPr lang="ja-JP" altLang="en-US" sz="2200" dirty="0"/>
          </a:p>
        </p:txBody>
      </p:sp>
      <p:sp>
        <p:nvSpPr>
          <p:cNvPr id="27" name="Rectangle: Rounded Corners 26">
            <a:extLst>
              <a:ext uri="{FF2B5EF4-FFF2-40B4-BE49-F238E27FC236}">
                <a16:creationId xmlns:a16="http://schemas.microsoft.com/office/drawing/2014/main" id="{6E05741B-72E5-49BA-9FE7-79F46CFF34E9}"/>
              </a:ext>
            </a:extLst>
          </p:cNvPr>
          <p:cNvSpPr/>
          <p:nvPr/>
        </p:nvSpPr>
        <p:spPr>
          <a:xfrm>
            <a:off x="587102" y="1626530"/>
            <a:ext cx="11017795" cy="5079279"/>
          </a:xfrm>
          <a:prstGeom prst="roundRect">
            <a:avLst/>
          </a:prstGeom>
          <a:ln>
            <a:solidFill>
              <a:schemeClr val="accent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noAutofit/>
          </a:bodyPr>
          <a:lstStyle/>
          <a:p>
            <a:pPr marL="342900" indent="-342900">
              <a:buFont typeface="Wingdings" panose="05000000000000000000" pitchFamily="2" charset="2"/>
              <a:buChar char="n"/>
            </a:pPr>
            <a:r>
              <a:rPr lang="ja-JP" altLang="en-US" sz="2000" dirty="0">
                <a:solidFill>
                  <a:schemeClr val="tx1"/>
                </a:solidFill>
              </a:rPr>
              <a:t>試験の進捗に伴い、当初予定していた以上の文書が発生するケースがあるため、適切なタイミングで分母（予定文書数）の見直しが必要である（例：予定外の治験実施計画書の改訂、治験分担医師の追加による履歴書の発生等）。</a:t>
            </a:r>
            <a:endParaRPr lang="en-US" altLang="ja-JP" sz="2000" dirty="0">
              <a:solidFill>
                <a:schemeClr val="tx1"/>
              </a:solidFill>
            </a:endParaRPr>
          </a:p>
          <a:p>
            <a:pPr marL="342900" indent="-342900">
              <a:buFont typeface="Wingdings" panose="05000000000000000000" pitchFamily="2" charset="2"/>
              <a:buChar char="n"/>
            </a:pPr>
            <a:endParaRPr lang="en-US" altLang="ja-JP" sz="2000" dirty="0">
              <a:solidFill>
                <a:schemeClr val="tx1"/>
              </a:solidFill>
            </a:endParaRPr>
          </a:p>
          <a:p>
            <a:pPr marL="342900" indent="-342900">
              <a:buFont typeface="Wingdings" panose="05000000000000000000" pitchFamily="2" charset="2"/>
              <a:buChar char="n"/>
            </a:pPr>
            <a:r>
              <a:rPr lang="en-US" altLang="ja-JP" sz="2000" dirty="0">
                <a:solidFill>
                  <a:schemeClr val="tx1"/>
                </a:solidFill>
              </a:rPr>
              <a:t>eTMF</a:t>
            </a:r>
            <a:r>
              <a:rPr lang="ja-JP" altLang="en-US" sz="2000" dirty="0">
                <a:solidFill>
                  <a:schemeClr val="tx1"/>
                </a:solidFill>
              </a:rPr>
              <a:t>システムによっては、</a:t>
            </a:r>
            <a:r>
              <a:rPr lang="en-US" altLang="ja-JP" sz="2000" dirty="0">
                <a:solidFill>
                  <a:schemeClr val="tx1"/>
                </a:solidFill>
              </a:rPr>
              <a:t>TMF</a:t>
            </a:r>
            <a:r>
              <a:rPr lang="ja-JP" altLang="en-US" sz="2000" dirty="0">
                <a:solidFill>
                  <a:schemeClr val="tx1"/>
                </a:solidFill>
              </a:rPr>
              <a:t> </a:t>
            </a:r>
            <a:r>
              <a:rPr lang="en-US" altLang="ja-JP" sz="2000" dirty="0">
                <a:solidFill>
                  <a:schemeClr val="tx1"/>
                </a:solidFill>
              </a:rPr>
              <a:t>Reference</a:t>
            </a:r>
            <a:r>
              <a:rPr lang="ja-JP" altLang="en-US" sz="2000" dirty="0">
                <a:solidFill>
                  <a:schemeClr val="tx1"/>
                </a:solidFill>
              </a:rPr>
              <a:t> </a:t>
            </a:r>
            <a:r>
              <a:rPr lang="en-US" altLang="ja-JP" sz="2000" dirty="0">
                <a:solidFill>
                  <a:schemeClr val="tx1"/>
                </a:solidFill>
              </a:rPr>
              <a:t>Model*</a:t>
            </a:r>
            <a:r>
              <a:rPr lang="ja-JP" altLang="en-US" sz="2000" dirty="0">
                <a:solidFill>
                  <a:schemeClr val="tx1"/>
                </a:solidFill>
              </a:rPr>
              <a:t>の</a:t>
            </a:r>
            <a:r>
              <a:rPr lang="en-US" altLang="ja-JP" sz="2000" dirty="0">
                <a:solidFill>
                  <a:schemeClr val="tx1"/>
                </a:solidFill>
              </a:rPr>
              <a:t>Artifact</a:t>
            </a:r>
            <a:r>
              <a:rPr lang="ja-JP" altLang="en-US" sz="2000" dirty="0">
                <a:solidFill>
                  <a:schemeClr val="tx1"/>
                </a:solidFill>
              </a:rPr>
              <a:t>レベル（文書名の階層）の保管文書数が自動でカウントされ、</a:t>
            </a:r>
            <a:r>
              <a:rPr lang="en-US" altLang="ja-JP" sz="2000" dirty="0">
                <a:solidFill>
                  <a:schemeClr val="tx1"/>
                </a:solidFill>
              </a:rPr>
              <a:t>Completeness</a:t>
            </a:r>
            <a:r>
              <a:rPr lang="ja-JP" altLang="en-US" sz="2000" dirty="0">
                <a:solidFill>
                  <a:schemeClr val="tx1"/>
                </a:solidFill>
              </a:rPr>
              <a:t>の目安として取り扱われることがある。その際、特定の文書が保管されているかどうかは別の視点での確認が必要となる。</a:t>
            </a:r>
            <a:endParaRPr lang="en-US" altLang="ja-JP" sz="2000" dirty="0">
              <a:solidFill>
                <a:schemeClr val="tx1"/>
              </a:solidFill>
            </a:endParaRPr>
          </a:p>
          <a:p>
            <a:r>
              <a:rPr lang="en-US" altLang="ja-JP" sz="2000" dirty="0">
                <a:solidFill>
                  <a:schemeClr val="tx1"/>
                </a:solidFill>
              </a:rPr>
              <a:t>*</a:t>
            </a:r>
            <a:r>
              <a:rPr lang="en-US" altLang="ja-JP" sz="2000" dirty="0">
                <a:hlinkClick r:id="rId2"/>
              </a:rPr>
              <a:t>About the TMF Reference Model – Trial Master File Reference Model (tmfrefmodel.com)</a:t>
            </a:r>
            <a:endParaRPr lang="en-US" altLang="ja-JP" sz="2000" dirty="0">
              <a:solidFill>
                <a:schemeClr val="tx1"/>
              </a:solidFill>
            </a:endParaRPr>
          </a:p>
          <a:p>
            <a:pPr marL="342900" indent="-342900">
              <a:buFont typeface="Wingdings" panose="05000000000000000000" pitchFamily="2" charset="2"/>
              <a:buChar char="n"/>
            </a:pPr>
            <a:endParaRPr lang="en-US" altLang="ja-JP" sz="2000" dirty="0">
              <a:solidFill>
                <a:schemeClr val="tx1"/>
              </a:solidFill>
            </a:endParaRPr>
          </a:p>
          <a:p>
            <a:pPr marL="342900" indent="-342900">
              <a:buFont typeface="Wingdings" panose="05000000000000000000" pitchFamily="2" charset="2"/>
              <a:buChar char="n"/>
            </a:pPr>
            <a:r>
              <a:rPr lang="en-US" altLang="ja-JP" sz="2000" dirty="0">
                <a:solidFill>
                  <a:schemeClr val="tx1"/>
                </a:solidFill>
              </a:rPr>
              <a:t>1</a:t>
            </a:r>
            <a:r>
              <a:rPr lang="ja-JP" altLang="en-US" sz="2000" dirty="0">
                <a:solidFill>
                  <a:schemeClr val="tx1"/>
                </a:solidFill>
              </a:rPr>
              <a:t>文書に対して</a:t>
            </a:r>
            <a:r>
              <a:rPr lang="en-US" altLang="ja-JP" sz="2000" dirty="0">
                <a:solidFill>
                  <a:schemeClr val="tx1"/>
                </a:solidFill>
              </a:rPr>
              <a:t>1</a:t>
            </a:r>
            <a:r>
              <a:rPr lang="ja-JP" altLang="en-US" sz="2000" dirty="0">
                <a:solidFill>
                  <a:schemeClr val="tx1"/>
                </a:solidFill>
              </a:rPr>
              <a:t>つの</a:t>
            </a:r>
            <a:r>
              <a:rPr lang="en-US" altLang="ja-JP" sz="2000" dirty="0">
                <a:solidFill>
                  <a:schemeClr val="tx1"/>
                </a:solidFill>
              </a:rPr>
              <a:t>Placeholder</a:t>
            </a:r>
            <a:r>
              <a:rPr lang="ja-JP" altLang="en-US" sz="2000" dirty="0">
                <a:solidFill>
                  <a:schemeClr val="tx1"/>
                </a:solidFill>
              </a:rPr>
              <a:t>（</a:t>
            </a:r>
            <a:r>
              <a:rPr lang="en-US" altLang="ja-JP" sz="2000" dirty="0">
                <a:solidFill>
                  <a:schemeClr val="tx1"/>
                </a:solidFill>
              </a:rPr>
              <a:t>eTMF</a:t>
            </a:r>
            <a:r>
              <a:rPr lang="ja-JP" altLang="en-US" sz="2000" dirty="0">
                <a:solidFill>
                  <a:schemeClr val="tx1"/>
                </a:solidFill>
              </a:rPr>
              <a:t>システム上の文書の保管枠）を設定するシステムにおいては、事前にあるべき文書の</a:t>
            </a:r>
            <a:r>
              <a:rPr lang="en-US" altLang="ja-JP" sz="2000" dirty="0">
                <a:solidFill>
                  <a:schemeClr val="tx1"/>
                </a:solidFill>
              </a:rPr>
              <a:t>Placeholder</a:t>
            </a:r>
            <a:r>
              <a:rPr lang="ja-JP" altLang="en-US" sz="2000" dirty="0">
                <a:solidFill>
                  <a:schemeClr val="tx1"/>
                </a:solidFill>
              </a:rPr>
              <a:t>を設定することにより、</a:t>
            </a:r>
            <a:r>
              <a:rPr lang="en-US" altLang="ja-JP" sz="2000" dirty="0">
                <a:solidFill>
                  <a:schemeClr val="tx1"/>
                </a:solidFill>
              </a:rPr>
              <a:t>Placeholder</a:t>
            </a:r>
            <a:r>
              <a:rPr lang="ja-JP" altLang="en-US" sz="2000" dirty="0">
                <a:solidFill>
                  <a:schemeClr val="tx1"/>
                </a:solidFill>
              </a:rPr>
              <a:t>の充填率が</a:t>
            </a:r>
            <a:r>
              <a:rPr lang="en-US" altLang="ja-JP" sz="2000" dirty="0">
                <a:solidFill>
                  <a:schemeClr val="tx1"/>
                </a:solidFill>
              </a:rPr>
              <a:t>Completeness</a:t>
            </a:r>
            <a:r>
              <a:rPr lang="ja-JP" altLang="en-US" sz="2000" dirty="0">
                <a:solidFill>
                  <a:schemeClr val="tx1"/>
                </a:solidFill>
              </a:rPr>
              <a:t>を示す。一方で、文書が発生しなかった場合に、空の</a:t>
            </a:r>
            <a:r>
              <a:rPr lang="en-US" altLang="ja-JP" sz="2000" dirty="0">
                <a:solidFill>
                  <a:schemeClr val="tx1"/>
                </a:solidFill>
              </a:rPr>
              <a:t>Placeholder</a:t>
            </a:r>
            <a:r>
              <a:rPr lang="ja-JP" altLang="en-US" sz="2000" dirty="0">
                <a:solidFill>
                  <a:schemeClr val="tx1"/>
                </a:solidFill>
              </a:rPr>
              <a:t>が設置されたままになる場合があるため、事前に取り扱いを規定しておくとよい。</a:t>
            </a:r>
            <a:endParaRPr lang="en-US" altLang="ja-JP" sz="2000" dirty="0">
              <a:solidFill>
                <a:schemeClr val="tx1"/>
              </a:solidFill>
            </a:endParaRPr>
          </a:p>
          <a:p>
            <a:pPr marL="342900" indent="-342900">
              <a:buFont typeface="Wingdings" panose="05000000000000000000" pitchFamily="2" charset="2"/>
              <a:buChar char="n"/>
            </a:pPr>
            <a:endParaRPr lang="en-US" altLang="ja-JP" sz="2000" dirty="0">
              <a:solidFill>
                <a:schemeClr val="tx1"/>
              </a:solidFill>
            </a:endParaRPr>
          </a:p>
          <a:p>
            <a:pPr marL="342900" indent="-342900">
              <a:buFont typeface="Wingdings" panose="05000000000000000000" pitchFamily="2" charset="2"/>
              <a:buChar char="n"/>
            </a:pPr>
            <a:r>
              <a:rPr lang="ja-JP" altLang="en-US" sz="2000" dirty="0">
                <a:solidFill>
                  <a:schemeClr val="tx1"/>
                </a:solidFill>
              </a:rPr>
              <a:t>全てのあるべき文書が保管されていることを確認することが</a:t>
            </a:r>
            <a:r>
              <a:rPr lang="en-US" altLang="ja-JP" sz="2000" dirty="0">
                <a:solidFill>
                  <a:schemeClr val="tx1"/>
                </a:solidFill>
              </a:rPr>
              <a:t>Completeness</a:t>
            </a:r>
            <a:r>
              <a:rPr lang="ja-JP" altLang="en-US" sz="2000" dirty="0">
                <a:solidFill>
                  <a:schemeClr val="tx1"/>
                </a:solidFill>
              </a:rPr>
              <a:t>の趣旨ではあるが、各社の判断により対象範囲を絞ることも考えられる。</a:t>
            </a:r>
            <a:endParaRPr lang="en-US" altLang="ja-JP" sz="2000" dirty="0">
              <a:solidFill>
                <a:schemeClr val="tx1"/>
              </a:solidFill>
            </a:endParaRPr>
          </a:p>
        </p:txBody>
      </p:sp>
      <p:sp>
        <p:nvSpPr>
          <p:cNvPr id="8" name="Scroll: Horizontal 7">
            <a:extLst>
              <a:ext uri="{FF2B5EF4-FFF2-40B4-BE49-F238E27FC236}">
                <a16:creationId xmlns:a16="http://schemas.microsoft.com/office/drawing/2014/main" id="{65426E2E-7B8C-4AFA-9522-1D17291ED31B}"/>
              </a:ext>
            </a:extLst>
          </p:cNvPr>
          <p:cNvSpPr/>
          <p:nvPr/>
        </p:nvSpPr>
        <p:spPr>
          <a:xfrm>
            <a:off x="6735272" y="424615"/>
            <a:ext cx="4276298" cy="831337"/>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t>既に</a:t>
            </a:r>
            <a:r>
              <a:rPr lang="en-US" altLang="ja-JP" dirty="0"/>
              <a:t>TMF Metrics</a:t>
            </a:r>
            <a:r>
              <a:rPr lang="ja-JP" altLang="en-US" dirty="0"/>
              <a:t>を導入している場合は各社の指標に変更して教育してください</a:t>
            </a:r>
          </a:p>
        </p:txBody>
      </p:sp>
    </p:spTree>
    <p:extLst>
      <p:ext uri="{BB962C8B-B14F-4D97-AF65-F5344CB8AC3E}">
        <p14:creationId xmlns:p14="http://schemas.microsoft.com/office/powerpoint/2010/main" val="1712856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6B98EC-6468-4576-96CC-C4895366CFDE}"/>
              </a:ext>
            </a:extLst>
          </p:cNvPr>
          <p:cNvSpPr>
            <a:spLocks noGrp="1"/>
          </p:cNvSpPr>
          <p:nvPr>
            <p:ph type="sldNum" sz="quarter" idx="12"/>
          </p:nvPr>
        </p:nvSpPr>
        <p:spPr/>
        <p:txBody>
          <a:bodyPr/>
          <a:lstStyle/>
          <a:p>
            <a:fld id="{B3DB9ABE-4E01-AD48-B670-18550BBBA8A8}" type="slidenum">
              <a:rPr lang="en-US" altLang="ja-JP" smtClean="0"/>
              <a:pPr/>
              <a:t>28</a:t>
            </a:fld>
            <a:endParaRPr lang="ja-JP" altLang="en-US"/>
          </a:p>
        </p:txBody>
      </p:sp>
      <p:sp>
        <p:nvSpPr>
          <p:cNvPr id="26" name="Text Placeholder 2">
            <a:extLst>
              <a:ext uri="{FF2B5EF4-FFF2-40B4-BE49-F238E27FC236}">
                <a16:creationId xmlns:a16="http://schemas.microsoft.com/office/drawing/2014/main" id="{DD4CB94F-A96F-4DE2-BE5B-C451FC82B6A2}"/>
              </a:ext>
            </a:extLst>
          </p:cNvPr>
          <p:cNvSpPr>
            <a:spLocks noGrp="1"/>
          </p:cNvSpPr>
          <p:nvPr>
            <p:ph type="body" sz="quarter" idx="13"/>
          </p:nvPr>
        </p:nvSpPr>
        <p:spPr/>
        <p:txBody>
          <a:bodyPr/>
          <a:lstStyle/>
          <a:p>
            <a:r>
              <a:rPr lang="en-US" altLang="ja-JP" sz="2400" dirty="0"/>
              <a:t>5. TMF Metrics</a:t>
            </a:r>
            <a:r>
              <a:rPr lang="ja-JP" altLang="en-US" sz="2400" dirty="0"/>
              <a:t>の活用に向けて</a:t>
            </a:r>
          </a:p>
        </p:txBody>
      </p:sp>
      <p:sp>
        <p:nvSpPr>
          <p:cNvPr id="27" name="Rectangle: Rounded Corners 26">
            <a:extLst>
              <a:ext uri="{FF2B5EF4-FFF2-40B4-BE49-F238E27FC236}">
                <a16:creationId xmlns:a16="http://schemas.microsoft.com/office/drawing/2014/main" id="{6E05741B-72E5-49BA-9FE7-79F46CFF34E9}"/>
              </a:ext>
            </a:extLst>
          </p:cNvPr>
          <p:cNvSpPr/>
          <p:nvPr/>
        </p:nvSpPr>
        <p:spPr>
          <a:xfrm>
            <a:off x="673509" y="1232684"/>
            <a:ext cx="10844981" cy="5470145"/>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noAutofit/>
          </a:bodyPr>
          <a:lstStyle/>
          <a:p>
            <a:pPr marL="342900" indent="-342900" fontAlgn="base">
              <a:lnSpc>
                <a:spcPct val="120000"/>
              </a:lnSpc>
              <a:spcBef>
                <a:spcPct val="50000"/>
              </a:spcBef>
              <a:spcAft>
                <a:spcPct val="0"/>
              </a:spcAft>
              <a:buFont typeface="Wingdings" panose="05000000000000000000" pitchFamily="2" charset="2"/>
              <a:buChar char="n"/>
            </a:pPr>
            <a:r>
              <a:rPr lang="ja-JP" altLang="en-US" sz="2000" dirty="0"/>
              <a:t>定期的（</a:t>
            </a:r>
            <a:r>
              <a:rPr lang="en-US" altLang="ja-JP" sz="2000" dirty="0"/>
              <a:t>1</a:t>
            </a:r>
            <a:r>
              <a:rPr lang="ja-JP" altLang="en-US" sz="2000" dirty="0"/>
              <a:t>ヶ月ごと、</a:t>
            </a:r>
            <a:r>
              <a:rPr lang="en-US" altLang="ja-JP" sz="2000" dirty="0"/>
              <a:t>3</a:t>
            </a:r>
            <a:r>
              <a:rPr lang="ja-JP" altLang="en-US" sz="2000" dirty="0"/>
              <a:t>ヶ月ごと等）に、組織、試験、外部ベンダー（</a:t>
            </a:r>
            <a:r>
              <a:rPr lang="en-US" altLang="ja-JP" sz="2000" dirty="0"/>
              <a:t>CRO</a:t>
            </a:r>
            <a:r>
              <a:rPr lang="ja-JP" altLang="en-US" sz="2000" dirty="0"/>
              <a:t>等）ごとに算出した</a:t>
            </a:r>
            <a:r>
              <a:rPr lang="en-US" altLang="ja-JP" sz="2000" dirty="0"/>
              <a:t>Metrics</a:t>
            </a:r>
            <a:r>
              <a:rPr lang="ja-JP" altLang="en-US" sz="2000" dirty="0"/>
              <a:t>を評価することで、許容範囲を逸脱することとなった根本原因（担当者のパフォーマンスによるのか、手順の不備によるのか等）を特定し、得られた課題に対して有効な対応策を講じることが可能となる。</a:t>
            </a:r>
            <a:endParaRPr lang="en-US" altLang="ja-JP" sz="2000" dirty="0"/>
          </a:p>
          <a:p>
            <a:pPr marL="342900" indent="-342900" fontAlgn="base">
              <a:lnSpc>
                <a:spcPct val="120000"/>
              </a:lnSpc>
              <a:spcBef>
                <a:spcPct val="50000"/>
              </a:spcBef>
              <a:spcAft>
                <a:spcPct val="0"/>
              </a:spcAft>
              <a:buFont typeface="Wingdings" panose="05000000000000000000" pitchFamily="2" charset="2"/>
              <a:buChar char="n"/>
            </a:pPr>
            <a:r>
              <a:rPr lang="en-US" altLang="ja-JP" sz="2000" dirty="0"/>
              <a:t>eTMF</a:t>
            </a:r>
            <a:r>
              <a:rPr lang="ja-JP" altLang="en-US" sz="2000" dirty="0"/>
              <a:t>システムの利用により</a:t>
            </a:r>
            <a:r>
              <a:rPr lang="en-US" altLang="ja-JP" sz="2000" dirty="0"/>
              <a:t>Report</a:t>
            </a:r>
            <a:r>
              <a:rPr lang="ja-JP" altLang="en-US" sz="2000" dirty="0"/>
              <a:t>や</a:t>
            </a:r>
            <a:r>
              <a:rPr lang="en-US" altLang="ja-JP" sz="2000" dirty="0"/>
              <a:t>Dashboard</a:t>
            </a:r>
            <a:r>
              <a:rPr lang="ja-JP" altLang="en-US" sz="2000" dirty="0"/>
              <a:t>の形態で評価結果を見ることが可能であり、各属性（実施国、</a:t>
            </a:r>
            <a:r>
              <a:rPr lang="en-US" altLang="ja-JP" sz="2000" dirty="0"/>
              <a:t>CRO</a:t>
            </a:r>
            <a:r>
              <a:rPr lang="ja-JP" altLang="en-US" sz="2000" dirty="0"/>
              <a:t>等）の結果を横断的に、また時系列に評価することも可能である。</a:t>
            </a:r>
            <a:endParaRPr lang="en-US" altLang="ja-JP" sz="2000" dirty="0"/>
          </a:p>
          <a:p>
            <a:pPr marL="342900" indent="-342900" fontAlgn="base">
              <a:lnSpc>
                <a:spcPct val="120000"/>
              </a:lnSpc>
              <a:spcBef>
                <a:spcPct val="50000"/>
              </a:spcBef>
              <a:spcAft>
                <a:spcPct val="0"/>
              </a:spcAft>
              <a:buFont typeface="Wingdings" panose="05000000000000000000" pitchFamily="2" charset="2"/>
              <a:buChar char="n"/>
            </a:pPr>
            <a:r>
              <a:rPr lang="en-US" altLang="ja-JP" sz="2000" dirty="0"/>
              <a:t>TMF</a:t>
            </a:r>
            <a:r>
              <a:rPr lang="ja-JP" altLang="en-US" sz="2000" dirty="0"/>
              <a:t>の健全性への意識向上には関係者との定期的な評価結果の共有が不可欠であり、</a:t>
            </a:r>
            <a:r>
              <a:rPr lang="en-US" altLang="ja-JP" sz="2000" dirty="0"/>
              <a:t>CRO</a:t>
            </a:r>
            <a:r>
              <a:rPr lang="ja-JP" altLang="en-US" sz="2000" dirty="0"/>
              <a:t>の</a:t>
            </a:r>
            <a:r>
              <a:rPr lang="en-US" altLang="ja-JP" sz="2000" dirty="0"/>
              <a:t>Oversight</a:t>
            </a:r>
            <a:r>
              <a:rPr lang="ja-JP" altLang="en-US" sz="2000" dirty="0"/>
              <a:t>としても有効な手段となる。</a:t>
            </a:r>
            <a:endParaRPr lang="en-US" altLang="ja-JP" sz="2000" dirty="0"/>
          </a:p>
          <a:p>
            <a:pPr marL="342900" indent="-342900" fontAlgn="base">
              <a:lnSpc>
                <a:spcPct val="120000"/>
              </a:lnSpc>
              <a:spcBef>
                <a:spcPct val="50000"/>
              </a:spcBef>
              <a:spcAft>
                <a:spcPct val="0"/>
              </a:spcAft>
              <a:buFont typeface="Wingdings" panose="05000000000000000000" pitchFamily="2" charset="2"/>
              <a:buChar char="n"/>
            </a:pPr>
            <a:r>
              <a:rPr lang="ja-JP" altLang="en-US" sz="2000" dirty="0"/>
              <a:t>一方で、数値による評価結果を得るのみでなく、常にその数値の持つ意味を正しく理解することが重要である。そのためには、試験の進捗を考慮する、逸脱の内訳を確認するなどの対応が必要となる。</a:t>
            </a:r>
            <a:endParaRPr lang="en-US" altLang="ja-JP" sz="2000" dirty="0"/>
          </a:p>
          <a:p>
            <a:pPr marL="342900" indent="-342900" fontAlgn="base">
              <a:lnSpc>
                <a:spcPct val="120000"/>
              </a:lnSpc>
              <a:spcBef>
                <a:spcPct val="50000"/>
              </a:spcBef>
              <a:spcAft>
                <a:spcPct val="0"/>
              </a:spcAft>
              <a:buFont typeface="Wingdings" panose="05000000000000000000" pitchFamily="2" charset="2"/>
              <a:buChar char="n"/>
            </a:pPr>
            <a:r>
              <a:rPr lang="ja-JP" altLang="en-US" sz="2000" dirty="0"/>
              <a:t>今後は、</a:t>
            </a:r>
            <a:r>
              <a:rPr lang="en-US" altLang="ja-JP" sz="2000" dirty="0"/>
              <a:t>Risk Based Approach</a:t>
            </a:r>
            <a:r>
              <a:rPr lang="ja-JP" altLang="en-US" sz="2000" dirty="0"/>
              <a:t>に基づき、各社の求める品質基準に応じて評価対象文書を絞り込むなどの対応も検討されることが望まれる。</a:t>
            </a:r>
            <a:endParaRPr lang="en-US" altLang="ja-JP" sz="2000" dirty="0"/>
          </a:p>
        </p:txBody>
      </p:sp>
    </p:spTree>
    <p:extLst>
      <p:ext uri="{BB962C8B-B14F-4D97-AF65-F5344CB8AC3E}">
        <p14:creationId xmlns:p14="http://schemas.microsoft.com/office/powerpoint/2010/main" val="2367447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6B98EC-6468-4576-96CC-C4895366CFDE}"/>
              </a:ext>
            </a:extLst>
          </p:cNvPr>
          <p:cNvSpPr>
            <a:spLocks noGrp="1"/>
          </p:cNvSpPr>
          <p:nvPr>
            <p:ph type="sldNum" sz="quarter" idx="12"/>
          </p:nvPr>
        </p:nvSpPr>
        <p:spPr/>
        <p:txBody>
          <a:bodyPr/>
          <a:lstStyle/>
          <a:p>
            <a:fld id="{B3DB9ABE-4E01-AD48-B670-18550BBBA8A8}" type="slidenum">
              <a:rPr lang="en-US" altLang="ja-JP" smtClean="0"/>
              <a:pPr/>
              <a:t>29</a:t>
            </a:fld>
            <a:endParaRPr lang="ja-JP" altLang="en-US" dirty="0"/>
          </a:p>
        </p:txBody>
      </p:sp>
      <p:sp>
        <p:nvSpPr>
          <p:cNvPr id="26" name="Text Placeholder 2">
            <a:extLst>
              <a:ext uri="{FF2B5EF4-FFF2-40B4-BE49-F238E27FC236}">
                <a16:creationId xmlns:a16="http://schemas.microsoft.com/office/drawing/2014/main" id="{DD4CB94F-A96F-4DE2-BE5B-C451FC82B6A2}"/>
              </a:ext>
            </a:extLst>
          </p:cNvPr>
          <p:cNvSpPr>
            <a:spLocks noGrp="1"/>
          </p:cNvSpPr>
          <p:nvPr>
            <p:ph type="body" sz="quarter" idx="13"/>
          </p:nvPr>
        </p:nvSpPr>
        <p:spPr/>
        <p:txBody>
          <a:bodyPr/>
          <a:lstStyle/>
          <a:p>
            <a:r>
              <a:rPr lang="ja-JP" altLang="en-US" sz="2400" dirty="0"/>
              <a:t>おわりに</a:t>
            </a:r>
          </a:p>
        </p:txBody>
      </p:sp>
      <p:sp>
        <p:nvSpPr>
          <p:cNvPr id="4" name="Content Placeholder 3">
            <a:extLst>
              <a:ext uri="{FF2B5EF4-FFF2-40B4-BE49-F238E27FC236}">
                <a16:creationId xmlns:a16="http://schemas.microsoft.com/office/drawing/2014/main" id="{D49515D0-0678-49E1-A9D7-37DE4745409C}"/>
              </a:ext>
            </a:extLst>
          </p:cNvPr>
          <p:cNvSpPr>
            <a:spLocks noGrp="1"/>
          </p:cNvSpPr>
          <p:nvPr>
            <p:ph sz="quarter" idx="4294967295"/>
          </p:nvPr>
        </p:nvSpPr>
        <p:spPr>
          <a:xfrm>
            <a:off x="958850" y="1312863"/>
            <a:ext cx="10290782" cy="4995862"/>
          </a:xfrm>
        </p:spPr>
        <p:txBody>
          <a:bodyPr>
            <a:normAutofit/>
          </a:bodyPr>
          <a:lstStyle/>
          <a:p>
            <a:pPr>
              <a:buFont typeface="Wingdings" panose="05000000000000000000" pitchFamily="2" charset="2"/>
              <a:buChar char="n"/>
            </a:pPr>
            <a:r>
              <a:rPr lang="ja-JP" altLang="ja-JP" sz="2000" dirty="0"/>
              <a:t>治験文書の健全性（</a:t>
            </a:r>
            <a:r>
              <a:rPr lang="en-US" altLang="ja-JP" sz="2000" dirty="0"/>
              <a:t>TMF Health</a:t>
            </a:r>
            <a:r>
              <a:rPr lang="ja-JP" altLang="ja-JP" sz="2000" dirty="0"/>
              <a:t>）は治験の信頼性を映す鏡</a:t>
            </a:r>
            <a:r>
              <a:rPr lang="ja-JP" altLang="en-US" sz="2000" dirty="0"/>
              <a:t>であり、</a:t>
            </a:r>
            <a:r>
              <a:rPr lang="en-US" altLang="ja-JP" sz="2000" dirty="0"/>
              <a:t>TMF Metrics</a:t>
            </a:r>
            <a:r>
              <a:rPr lang="ja-JP" altLang="en-US" sz="2000" dirty="0"/>
              <a:t>を活用することは、日常的な</a:t>
            </a:r>
            <a:r>
              <a:rPr lang="en-US" altLang="ja-JP" sz="2000" dirty="0"/>
              <a:t>TMF</a:t>
            </a:r>
            <a:r>
              <a:rPr lang="ja-JP" altLang="en-US" sz="2000" dirty="0"/>
              <a:t>の進捗管理のみならず、治験の信頼性確保につながります。</a:t>
            </a:r>
            <a:endParaRPr lang="en-US" altLang="ja-JP" sz="2000" dirty="0"/>
          </a:p>
          <a:p>
            <a:pPr>
              <a:buFont typeface="Wingdings" panose="05000000000000000000" pitchFamily="2" charset="2"/>
              <a:buChar char="n"/>
            </a:pPr>
            <a:endParaRPr kumimoji="1" lang="ja-JP" altLang="en-US" sz="2000" dirty="0"/>
          </a:p>
          <a:p>
            <a:pPr eaLnBrk="1" hangingPunct="1">
              <a:buFont typeface="Wingdings" panose="05000000000000000000" pitchFamily="2" charset="2"/>
              <a:buChar char="n"/>
            </a:pPr>
            <a:r>
              <a:rPr lang="en-US" altLang="ja-JP" sz="2000" kern="1200" dirty="0"/>
              <a:t>Metrics</a:t>
            </a:r>
            <a:r>
              <a:rPr lang="ja-JP" altLang="en-US" sz="2000" kern="1200" dirty="0"/>
              <a:t>評価で得られた結果は、その後のプロセス改善行動に必ず結びつくでしょうか。このことを念頭に、評価項目の定義・基準と許容範囲の設定を行うことが重要です。</a:t>
            </a:r>
            <a:endParaRPr lang="en-US" altLang="ja-JP" sz="2000" kern="1200" dirty="0"/>
          </a:p>
          <a:p>
            <a:pPr eaLnBrk="1" hangingPunct="1">
              <a:buFont typeface="Wingdings" panose="05000000000000000000" pitchFamily="2" charset="2"/>
              <a:buChar char="n"/>
            </a:pPr>
            <a:endParaRPr lang="en-US" altLang="ja-JP" sz="2000" kern="1200" dirty="0"/>
          </a:p>
          <a:p>
            <a:pPr>
              <a:buFont typeface="Wingdings" panose="05000000000000000000" pitchFamily="2" charset="2"/>
              <a:buChar char="n"/>
            </a:pPr>
            <a:r>
              <a:rPr lang="ja-JP" altLang="ja-JP" sz="2000" dirty="0"/>
              <a:t>各社が求める品質レベルに応じた</a:t>
            </a:r>
            <a:r>
              <a:rPr lang="en-US" altLang="ja-JP" sz="2000" dirty="0"/>
              <a:t>Metrics</a:t>
            </a:r>
            <a:r>
              <a:rPr lang="ja-JP" altLang="ja-JP" sz="2000" dirty="0"/>
              <a:t>を設定することが、有効な</a:t>
            </a:r>
            <a:r>
              <a:rPr lang="en-US" altLang="ja-JP" sz="2000" dirty="0"/>
              <a:t>Metrics</a:t>
            </a:r>
            <a:r>
              <a:rPr lang="ja-JP" altLang="ja-JP" sz="2000" dirty="0"/>
              <a:t>評価を実施する第一歩です。</a:t>
            </a:r>
          </a:p>
          <a:p>
            <a:pPr eaLnBrk="1" hangingPunct="1">
              <a:buFont typeface="Wingdings" panose="05000000000000000000" pitchFamily="2" charset="2"/>
              <a:buChar char="n"/>
            </a:pPr>
            <a:endParaRPr lang="en-US" altLang="ja-JP" sz="2000" dirty="0"/>
          </a:p>
          <a:p>
            <a:pPr eaLnBrk="1" hangingPunct="1">
              <a:buFont typeface="Wingdings" panose="05000000000000000000" pitchFamily="2" charset="2"/>
              <a:buChar char="n"/>
            </a:pPr>
            <a:endParaRPr lang="en-US" altLang="ja-JP" sz="2000" kern="1200" dirty="0"/>
          </a:p>
        </p:txBody>
      </p:sp>
      <p:pic>
        <p:nvPicPr>
          <p:cNvPr id="10" name="Picture 9">
            <a:extLst>
              <a:ext uri="{FF2B5EF4-FFF2-40B4-BE49-F238E27FC236}">
                <a16:creationId xmlns:a16="http://schemas.microsoft.com/office/drawing/2014/main" id="{3C75A0ED-83D0-44C2-8CEA-59CCBBC3D54A}"/>
              </a:ext>
            </a:extLst>
          </p:cNvPr>
          <p:cNvPicPr>
            <a:picLocks noChangeAspect="1"/>
          </p:cNvPicPr>
          <p:nvPr/>
        </p:nvPicPr>
        <p:blipFill>
          <a:blip r:embed="rId2"/>
          <a:stretch>
            <a:fillRect/>
          </a:stretch>
        </p:blipFill>
        <p:spPr>
          <a:xfrm>
            <a:off x="494004" y="4242612"/>
            <a:ext cx="2040938" cy="1883784"/>
          </a:xfrm>
          <a:prstGeom prst="rect">
            <a:avLst/>
          </a:prstGeom>
        </p:spPr>
      </p:pic>
      <p:pic>
        <p:nvPicPr>
          <p:cNvPr id="11" name="Picture 10">
            <a:extLst>
              <a:ext uri="{FF2B5EF4-FFF2-40B4-BE49-F238E27FC236}">
                <a16:creationId xmlns:a16="http://schemas.microsoft.com/office/drawing/2014/main" id="{24DE7A88-D980-4D3A-A4C2-51F65EF2A1A3}"/>
              </a:ext>
            </a:extLst>
          </p:cNvPr>
          <p:cNvPicPr>
            <a:picLocks noChangeAspect="1"/>
          </p:cNvPicPr>
          <p:nvPr/>
        </p:nvPicPr>
        <p:blipFill rotWithShape="1">
          <a:blip r:embed="rId3"/>
          <a:srcRect b="1513"/>
          <a:stretch/>
        </p:blipFill>
        <p:spPr>
          <a:xfrm>
            <a:off x="7954633" y="4174033"/>
            <a:ext cx="1712918" cy="1711343"/>
          </a:xfrm>
          <a:prstGeom prst="rect">
            <a:avLst/>
          </a:prstGeom>
        </p:spPr>
      </p:pic>
      <p:pic>
        <p:nvPicPr>
          <p:cNvPr id="12" name="Picture 11">
            <a:extLst>
              <a:ext uri="{FF2B5EF4-FFF2-40B4-BE49-F238E27FC236}">
                <a16:creationId xmlns:a16="http://schemas.microsoft.com/office/drawing/2014/main" id="{B27B434B-2A39-4B53-A80C-B9369E613EFD}"/>
              </a:ext>
            </a:extLst>
          </p:cNvPr>
          <p:cNvPicPr>
            <a:picLocks noChangeAspect="1"/>
          </p:cNvPicPr>
          <p:nvPr/>
        </p:nvPicPr>
        <p:blipFill rotWithShape="1">
          <a:blip r:embed="rId4"/>
          <a:srcRect t="3012" b="5216"/>
          <a:stretch/>
        </p:blipFill>
        <p:spPr>
          <a:xfrm>
            <a:off x="9757295" y="4953336"/>
            <a:ext cx="1905717" cy="1615163"/>
          </a:xfrm>
          <a:prstGeom prst="rect">
            <a:avLst/>
          </a:prstGeom>
        </p:spPr>
      </p:pic>
      <p:pic>
        <p:nvPicPr>
          <p:cNvPr id="8" name="Picture 7">
            <a:extLst>
              <a:ext uri="{FF2B5EF4-FFF2-40B4-BE49-F238E27FC236}">
                <a16:creationId xmlns:a16="http://schemas.microsoft.com/office/drawing/2014/main" id="{9CC063B4-0246-478C-9D0A-73E632846FDD}"/>
              </a:ext>
            </a:extLst>
          </p:cNvPr>
          <p:cNvPicPr>
            <a:picLocks noChangeAspect="1"/>
          </p:cNvPicPr>
          <p:nvPr/>
        </p:nvPicPr>
        <p:blipFill>
          <a:blip r:embed="rId5"/>
          <a:stretch>
            <a:fillRect/>
          </a:stretch>
        </p:blipFill>
        <p:spPr>
          <a:xfrm>
            <a:off x="2662506" y="4422590"/>
            <a:ext cx="5202383" cy="1652436"/>
          </a:xfrm>
          <a:prstGeom prst="rect">
            <a:avLst/>
          </a:prstGeom>
        </p:spPr>
      </p:pic>
    </p:spTree>
    <p:extLst>
      <p:ext uri="{BB962C8B-B14F-4D97-AF65-F5344CB8AC3E}">
        <p14:creationId xmlns:p14="http://schemas.microsoft.com/office/powerpoint/2010/main" val="1934575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BA5FC9-F658-436B-98D9-D3F11102E210}"/>
              </a:ext>
            </a:extLst>
          </p:cNvPr>
          <p:cNvSpPr>
            <a:spLocks noGrp="1"/>
          </p:cNvSpPr>
          <p:nvPr>
            <p:ph type="sldNum" sz="quarter" idx="12"/>
          </p:nvPr>
        </p:nvSpPr>
        <p:spPr/>
        <p:txBody>
          <a:bodyPr/>
          <a:lstStyle/>
          <a:p>
            <a:fld id="{B3DB9ABE-4E01-AD48-B670-18550BBBA8A8}" type="slidenum">
              <a:rPr lang="en-US" altLang="ja-JP" smtClean="0"/>
              <a:pPr/>
              <a:t>3</a:t>
            </a:fld>
            <a:endParaRPr lang="ja-JP" altLang="en-US"/>
          </a:p>
        </p:txBody>
      </p:sp>
      <p:sp>
        <p:nvSpPr>
          <p:cNvPr id="3" name="Text Placeholder 2">
            <a:extLst>
              <a:ext uri="{FF2B5EF4-FFF2-40B4-BE49-F238E27FC236}">
                <a16:creationId xmlns:a16="http://schemas.microsoft.com/office/drawing/2014/main" id="{69E10B45-B8B3-48D4-B562-8D2A4F6EF4D9}"/>
              </a:ext>
            </a:extLst>
          </p:cNvPr>
          <p:cNvSpPr>
            <a:spLocks noGrp="1"/>
          </p:cNvSpPr>
          <p:nvPr>
            <p:ph type="body" sz="quarter" idx="13"/>
          </p:nvPr>
        </p:nvSpPr>
        <p:spPr/>
        <p:txBody>
          <a:bodyPr/>
          <a:lstStyle/>
          <a:p>
            <a:r>
              <a:rPr kumimoji="1" lang="ja-JP" altLang="en-US" sz="2400" dirty="0"/>
              <a:t>目的</a:t>
            </a:r>
          </a:p>
        </p:txBody>
      </p:sp>
      <p:sp>
        <p:nvSpPr>
          <p:cNvPr id="4" name="Content Placeholder 3">
            <a:extLst>
              <a:ext uri="{FF2B5EF4-FFF2-40B4-BE49-F238E27FC236}">
                <a16:creationId xmlns:a16="http://schemas.microsoft.com/office/drawing/2014/main" id="{7854A13D-E921-4869-86F2-9D4DBDB905B0}"/>
              </a:ext>
            </a:extLst>
          </p:cNvPr>
          <p:cNvSpPr>
            <a:spLocks noGrp="1"/>
          </p:cNvSpPr>
          <p:nvPr>
            <p:ph sz="quarter" idx="4294967295"/>
          </p:nvPr>
        </p:nvSpPr>
        <p:spPr>
          <a:xfrm>
            <a:off x="479425" y="1326511"/>
            <a:ext cx="11233150" cy="4995862"/>
          </a:xfrm>
        </p:spPr>
        <p:txBody>
          <a:bodyPr/>
          <a:lstStyle/>
          <a:p>
            <a:pPr marL="0" indent="0">
              <a:buNone/>
            </a:pPr>
            <a:r>
              <a:rPr lang="ja-JP" altLang="en-US" dirty="0"/>
              <a:t>本資料は、</a:t>
            </a:r>
            <a:r>
              <a:rPr lang="en-US" altLang="ja-JP" dirty="0"/>
              <a:t>eTMF</a:t>
            </a:r>
            <a:r>
              <a:rPr lang="ja-JP" altLang="ja-JP" dirty="0"/>
              <a:t>導入企業においては社内の教育資材として、これから</a:t>
            </a:r>
            <a:r>
              <a:rPr lang="en-US" altLang="ja-JP" dirty="0"/>
              <a:t>eTMF</a:t>
            </a:r>
            <a:r>
              <a:rPr lang="ja-JP" altLang="ja-JP" dirty="0"/>
              <a:t>導入を検討されている企業においては、その導入評価に先立ち活用いただくことを</a:t>
            </a:r>
            <a:r>
              <a:rPr lang="ja-JP" altLang="en-US" dirty="0"/>
              <a:t>目的としています。</a:t>
            </a:r>
            <a:endParaRPr lang="en-US" altLang="ja-JP" dirty="0"/>
          </a:p>
        </p:txBody>
      </p:sp>
    </p:spTree>
    <p:extLst>
      <p:ext uri="{BB962C8B-B14F-4D97-AF65-F5344CB8AC3E}">
        <p14:creationId xmlns:p14="http://schemas.microsoft.com/office/powerpoint/2010/main" val="3084094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8AFA18-E562-484D-B86D-2FF3C75647AB}"/>
              </a:ext>
            </a:extLst>
          </p:cNvPr>
          <p:cNvSpPr>
            <a:spLocks noGrp="1"/>
          </p:cNvSpPr>
          <p:nvPr>
            <p:ph type="body" sz="quarter" idx="13"/>
          </p:nvPr>
        </p:nvSpPr>
        <p:spPr/>
        <p:txBody>
          <a:bodyPr/>
          <a:lstStyle/>
          <a:p>
            <a:r>
              <a:rPr kumimoji="1" lang="ja-JP" altLang="en-US" dirty="0"/>
              <a:t>改訂経緯</a:t>
            </a:r>
          </a:p>
        </p:txBody>
      </p:sp>
      <p:graphicFrame>
        <p:nvGraphicFramePr>
          <p:cNvPr id="3" name="Table 3">
            <a:extLst>
              <a:ext uri="{FF2B5EF4-FFF2-40B4-BE49-F238E27FC236}">
                <a16:creationId xmlns:a16="http://schemas.microsoft.com/office/drawing/2014/main" id="{6AEA8933-7DC9-41C4-93D5-C1F3A5D33989}"/>
              </a:ext>
            </a:extLst>
          </p:cNvPr>
          <p:cNvGraphicFramePr>
            <a:graphicFrameLocks noGrp="1"/>
          </p:cNvGraphicFramePr>
          <p:nvPr>
            <p:extLst>
              <p:ext uri="{D42A27DB-BD31-4B8C-83A1-F6EECF244321}">
                <p14:modId xmlns:p14="http://schemas.microsoft.com/office/powerpoint/2010/main" val="2592311386"/>
              </p:ext>
            </p:extLst>
          </p:nvPr>
        </p:nvGraphicFramePr>
        <p:xfrm>
          <a:off x="2032000" y="1509485"/>
          <a:ext cx="8127999" cy="1112520"/>
        </p:xfrm>
        <a:graphic>
          <a:graphicData uri="http://schemas.openxmlformats.org/drawingml/2006/table">
            <a:tbl>
              <a:tblPr firstRow="1" bandRow="1">
                <a:tableStyleId>{5C22544A-7EE6-4342-B048-85BDC9FD1C3A}</a:tableStyleId>
              </a:tblPr>
              <a:tblGrid>
                <a:gridCol w="1223748">
                  <a:extLst>
                    <a:ext uri="{9D8B030D-6E8A-4147-A177-3AD203B41FA5}">
                      <a16:colId xmlns:a16="http://schemas.microsoft.com/office/drawing/2014/main" val="3675611010"/>
                    </a:ext>
                  </a:extLst>
                </a:gridCol>
                <a:gridCol w="1904081">
                  <a:extLst>
                    <a:ext uri="{9D8B030D-6E8A-4147-A177-3AD203B41FA5}">
                      <a16:colId xmlns:a16="http://schemas.microsoft.com/office/drawing/2014/main" val="1037997199"/>
                    </a:ext>
                  </a:extLst>
                </a:gridCol>
                <a:gridCol w="5000170">
                  <a:extLst>
                    <a:ext uri="{9D8B030D-6E8A-4147-A177-3AD203B41FA5}">
                      <a16:colId xmlns:a16="http://schemas.microsoft.com/office/drawing/2014/main" val="3651002233"/>
                    </a:ext>
                  </a:extLst>
                </a:gridCol>
              </a:tblGrid>
              <a:tr h="370840">
                <a:tc>
                  <a:txBody>
                    <a:bodyPr/>
                    <a:lstStyle/>
                    <a:p>
                      <a:r>
                        <a:rPr kumimoji="1" lang="ja-JP" altLang="en-US" dirty="0"/>
                        <a:t>経緯</a:t>
                      </a:r>
                    </a:p>
                  </a:txBody>
                  <a:tcPr/>
                </a:tc>
                <a:tc>
                  <a:txBody>
                    <a:bodyPr/>
                    <a:lstStyle/>
                    <a:p>
                      <a:r>
                        <a:rPr kumimoji="1" lang="ja-JP" altLang="en-US" dirty="0"/>
                        <a:t>時期</a:t>
                      </a:r>
                    </a:p>
                  </a:txBody>
                  <a:tcPr/>
                </a:tc>
                <a:tc>
                  <a:txBody>
                    <a:bodyPr/>
                    <a:lstStyle/>
                    <a:p>
                      <a:r>
                        <a:rPr kumimoji="1" lang="ja-JP" altLang="en-US" dirty="0"/>
                        <a:t>改訂箇所・改訂内容</a:t>
                      </a:r>
                    </a:p>
                  </a:txBody>
                  <a:tcPr/>
                </a:tc>
                <a:extLst>
                  <a:ext uri="{0D108BD9-81ED-4DB2-BD59-A6C34878D82A}">
                    <a16:rowId xmlns:a16="http://schemas.microsoft.com/office/drawing/2014/main" val="2030906796"/>
                  </a:ext>
                </a:extLst>
              </a:tr>
              <a:tr h="370840">
                <a:tc>
                  <a:txBody>
                    <a:bodyPr/>
                    <a:lstStyle/>
                    <a:p>
                      <a:r>
                        <a:rPr kumimoji="1" lang="ja-JP" altLang="en-US" dirty="0"/>
                        <a:t>発行</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2022</a:t>
                      </a:r>
                      <a:r>
                        <a:rPr kumimoji="1" lang="ja-JP" altLang="en-US" dirty="0"/>
                        <a:t>年</a:t>
                      </a:r>
                      <a:r>
                        <a:rPr kumimoji="1" lang="en-US" altLang="ja-JP" dirty="0"/>
                        <a:t>3</a:t>
                      </a:r>
                      <a:r>
                        <a:rPr kumimoji="1" lang="ja-JP" altLang="en-US" dirty="0"/>
                        <a:t>月</a:t>
                      </a:r>
                    </a:p>
                  </a:txBody>
                  <a:tcPr/>
                </a:tc>
                <a:tc>
                  <a:txBody>
                    <a:bodyPr/>
                    <a:lstStyle/>
                    <a:p>
                      <a:r>
                        <a:rPr kumimoji="1" lang="ja-JP" altLang="en-US" dirty="0"/>
                        <a:t>ー</a:t>
                      </a:r>
                    </a:p>
                  </a:txBody>
                  <a:tcPr/>
                </a:tc>
                <a:extLst>
                  <a:ext uri="{0D108BD9-81ED-4DB2-BD59-A6C34878D82A}">
                    <a16:rowId xmlns:a16="http://schemas.microsoft.com/office/drawing/2014/main" val="2387010403"/>
                  </a:ext>
                </a:extLst>
              </a:tr>
              <a:tr h="370840">
                <a:tc>
                  <a:txBody>
                    <a:bodyPr/>
                    <a:lstStyle/>
                    <a:p>
                      <a:r>
                        <a:rPr kumimoji="1" lang="ja-JP" altLang="en-US" dirty="0"/>
                        <a:t>改訂</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2023</a:t>
                      </a:r>
                      <a:r>
                        <a:rPr kumimoji="1" lang="ja-JP" altLang="en-US" dirty="0"/>
                        <a:t>年</a:t>
                      </a:r>
                      <a:r>
                        <a:rPr kumimoji="1" lang="en-US" altLang="ja-JP" dirty="0"/>
                        <a:t>8</a:t>
                      </a:r>
                      <a:r>
                        <a:rPr kumimoji="1" lang="ja-JP" altLang="en-US" dirty="0"/>
                        <a:t>月</a:t>
                      </a:r>
                    </a:p>
                  </a:txBody>
                  <a:tcPr/>
                </a:tc>
                <a:tc>
                  <a:txBody>
                    <a:bodyPr/>
                    <a:lstStyle/>
                    <a:p>
                      <a:r>
                        <a:rPr kumimoji="1" lang="en-US" altLang="ja-JP" dirty="0"/>
                        <a:t>P7 </a:t>
                      </a:r>
                      <a:r>
                        <a:rPr kumimoji="1" lang="ja-JP" altLang="en-US" dirty="0"/>
                        <a:t>記載整備</a:t>
                      </a:r>
                    </a:p>
                  </a:txBody>
                  <a:tcPr/>
                </a:tc>
                <a:extLst>
                  <a:ext uri="{0D108BD9-81ED-4DB2-BD59-A6C34878D82A}">
                    <a16:rowId xmlns:a16="http://schemas.microsoft.com/office/drawing/2014/main" val="1375395534"/>
                  </a:ext>
                </a:extLst>
              </a:tr>
            </a:tbl>
          </a:graphicData>
        </a:graphic>
      </p:graphicFrame>
    </p:spTree>
    <p:extLst>
      <p:ext uri="{BB962C8B-B14F-4D97-AF65-F5344CB8AC3E}">
        <p14:creationId xmlns:p14="http://schemas.microsoft.com/office/powerpoint/2010/main" val="3494987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A8F11B-7B8C-4978-A7AE-020840B0AFF8}"/>
              </a:ext>
            </a:extLst>
          </p:cNvPr>
          <p:cNvSpPr>
            <a:spLocks noGrp="1"/>
          </p:cNvSpPr>
          <p:nvPr>
            <p:ph type="sldNum" sz="quarter" idx="12"/>
          </p:nvPr>
        </p:nvSpPr>
        <p:spPr/>
        <p:txBody>
          <a:bodyPr/>
          <a:lstStyle/>
          <a:p>
            <a:fld id="{B3DB9ABE-4E01-AD48-B670-18550BBBA8A8}" type="slidenum">
              <a:rPr lang="en-US" altLang="ja-JP" smtClean="0"/>
              <a:pPr/>
              <a:t>4</a:t>
            </a:fld>
            <a:endParaRPr lang="ja-JP" altLang="en-US"/>
          </a:p>
        </p:txBody>
      </p:sp>
      <p:sp>
        <p:nvSpPr>
          <p:cNvPr id="3" name="Text Placeholder 2">
            <a:extLst>
              <a:ext uri="{FF2B5EF4-FFF2-40B4-BE49-F238E27FC236}">
                <a16:creationId xmlns:a16="http://schemas.microsoft.com/office/drawing/2014/main" id="{3FB4B676-5617-4340-B207-6222734EF6E4}"/>
              </a:ext>
            </a:extLst>
          </p:cNvPr>
          <p:cNvSpPr>
            <a:spLocks noGrp="1"/>
          </p:cNvSpPr>
          <p:nvPr>
            <p:ph type="body" sz="quarter" idx="13"/>
          </p:nvPr>
        </p:nvSpPr>
        <p:spPr/>
        <p:txBody>
          <a:bodyPr/>
          <a:lstStyle/>
          <a:p>
            <a:r>
              <a:rPr lang="ja-JP" altLang="en-US" sz="2400" dirty="0"/>
              <a:t>本資料を利用するにあたっての留意事項</a:t>
            </a:r>
          </a:p>
        </p:txBody>
      </p:sp>
      <p:sp>
        <p:nvSpPr>
          <p:cNvPr id="4" name="Content Placeholder 3">
            <a:extLst>
              <a:ext uri="{FF2B5EF4-FFF2-40B4-BE49-F238E27FC236}">
                <a16:creationId xmlns:a16="http://schemas.microsoft.com/office/drawing/2014/main" id="{3A8742C9-E2E6-478F-9B71-A1E182A40BA3}"/>
              </a:ext>
            </a:extLst>
          </p:cNvPr>
          <p:cNvSpPr>
            <a:spLocks noGrp="1"/>
          </p:cNvSpPr>
          <p:nvPr>
            <p:ph sz="quarter" idx="4294967295"/>
          </p:nvPr>
        </p:nvSpPr>
        <p:spPr>
          <a:xfrm>
            <a:off x="587466" y="1333334"/>
            <a:ext cx="11233150" cy="4995862"/>
          </a:xfrm>
        </p:spPr>
        <p:txBody>
          <a:bodyPr>
            <a:noAutofit/>
          </a:bodyPr>
          <a:lstStyle/>
          <a:p>
            <a:r>
              <a:rPr lang="ja-JP" altLang="en-US" sz="2300" dirty="0"/>
              <a:t>本資料は、日本製薬工業協会の報告書である「</a:t>
            </a:r>
            <a:r>
              <a:rPr lang="en-US" altLang="ja-JP" sz="2300" dirty="0"/>
              <a:t>eTMF</a:t>
            </a:r>
            <a:r>
              <a:rPr lang="ja-JP" altLang="en-US" sz="2300" dirty="0"/>
              <a:t>と</a:t>
            </a:r>
            <a:r>
              <a:rPr lang="en-US" altLang="ja-JP" sz="2300" dirty="0"/>
              <a:t>TMF Metrics</a:t>
            </a:r>
            <a:r>
              <a:rPr lang="ja-JP" altLang="en-US" sz="2300" dirty="0"/>
              <a:t>の活用に向けて」を発行した</a:t>
            </a:r>
            <a:r>
              <a:rPr lang="en-US" altLang="ja-JP" sz="2300" dirty="0"/>
              <a:t>2022</a:t>
            </a:r>
            <a:r>
              <a:rPr lang="ja-JP" altLang="en-US" sz="2300" dirty="0"/>
              <a:t>年</a:t>
            </a:r>
            <a:r>
              <a:rPr lang="en-US" altLang="ja-JP" sz="2300" dirty="0"/>
              <a:t>3</a:t>
            </a:r>
            <a:r>
              <a:rPr lang="ja-JP" altLang="en-US" sz="2300" dirty="0"/>
              <a:t>月時点で確認された情報に基づき作成しています。国内外における新たな通知及びガイダンス等の発行・改訂並びに</a:t>
            </a:r>
            <a:r>
              <a:rPr lang="en-US" altLang="ja-JP" sz="2300" dirty="0"/>
              <a:t>TMF Metrics</a:t>
            </a:r>
            <a:r>
              <a:rPr lang="ja-JP" altLang="en-US" sz="2300" dirty="0"/>
              <a:t>の更なる普及等に伴い、スライドの内容が古くなる場合があることをご理解の上、ご利用ください。</a:t>
            </a:r>
            <a:endParaRPr lang="en-US" altLang="ja-JP" sz="2300" dirty="0"/>
          </a:p>
          <a:p>
            <a:r>
              <a:rPr lang="ja-JP" altLang="en-US" sz="2300" dirty="0"/>
              <a:t>本資料を利用した結果生じた損害について日本製薬工業協会は一切責任を負いません。</a:t>
            </a:r>
            <a:endParaRPr lang="en-US" altLang="ja-JP" sz="2300" dirty="0"/>
          </a:p>
          <a:p>
            <a:r>
              <a:rPr lang="ja-JP" altLang="en-US" sz="2300" dirty="0"/>
              <a:t>本資料は、各社の内部研修等の用途で活用いただくことを想定し作成していますが、これらに限定するものではありません。様々なプレゼンテーションで広く活用いただけることを期待しています。</a:t>
            </a:r>
          </a:p>
          <a:p>
            <a:r>
              <a:rPr lang="ja-JP" altLang="en-US" sz="2300" dirty="0"/>
              <a:t>本資料を活用したプレゼンテーションを行う際は、あらかじめ原著（日本製薬工業協会の報告書）の内容を精読いただくことを推奨します。</a:t>
            </a:r>
          </a:p>
          <a:p>
            <a:r>
              <a:rPr lang="ja-JP" altLang="en-US" sz="2300" dirty="0"/>
              <a:t>利用者の用途に応じて、スライドを取捨選択してご利用ください。</a:t>
            </a:r>
          </a:p>
          <a:p>
            <a:r>
              <a:rPr lang="ja-JP" altLang="en-US" sz="2300" dirty="0"/>
              <a:t>スライドの内容を改変する場合は、日本製薬工業協会の報告書や本資料からの引用部分を明確にした上でご利用ください。</a:t>
            </a:r>
          </a:p>
        </p:txBody>
      </p:sp>
    </p:spTree>
    <p:extLst>
      <p:ext uri="{BB962C8B-B14F-4D97-AF65-F5344CB8AC3E}">
        <p14:creationId xmlns:p14="http://schemas.microsoft.com/office/powerpoint/2010/main" val="594055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C2C880-0BBB-4A10-AA34-52C82B7E94A3}"/>
              </a:ext>
            </a:extLst>
          </p:cNvPr>
          <p:cNvSpPr>
            <a:spLocks noGrp="1"/>
          </p:cNvSpPr>
          <p:nvPr>
            <p:ph type="sldNum" sz="quarter" idx="12"/>
          </p:nvPr>
        </p:nvSpPr>
        <p:spPr/>
        <p:txBody>
          <a:bodyPr/>
          <a:lstStyle/>
          <a:p>
            <a:fld id="{B3DB9ABE-4E01-AD48-B670-18550BBBA8A8}" type="slidenum">
              <a:rPr lang="en-US" altLang="ja-JP" smtClean="0"/>
              <a:pPr/>
              <a:t>5</a:t>
            </a:fld>
            <a:endParaRPr lang="ja-JP" altLang="en-US"/>
          </a:p>
        </p:txBody>
      </p:sp>
      <p:sp>
        <p:nvSpPr>
          <p:cNvPr id="3" name="Text Placeholder 2">
            <a:extLst>
              <a:ext uri="{FF2B5EF4-FFF2-40B4-BE49-F238E27FC236}">
                <a16:creationId xmlns:a16="http://schemas.microsoft.com/office/drawing/2014/main" id="{CAF25AB2-B9B6-4CC2-9171-BD1CFF3F7457}"/>
              </a:ext>
            </a:extLst>
          </p:cNvPr>
          <p:cNvSpPr>
            <a:spLocks noGrp="1"/>
          </p:cNvSpPr>
          <p:nvPr>
            <p:ph type="body" sz="quarter" idx="13"/>
          </p:nvPr>
        </p:nvSpPr>
        <p:spPr/>
        <p:txBody>
          <a:bodyPr/>
          <a:lstStyle/>
          <a:p>
            <a:r>
              <a:rPr kumimoji="1" lang="ja-JP" altLang="en-US" sz="2400" dirty="0"/>
              <a:t>内容</a:t>
            </a:r>
          </a:p>
        </p:txBody>
      </p:sp>
      <p:sp>
        <p:nvSpPr>
          <p:cNvPr id="4" name="Content Placeholder 3">
            <a:extLst>
              <a:ext uri="{FF2B5EF4-FFF2-40B4-BE49-F238E27FC236}">
                <a16:creationId xmlns:a16="http://schemas.microsoft.com/office/drawing/2014/main" id="{89AA13A5-7D83-4822-8603-357013A5C10C}"/>
              </a:ext>
            </a:extLst>
          </p:cNvPr>
          <p:cNvSpPr>
            <a:spLocks noGrp="1"/>
          </p:cNvSpPr>
          <p:nvPr>
            <p:ph sz="quarter" idx="4294967295"/>
          </p:nvPr>
        </p:nvSpPr>
        <p:spPr>
          <a:xfrm>
            <a:off x="479425" y="1312863"/>
            <a:ext cx="11233150" cy="4995862"/>
          </a:xfrm>
        </p:spPr>
        <p:txBody>
          <a:bodyPr/>
          <a:lstStyle/>
          <a:p>
            <a:pPr>
              <a:buFont typeface="+mj-lt"/>
              <a:buAutoNum type="arabicPeriod"/>
            </a:pPr>
            <a:r>
              <a:rPr lang="en-US" altLang="ja-JP" dirty="0"/>
              <a:t>TMF Metrics</a:t>
            </a:r>
            <a:r>
              <a:rPr lang="ja-JP" altLang="en-US" dirty="0"/>
              <a:t>とは</a:t>
            </a:r>
            <a:endParaRPr lang="en-US" altLang="ja-JP" dirty="0"/>
          </a:p>
          <a:p>
            <a:pPr>
              <a:buFont typeface="+mj-lt"/>
              <a:buAutoNum type="arabicPeriod"/>
            </a:pPr>
            <a:r>
              <a:rPr lang="ja-JP" altLang="en-US" dirty="0"/>
              <a:t>なぜ</a:t>
            </a:r>
            <a:r>
              <a:rPr lang="en-US" altLang="ja-JP" dirty="0"/>
              <a:t>TMF</a:t>
            </a:r>
            <a:r>
              <a:rPr lang="ja-JP" altLang="en-US" dirty="0"/>
              <a:t>管理に </a:t>
            </a:r>
            <a:r>
              <a:rPr lang="en-US" altLang="ja-JP" dirty="0"/>
              <a:t>Metrics</a:t>
            </a:r>
            <a:r>
              <a:rPr lang="ja-JP" altLang="en-US" dirty="0"/>
              <a:t>を活用するのか</a:t>
            </a:r>
            <a:endParaRPr lang="en-US" altLang="ja-JP" dirty="0"/>
          </a:p>
          <a:p>
            <a:pPr>
              <a:buFont typeface="+mj-lt"/>
              <a:buAutoNum type="arabicPeriod"/>
            </a:pPr>
            <a:r>
              <a:rPr lang="en-US" altLang="ja-JP" dirty="0"/>
              <a:t>TMF Metrics</a:t>
            </a:r>
            <a:r>
              <a:rPr lang="ja-JP" altLang="en-US" dirty="0"/>
              <a:t>のタイプ</a:t>
            </a:r>
          </a:p>
          <a:p>
            <a:pPr>
              <a:buFont typeface="+mj-lt"/>
              <a:buAutoNum type="arabicPeriod"/>
            </a:pPr>
            <a:r>
              <a:rPr lang="en-US" altLang="ja-JP" dirty="0"/>
              <a:t>TMF Metrics</a:t>
            </a:r>
            <a:r>
              <a:rPr lang="ja-JP" altLang="en-US" dirty="0"/>
              <a:t>を用いた</a:t>
            </a:r>
            <a:r>
              <a:rPr lang="en-US" altLang="ja-JP" dirty="0"/>
              <a:t>TMF</a:t>
            </a:r>
            <a:r>
              <a:rPr lang="ja-JP" altLang="en-US" dirty="0"/>
              <a:t>の評価方法</a:t>
            </a:r>
            <a:endParaRPr lang="en-US" altLang="ja-JP" dirty="0"/>
          </a:p>
          <a:p>
            <a:pPr>
              <a:buFont typeface="+mj-lt"/>
              <a:buAutoNum type="arabicPeriod"/>
            </a:pPr>
            <a:r>
              <a:rPr lang="en-US" altLang="ja-JP" dirty="0"/>
              <a:t>TMF Metrics</a:t>
            </a:r>
            <a:r>
              <a:rPr lang="ja-JP" altLang="en-US" dirty="0"/>
              <a:t>の活用に向けて</a:t>
            </a:r>
          </a:p>
        </p:txBody>
      </p:sp>
    </p:spTree>
    <p:extLst>
      <p:ext uri="{BB962C8B-B14F-4D97-AF65-F5344CB8AC3E}">
        <p14:creationId xmlns:p14="http://schemas.microsoft.com/office/powerpoint/2010/main" val="3822880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8494CC-C6E7-49F9-82C6-8D89CD4AB324}"/>
              </a:ext>
            </a:extLst>
          </p:cNvPr>
          <p:cNvSpPr>
            <a:spLocks noGrp="1"/>
          </p:cNvSpPr>
          <p:nvPr>
            <p:ph type="sldNum" sz="quarter" idx="10"/>
          </p:nvPr>
        </p:nvSpPr>
        <p:spPr/>
        <p:txBody>
          <a:bodyPr/>
          <a:lstStyle/>
          <a:p>
            <a:fld id="{48E3F9BE-6246-460D-A255-C4EC9C7924C2}" type="slidenum">
              <a:rPr lang="en-US" altLang="ja-JP" smtClean="0"/>
              <a:pPr/>
              <a:t>6</a:t>
            </a:fld>
            <a:endParaRPr lang="ja-JP" altLang="en-US"/>
          </a:p>
        </p:txBody>
      </p:sp>
      <p:sp>
        <p:nvSpPr>
          <p:cNvPr id="3" name="正方形/長方形 1">
            <a:extLst>
              <a:ext uri="{FF2B5EF4-FFF2-40B4-BE49-F238E27FC236}">
                <a16:creationId xmlns:a16="http://schemas.microsoft.com/office/drawing/2014/main" id="{C3185C92-EFF8-485D-A5FA-0C2D3A617BF0}"/>
              </a:ext>
            </a:extLst>
          </p:cNvPr>
          <p:cNvSpPr/>
          <p:nvPr/>
        </p:nvSpPr>
        <p:spPr>
          <a:xfrm>
            <a:off x="2803807" y="3007376"/>
            <a:ext cx="7032918" cy="523220"/>
          </a:xfrm>
          <a:prstGeom prst="rect">
            <a:avLst/>
          </a:prstGeom>
        </p:spPr>
        <p:txBody>
          <a:bodyPr wrap="square">
            <a:spAutoFit/>
          </a:bodyPr>
          <a:lstStyle/>
          <a:p>
            <a:r>
              <a:rPr lang="en-US" altLang="ja-JP" sz="2800" dirty="0"/>
              <a:t>1. TMF</a:t>
            </a:r>
            <a:r>
              <a:rPr lang="ja-JP" altLang="en-US" sz="2800" dirty="0"/>
              <a:t> </a:t>
            </a:r>
            <a:r>
              <a:rPr lang="en-US" altLang="ja-JP" sz="2800" dirty="0"/>
              <a:t>Metrics</a:t>
            </a:r>
            <a:r>
              <a:rPr lang="ja-JP" altLang="en-US" sz="2800" dirty="0"/>
              <a:t>とは</a:t>
            </a:r>
            <a:endParaRPr lang="en-US" altLang="ja-JP" sz="2800" dirty="0"/>
          </a:p>
        </p:txBody>
      </p:sp>
    </p:spTree>
    <p:extLst>
      <p:ext uri="{BB962C8B-B14F-4D97-AF65-F5344CB8AC3E}">
        <p14:creationId xmlns:p14="http://schemas.microsoft.com/office/powerpoint/2010/main" val="3709622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76BC74-EBE2-4CA2-9E0B-276608DCFFB6}"/>
              </a:ext>
            </a:extLst>
          </p:cNvPr>
          <p:cNvSpPr>
            <a:spLocks noGrp="1"/>
          </p:cNvSpPr>
          <p:nvPr>
            <p:ph type="sldNum" sz="quarter" idx="12"/>
          </p:nvPr>
        </p:nvSpPr>
        <p:spPr/>
        <p:txBody>
          <a:bodyPr/>
          <a:lstStyle/>
          <a:p>
            <a:fld id="{B3DB9ABE-4E01-AD48-B670-18550BBBA8A8}" type="slidenum">
              <a:rPr lang="en-US" altLang="ja-JP" smtClean="0"/>
              <a:pPr/>
              <a:t>7</a:t>
            </a:fld>
            <a:endParaRPr lang="ja-JP" altLang="en-US"/>
          </a:p>
        </p:txBody>
      </p:sp>
      <p:sp>
        <p:nvSpPr>
          <p:cNvPr id="3" name="Text Placeholder 2">
            <a:extLst>
              <a:ext uri="{FF2B5EF4-FFF2-40B4-BE49-F238E27FC236}">
                <a16:creationId xmlns:a16="http://schemas.microsoft.com/office/drawing/2014/main" id="{C9DB43AB-9BF9-442D-809F-3F7E50FE7AB1}"/>
              </a:ext>
            </a:extLst>
          </p:cNvPr>
          <p:cNvSpPr>
            <a:spLocks noGrp="1"/>
          </p:cNvSpPr>
          <p:nvPr>
            <p:ph type="body" sz="quarter" idx="13"/>
          </p:nvPr>
        </p:nvSpPr>
        <p:spPr/>
        <p:txBody>
          <a:bodyPr/>
          <a:lstStyle/>
          <a:p>
            <a:r>
              <a:rPr lang="en-US" altLang="ja-JP" sz="2400" dirty="0"/>
              <a:t>1. Metrics</a:t>
            </a:r>
            <a:r>
              <a:rPr lang="ja-JP" altLang="en-US" sz="2400" dirty="0"/>
              <a:t>とは</a:t>
            </a:r>
            <a:endParaRPr kumimoji="1" lang="ja-JP" altLang="en-US" sz="2400" dirty="0"/>
          </a:p>
        </p:txBody>
      </p:sp>
      <p:sp>
        <p:nvSpPr>
          <p:cNvPr id="5" name="Content Placeholder 3">
            <a:extLst>
              <a:ext uri="{FF2B5EF4-FFF2-40B4-BE49-F238E27FC236}">
                <a16:creationId xmlns:a16="http://schemas.microsoft.com/office/drawing/2014/main" id="{286A3270-C92E-42D0-A65F-AABF9F0A350F}"/>
              </a:ext>
            </a:extLst>
          </p:cNvPr>
          <p:cNvSpPr txBox="1">
            <a:spLocks/>
          </p:cNvSpPr>
          <p:nvPr/>
        </p:nvSpPr>
        <p:spPr>
          <a:xfrm>
            <a:off x="1826561" y="1154443"/>
            <a:ext cx="8443273" cy="86161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2400" dirty="0"/>
              <a:t>TMF</a:t>
            </a:r>
            <a:r>
              <a:rPr lang="ja-JP" altLang="en-US" sz="2400" dirty="0"/>
              <a:t>を使用した業務プロセス下において、</a:t>
            </a:r>
            <a:r>
              <a:rPr lang="en-US" altLang="ja-JP" sz="2400" dirty="0"/>
              <a:t>eTMF</a:t>
            </a:r>
            <a:r>
              <a:rPr lang="ja-JP" altLang="en-US" sz="2400" dirty="0"/>
              <a:t>管理機能を用いた評価には、一般的に以下の</a:t>
            </a:r>
            <a:r>
              <a:rPr lang="en-US" altLang="ja-JP" sz="2400" dirty="0"/>
              <a:t>3</a:t>
            </a:r>
            <a:r>
              <a:rPr lang="ja-JP" altLang="en-US" sz="2400" dirty="0"/>
              <a:t>つの視点が挙げられます。</a:t>
            </a:r>
            <a:endParaRPr lang="ja-JP" altLang="ja-JP" sz="2400" dirty="0"/>
          </a:p>
        </p:txBody>
      </p:sp>
      <p:graphicFrame>
        <p:nvGraphicFramePr>
          <p:cNvPr id="6" name="Content Placeholder 5">
            <a:extLst>
              <a:ext uri="{FF2B5EF4-FFF2-40B4-BE49-F238E27FC236}">
                <a16:creationId xmlns:a16="http://schemas.microsoft.com/office/drawing/2014/main" id="{3290A51B-BC4E-463B-9F52-228DB17E5D61}"/>
              </a:ext>
            </a:extLst>
          </p:cNvPr>
          <p:cNvGraphicFramePr>
            <a:graphicFrameLocks/>
          </p:cNvGraphicFramePr>
          <p:nvPr/>
        </p:nvGraphicFramePr>
        <p:xfrm>
          <a:off x="600500" y="2089067"/>
          <a:ext cx="10931857" cy="15275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Arrow: Striped Right 6">
            <a:extLst>
              <a:ext uri="{FF2B5EF4-FFF2-40B4-BE49-F238E27FC236}">
                <a16:creationId xmlns:a16="http://schemas.microsoft.com/office/drawing/2014/main" id="{118080EE-F3E2-4D41-84DF-7B78CBA27FF3}"/>
              </a:ext>
            </a:extLst>
          </p:cNvPr>
          <p:cNvSpPr/>
          <p:nvPr/>
        </p:nvSpPr>
        <p:spPr>
          <a:xfrm>
            <a:off x="982639" y="3638626"/>
            <a:ext cx="9908274" cy="455895"/>
          </a:xfrm>
          <a:prstGeom prst="stripedRightArrow">
            <a:avLst>
              <a:gd name="adj1" fmla="val 67482"/>
              <a:gd name="adj2"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rPr>
              <a:t>eTMF</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管理機能を用いた評価</a:t>
            </a:r>
            <a:endPar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8" name="吹き出し: 角を丸めた四角形 6">
            <a:extLst>
              <a:ext uri="{FF2B5EF4-FFF2-40B4-BE49-F238E27FC236}">
                <a16:creationId xmlns:a16="http://schemas.microsoft.com/office/drawing/2014/main" id="{028E3729-CA58-4A00-91AF-AE62A6A9AB2D}"/>
              </a:ext>
            </a:extLst>
          </p:cNvPr>
          <p:cNvSpPr/>
          <p:nvPr/>
        </p:nvSpPr>
        <p:spPr>
          <a:xfrm>
            <a:off x="1057701" y="4053114"/>
            <a:ext cx="9532962" cy="328227"/>
          </a:xfrm>
          <a:prstGeom prst="wedgeRoundRectCallout">
            <a:avLst>
              <a:gd name="adj1" fmla="val 38049"/>
              <a:gd name="adj2" fmla="val -47038"/>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①タイムリーに入手・保管・管理されること</a:t>
            </a:r>
          </a:p>
        </p:txBody>
      </p:sp>
      <p:sp>
        <p:nvSpPr>
          <p:cNvPr id="9" name="吹き出し: 角を丸めた四角形 7">
            <a:extLst>
              <a:ext uri="{FF2B5EF4-FFF2-40B4-BE49-F238E27FC236}">
                <a16:creationId xmlns:a16="http://schemas.microsoft.com/office/drawing/2014/main" id="{2600B02E-E292-4280-98E7-3A100EA09087}"/>
              </a:ext>
            </a:extLst>
          </p:cNvPr>
          <p:cNvSpPr/>
          <p:nvPr/>
        </p:nvSpPr>
        <p:spPr>
          <a:xfrm>
            <a:off x="1057701" y="4418350"/>
            <a:ext cx="9532962" cy="371799"/>
          </a:xfrm>
          <a:prstGeom prst="wedgeRoundRectCallout">
            <a:avLst>
              <a:gd name="adj1" fmla="val -99"/>
              <a:gd name="adj2" fmla="val -44886"/>
              <a:gd name="adj3" fmla="val 16667"/>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②適切な品質で維持されること</a:t>
            </a:r>
          </a:p>
        </p:txBody>
      </p:sp>
      <p:sp>
        <p:nvSpPr>
          <p:cNvPr id="10" name="吹き出し: 角を丸めた四角形 8">
            <a:extLst>
              <a:ext uri="{FF2B5EF4-FFF2-40B4-BE49-F238E27FC236}">
                <a16:creationId xmlns:a16="http://schemas.microsoft.com/office/drawing/2014/main" id="{B151E5ED-81B5-4AF0-B018-C7416039DC4C}"/>
              </a:ext>
            </a:extLst>
          </p:cNvPr>
          <p:cNvSpPr/>
          <p:nvPr/>
        </p:nvSpPr>
        <p:spPr>
          <a:xfrm>
            <a:off x="1057701" y="4824586"/>
            <a:ext cx="9532961" cy="365124"/>
          </a:xfrm>
          <a:prstGeom prst="wedgeRoundRectCallout">
            <a:avLst>
              <a:gd name="adj1" fmla="val -40058"/>
              <a:gd name="adj2" fmla="val -37430"/>
              <a:gd name="adj3" fmla="val 1666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③あるべき文書が全て保管されること</a:t>
            </a:r>
          </a:p>
        </p:txBody>
      </p:sp>
      <p:grpSp>
        <p:nvGrpSpPr>
          <p:cNvPr id="12" name="グループ化 24">
            <a:extLst>
              <a:ext uri="{FF2B5EF4-FFF2-40B4-BE49-F238E27FC236}">
                <a16:creationId xmlns:a16="http://schemas.microsoft.com/office/drawing/2014/main" id="{FC0B3801-8530-4386-849E-40349B34BDF2}"/>
              </a:ext>
            </a:extLst>
          </p:cNvPr>
          <p:cNvGrpSpPr/>
          <p:nvPr/>
        </p:nvGrpSpPr>
        <p:grpSpPr>
          <a:xfrm>
            <a:off x="982639" y="5271023"/>
            <a:ext cx="10467833" cy="1107448"/>
            <a:chOff x="422189" y="5097983"/>
            <a:chExt cx="9035710" cy="1050860"/>
          </a:xfrm>
        </p:grpSpPr>
        <p:sp>
          <p:nvSpPr>
            <p:cNvPr id="13" name="Content Placeholder 3">
              <a:extLst>
                <a:ext uri="{FF2B5EF4-FFF2-40B4-BE49-F238E27FC236}">
                  <a16:creationId xmlns:a16="http://schemas.microsoft.com/office/drawing/2014/main" id="{9F2167ED-F311-4F64-814E-D50FE013D207}"/>
                </a:ext>
              </a:extLst>
            </p:cNvPr>
            <p:cNvSpPr txBox="1">
              <a:spLocks/>
            </p:cNvSpPr>
            <p:nvPr/>
          </p:nvSpPr>
          <p:spPr>
            <a:xfrm>
              <a:off x="422189" y="5097983"/>
              <a:ext cx="9035710" cy="96162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400" dirty="0"/>
                <a:t>これらを可視化（</a:t>
              </a:r>
              <a:r>
                <a:rPr lang="en-US" altLang="ja-JP" sz="2400" dirty="0"/>
                <a:t>=</a:t>
              </a:r>
              <a:r>
                <a:rPr lang="ja-JP" altLang="en-US" sz="2400" dirty="0"/>
                <a:t>数値化）して評価するための指標が</a:t>
              </a:r>
              <a:r>
                <a:rPr lang="en-US" altLang="ja-JP" sz="2400" dirty="0"/>
                <a:t>Metrics</a:t>
              </a:r>
              <a:r>
                <a:rPr lang="ja-JP" altLang="en-US" sz="2400" dirty="0"/>
                <a:t>であり、</a:t>
              </a:r>
              <a:br>
                <a:rPr lang="en-US" altLang="ja-JP" sz="2400" dirty="0"/>
              </a:br>
              <a:r>
                <a:rPr lang="ja-JP" altLang="en-US" sz="2400" dirty="0"/>
                <a:t>それぞれ　　　　　　　　　　　　　　　　　　　　　　　　　　　　　　と呼ばれています。　　　　　　　　　　　　　　　　　　　　　　</a:t>
              </a:r>
              <a:endParaRPr lang="en-US" altLang="ja-JP" sz="2400" dirty="0"/>
            </a:p>
          </p:txBody>
        </p:sp>
        <p:sp>
          <p:nvSpPr>
            <p:cNvPr id="14" name="テキスト ボックス 15">
              <a:extLst>
                <a:ext uri="{FF2B5EF4-FFF2-40B4-BE49-F238E27FC236}">
                  <a16:creationId xmlns:a16="http://schemas.microsoft.com/office/drawing/2014/main" id="{D6C060DE-1328-422E-9064-D760AB8D6091}"/>
                </a:ext>
              </a:extLst>
            </p:cNvPr>
            <p:cNvSpPr txBox="1"/>
            <p:nvPr/>
          </p:nvSpPr>
          <p:spPr>
            <a:xfrm>
              <a:off x="1534467" y="5469084"/>
              <a:ext cx="1645814" cy="671715"/>
            </a:xfrm>
            <a:prstGeom prst="rect">
              <a:avLst/>
            </a:prstGeom>
            <a:solidFill>
              <a:schemeClr val="accent2">
                <a:lumMod val="40000"/>
                <a:lumOff val="60000"/>
              </a:schemeClr>
            </a:solidFill>
            <a:ln>
              <a:noFill/>
            </a:ln>
          </p:spPr>
          <p:txBody>
            <a:bodyPr wrap="square" rtlCol="0">
              <a:spAutoFit/>
            </a:bodyPr>
            <a:lstStyle/>
            <a:p>
              <a:pPr algn="ctr"/>
              <a:r>
                <a:rPr lang="ja-JP" altLang="en-US" sz="2000" dirty="0"/>
                <a:t>①</a:t>
              </a:r>
              <a:r>
                <a:rPr lang="en-US" altLang="ja-JP" sz="2000" dirty="0"/>
                <a:t>Timeliness</a:t>
              </a:r>
            </a:p>
            <a:p>
              <a:pPr algn="ctr"/>
              <a:r>
                <a:rPr lang="ja-JP" altLang="en-US" sz="2000" dirty="0"/>
                <a:t>（適時性）</a:t>
              </a:r>
            </a:p>
          </p:txBody>
        </p:sp>
        <p:sp>
          <p:nvSpPr>
            <p:cNvPr id="15" name="テキスト ボックス 16">
              <a:extLst>
                <a:ext uri="{FF2B5EF4-FFF2-40B4-BE49-F238E27FC236}">
                  <a16:creationId xmlns:a16="http://schemas.microsoft.com/office/drawing/2014/main" id="{22719751-72EA-40F6-BC48-9AD6D798A789}"/>
                </a:ext>
              </a:extLst>
            </p:cNvPr>
            <p:cNvSpPr txBox="1"/>
            <p:nvPr/>
          </p:nvSpPr>
          <p:spPr>
            <a:xfrm>
              <a:off x="3279161" y="5477128"/>
              <a:ext cx="1645814" cy="671715"/>
            </a:xfrm>
            <a:prstGeom prst="rect">
              <a:avLst/>
            </a:prstGeom>
            <a:solidFill>
              <a:schemeClr val="accent3">
                <a:lumMod val="40000"/>
                <a:lumOff val="60000"/>
              </a:schemeClr>
            </a:solidFill>
            <a:ln>
              <a:noFill/>
            </a:ln>
          </p:spPr>
          <p:txBody>
            <a:bodyPr wrap="square" rtlCol="0">
              <a:spAutoFit/>
            </a:bodyPr>
            <a:lstStyle/>
            <a:p>
              <a:pPr algn="ctr"/>
              <a:r>
                <a:rPr lang="ja-JP" altLang="en-US" sz="2000" dirty="0"/>
                <a:t>②</a:t>
              </a:r>
              <a:r>
                <a:rPr lang="en-US" altLang="ja-JP" sz="2000" dirty="0"/>
                <a:t>Quality</a:t>
              </a:r>
            </a:p>
            <a:p>
              <a:pPr algn="ctr"/>
              <a:r>
                <a:rPr lang="ja-JP" altLang="en-US" sz="2000" dirty="0"/>
                <a:t>（品質）</a:t>
              </a:r>
            </a:p>
          </p:txBody>
        </p:sp>
        <p:sp>
          <p:nvSpPr>
            <p:cNvPr id="16" name="テキスト ボックス 17">
              <a:extLst>
                <a:ext uri="{FF2B5EF4-FFF2-40B4-BE49-F238E27FC236}">
                  <a16:creationId xmlns:a16="http://schemas.microsoft.com/office/drawing/2014/main" id="{D8630B2D-34A1-4E07-BED5-B3E3D1928B90}"/>
                </a:ext>
              </a:extLst>
            </p:cNvPr>
            <p:cNvSpPr txBox="1"/>
            <p:nvPr/>
          </p:nvSpPr>
          <p:spPr>
            <a:xfrm>
              <a:off x="5023854" y="5477128"/>
              <a:ext cx="1645814" cy="671715"/>
            </a:xfrm>
            <a:prstGeom prst="rect">
              <a:avLst/>
            </a:prstGeom>
            <a:solidFill>
              <a:schemeClr val="accent5">
                <a:lumMod val="40000"/>
                <a:lumOff val="60000"/>
              </a:schemeClr>
            </a:solidFill>
            <a:ln>
              <a:noFill/>
            </a:ln>
          </p:spPr>
          <p:txBody>
            <a:bodyPr wrap="square" rtlCol="0">
              <a:spAutoFit/>
            </a:bodyPr>
            <a:lstStyle/>
            <a:p>
              <a:pPr algn="ctr"/>
              <a:r>
                <a:rPr lang="ja-JP" altLang="en-US" sz="2000" dirty="0"/>
                <a:t>③</a:t>
              </a:r>
              <a:r>
                <a:rPr lang="en-US" altLang="ja-JP" sz="2000" dirty="0"/>
                <a:t>Completeness</a:t>
              </a:r>
            </a:p>
            <a:p>
              <a:pPr algn="ctr"/>
              <a:r>
                <a:rPr lang="ja-JP" altLang="en-US" sz="2000" dirty="0"/>
                <a:t>（完全性）</a:t>
              </a:r>
            </a:p>
          </p:txBody>
        </p:sp>
      </p:grpSp>
    </p:spTree>
    <p:extLst>
      <p:ext uri="{BB962C8B-B14F-4D97-AF65-F5344CB8AC3E}">
        <p14:creationId xmlns:p14="http://schemas.microsoft.com/office/powerpoint/2010/main" val="437544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7409BE-4B84-406B-B1CF-5E7991F046F1}"/>
              </a:ext>
            </a:extLst>
          </p:cNvPr>
          <p:cNvSpPr>
            <a:spLocks noGrp="1"/>
          </p:cNvSpPr>
          <p:nvPr>
            <p:ph type="sldNum" sz="quarter" idx="10"/>
          </p:nvPr>
        </p:nvSpPr>
        <p:spPr/>
        <p:txBody>
          <a:bodyPr/>
          <a:lstStyle/>
          <a:p>
            <a:fld id="{48E3F9BE-6246-460D-A255-C4EC9C7924C2}" type="slidenum">
              <a:rPr lang="en-US" altLang="ja-JP" smtClean="0"/>
              <a:pPr/>
              <a:t>8</a:t>
            </a:fld>
            <a:endParaRPr lang="ja-JP" altLang="en-US"/>
          </a:p>
        </p:txBody>
      </p:sp>
      <p:sp>
        <p:nvSpPr>
          <p:cNvPr id="3" name="正方形/長方形 1">
            <a:extLst>
              <a:ext uri="{FF2B5EF4-FFF2-40B4-BE49-F238E27FC236}">
                <a16:creationId xmlns:a16="http://schemas.microsoft.com/office/drawing/2014/main" id="{8F664B1F-70D1-44FC-985B-059B5D0CE241}"/>
              </a:ext>
            </a:extLst>
          </p:cNvPr>
          <p:cNvSpPr/>
          <p:nvPr/>
        </p:nvSpPr>
        <p:spPr>
          <a:xfrm>
            <a:off x="2803807" y="3007376"/>
            <a:ext cx="7032918" cy="523220"/>
          </a:xfrm>
          <a:prstGeom prst="rect">
            <a:avLst/>
          </a:prstGeom>
        </p:spPr>
        <p:txBody>
          <a:bodyPr wrap="square">
            <a:spAutoFit/>
          </a:bodyPr>
          <a:lstStyle/>
          <a:p>
            <a:r>
              <a:rPr lang="en-US" altLang="ja-JP" sz="2800" dirty="0"/>
              <a:t>2. </a:t>
            </a:r>
            <a:r>
              <a:rPr lang="ja-JP" altLang="en-US" sz="2800" dirty="0"/>
              <a:t>なぜ</a:t>
            </a:r>
            <a:r>
              <a:rPr lang="en-US" altLang="ja-JP" sz="2800" dirty="0"/>
              <a:t>TMF</a:t>
            </a:r>
            <a:r>
              <a:rPr lang="ja-JP" altLang="en-US" sz="2800" dirty="0"/>
              <a:t>管理に </a:t>
            </a:r>
            <a:r>
              <a:rPr lang="en-US" altLang="ja-JP" sz="2800" dirty="0"/>
              <a:t>Metrics</a:t>
            </a:r>
            <a:r>
              <a:rPr lang="ja-JP" altLang="en-US" sz="2800" dirty="0"/>
              <a:t>を活用するのか</a:t>
            </a:r>
            <a:endParaRPr lang="en-US" altLang="ja-JP" sz="2800" dirty="0"/>
          </a:p>
        </p:txBody>
      </p:sp>
    </p:spTree>
    <p:extLst>
      <p:ext uri="{BB962C8B-B14F-4D97-AF65-F5344CB8AC3E}">
        <p14:creationId xmlns:p14="http://schemas.microsoft.com/office/powerpoint/2010/main" val="393163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20E1894-62D2-475B-B1B3-38EE8CCDA3F9}"/>
              </a:ext>
            </a:extLst>
          </p:cNvPr>
          <p:cNvPicPr>
            <a:picLocks noChangeAspect="1"/>
          </p:cNvPicPr>
          <p:nvPr/>
        </p:nvPicPr>
        <p:blipFill>
          <a:blip r:embed="rId2"/>
          <a:stretch>
            <a:fillRect/>
          </a:stretch>
        </p:blipFill>
        <p:spPr>
          <a:xfrm>
            <a:off x="1821495" y="2763729"/>
            <a:ext cx="5058745" cy="2175261"/>
          </a:xfrm>
          <a:prstGeom prst="rect">
            <a:avLst/>
          </a:prstGeom>
        </p:spPr>
      </p:pic>
      <p:sp>
        <p:nvSpPr>
          <p:cNvPr id="2" name="Slide Number Placeholder 1">
            <a:extLst>
              <a:ext uri="{FF2B5EF4-FFF2-40B4-BE49-F238E27FC236}">
                <a16:creationId xmlns:a16="http://schemas.microsoft.com/office/drawing/2014/main" id="{74F79A32-8357-4D6A-8E87-7E44B0F2FA12}"/>
              </a:ext>
            </a:extLst>
          </p:cNvPr>
          <p:cNvSpPr>
            <a:spLocks noGrp="1"/>
          </p:cNvSpPr>
          <p:nvPr>
            <p:ph type="sldNum" sz="quarter" idx="12"/>
          </p:nvPr>
        </p:nvSpPr>
        <p:spPr/>
        <p:txBody>
          <a:bodyPr/>
          <a:lstStyle/>
          <a:p>
            <a:fld id="{B3DB9ABE-4E01-AD48-B670-18550BBBA8A8}" type="slidenum">
              <a:rPr lang="en-US" altLang="ja-JP" smtClean="0"/>
              <a:pPr/>
              <a:t>9</a:t>
            </a:fld>
            <a:endParaRPr lang="ja-JP" altLang="en-US"/>
          </a:p>
        </p:txBody>
      </p:sp>
      <p:sp>
        <p:nvSpPr>
          <p:cNvPr id="3" name="Text Placeholder 2">
            <a:extLst>
              <a:ext uri="{FF2B5EF4-FFF2-40B4-BE49-F238E27FC236}">
                <a16:creationId xmlns:a16="http://schemas.microsoft.com/office/drawing/2014/main" id="{6C2ECA8E-6CEE-4DA0-94D2-DE1482F67094}"/>
              </a:ext>
            </a:extLst>
          </p:cNvPr>
          <p:cNvSpPr>
            <a:spLocks noGrp="1"/>
          </p:cNvSpPr>
          <p:nvPr>
            <p:ph type="body" sz="quarter" idx="13"/>
          </p:nvPr>
        </p:nvSpPr>
        <p:spPr/>
        <p:txBody>
          <a:bodyPr/>
          <a:lstStyle/>
          <a:p>
            <a:r>
              <a:rPr lang="en-US" altLang="ja-JP" sz="2400" dirty="0"/>
              <a:t>2. </a:t>
            </a:r>
            <a:r>
              <a:rPr lang="ja-JP" altLang="en-US" sz="2400" dirty="0"/>
              <a:t>なぜ</a:t>
            </a:r>
            <a:r>
              <a:rPr lang="en-US" altLang="ja-JP" sz="2400" dirty="0"/>
              <a:t>TMF</a:t>
            </a:r>
            <a:r>
              <a:rPr lang="ja-JP" altLang="en-US" sz="2400" dirty="0"/>
              <a:t>管理に </a:t>
            </a:r>
            <a:r>
              <a:rPr lang="en-US" altLang="ja-JP" sz="2400" dirty="0"/>
              <a:t>Metrics</a:t>
            </a:r>
            <a:r>
              <a:rPr lang="ja-JP" altLang="en-US" sz="2400" dirty="0"/>
              <a:t>を活用するのか</a:t>
            </a:r>
          </a:p>
        </p:txBody>
      </p:sp>
      <p:sp>
        <p:nvSpPr>
          <p:cNvPr id="5" name="Rectangle: Rounded Corners 4">
            <a:extLst>
              <a:ext uri="{FF2B5EF4-FFF2-40B4-BE49-F238E27FC236}">
                <a16:creationId xmlns:a16="http://schemas.microsoft.com/office/drawing/2014/main" id="{F9CF7A1E-1201-47A5-9757-B7AEB1BFE05F}"/>
              </a:ext>
            </a:extLst>
          </p:cNvPr>
          <p:cNvSpPr/>
          <p:nvPr/>
        </p:nvSpPr>
        <p:spPr>
          <a:xfrm>
            <a:off x="384908" y="1190413"/>
            <a:ext cx="11430585" cy="857131"/>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noAutofit/>
          </a:bodyPr>
          <a:lstStyle/>
          <a:p>
            <a:pPr algn="ctr" fontAlgn="base">
              <a:lnSpc>
                <a:spcPct val="120000"/>
              </a:lnSpc>
              <a:spcBef>
                <a:spcPct val="50000"/>
              </a:spcBef>
              <a:spcAft>
                <a:spcPct val="0"/>
              </a:spcAft>
            </a:pPr>
            <a:r>
              <a:rPr lang="en-US" altLang="ja-JP" sz="1700" b="1" dirty="0">
                <a:solidFill>
                  <a:schemeClr val="tx1">
                    <a:lumMod val="75000"/>
                    <a:lumOff val="25000"/>
                  </a:schemeClr>
                </a:solidFill>
                <a:latin typeface="メイリオ" panose="020B0604030504040204" pitchFamily="50" charset="-128"/>
                <a:ea typeface="メイリオ" panose="020B0604030504040204" pitchFamily="50" charset="-128"/>
              </a:rPr>
              <a:t>TMF Metrics</a:t>
            </a:r>
            <a:r>
              <a:rPr lang="ja-JP" altLang="en-US" sz="1700" b="1" dirty="0">
                <a:solidFill>
                  <a:schemeClr val="tx1">
                    <a:lumMod val="75000"/>
                    <a:lumOff val="25000"/>
                  </a:schemeClr>
                </a:solidFill>
                <a:latin typeface="メイリオ" panose="020B0604030504040204" pitchFamily="50" charset="-128"/>
                <a:ea typeface="メイリオ" panose="020B0604030504040204" pitchFamily="50" charset="-128"/>
              </a:rPr>
              <a:t>は、</a:t>
            </a:r>
            <a:r>
              <a:rPr lang="ja-JP" altLang="ja-JP" sz="1700" b="1" dirty="0">
                <a:solidFill>
                  <a:schemeClr val="tx1">
                    <a:lumMod val="75000"/>
                    <a:lumOff val="25000"/>
                  </a:schemeClr>
                </a:solidFill>
                <a:latin typeface="メイリオ" panose="020B0604030504040204" pitchFamily="50" charset="-128"/>
                <a:ea typeface="メイリオ" panose="020B0604030504040204" pitchFamily="50" charset="-128"/>
              </a:rPr>
              <a:t>文書のタイムリーな収集状況やあるべき文書が収集されているかなどの情報、</a:t>
            </a:r>
            <a:r>
              <a:rPr lang="ja-JP" altLang="en-US" sz="1700" b="1" dirty="0">
                <a:solidFill>
                  <a:schemeClr val="tx1">
                    <a:lumMod val="75000"/>
                    <a:lumOff val="25000"/>
                  </a:schemeClr>
                </a:solidFill>
                <a:latin typeface="メイリオ" panose="020B0604030504040204" pitchFamily="50" charset="-128"/>
                <a:ea typeface="メイリオ" panose="020B0604030504040204" pitchFamily="50" charset="-128"/>
              </a:rPr>
              <a:t>即ち</a:t>
            </a:r>
            <a:r>
              <a:rPr lang="ja-JP" altLang="ja-JP" sz="1700" b="1" dirty="0">
                <a:solidFill>
                  <a:schemeClr val="tx1">
                    <a:lumMod val="75000"/>
                    <a:lumOff val="25000"/>
                  </a:schemeClr>
                </a:solidFill>
                <a:latin typeface="メイリオ" panose="020B0604030504040204" pitchFamily="50" charset="-128"/>
                <a:ea typeface="メイリオ" panose="020B0604030504040204" pitchFamily="50" charset="-128"/>
              </a:rPr>
              <a:t>治験実施の妥当性や完全性（つまり</a:t>
            </a:r>
            <a:r>
              <a:rPr lang="ja-JP" altLang="en-US" sz="1700" b="1" dirty="0">
                <a:solidFill>
                  <a:schemeClr val="tx1">
                    <a:lumMod val="75000"/>
                    <a:lumOff val="25000"/>
                  </a:schemeClr>
                </a:solidFill>
                <a:latin typeface="メイリオ" panose="020B0604030504040204" pitchFamily="50" charset="-128"/>
                <a:ea typeface="メイリオ" panose="020B0604030504040204" pitchFamily="50" charset="-128"/>
              </a:rPr>
              <a:t>試験</a:t>
            </a:r>
            <a:r>
              <a:rPr lang="ja-JP" altLang="ja-JP" sz="1700" b="1" dirty="0">
                <a:solidFill>
                  <a:schemeClr val="tx1">
                    <a:lumMod val="75000"/>
                    <a:lumOff val="25000"/>
                  </a:schemeClr>
                </a:solidFill>
                <a:latin typeface="メイリオ" panose="020B0604030504040204" pitchFamily="50" charset="-128"/>
                <a:ea typeface="メイリオ" panose="020B0604030504040204" pitchFamily="50" charset="-128"/>
              </a:rPr>
              <a:t>の信頼性）が損なわれるよう</a:t>
            </a:r>
            <a:r>
              <a:rPr lang="ja-JP" altLang="en-US" sz="1700" b="1" dirty="0">
                <a:solidFill>
                  <a:schemeClr val="tx1">
                    <a:lumMod val="75000"/>
                    <a:lumOff val="25000"/>
                  </a:schemeClr>
                </a:solidFill>
                <a:latin typeface="メイリオ" panose="020B0604030504040204" pitchFamily="50" charset="-128"/>
                <a:ea typeface="メイリオ" panose="020B0604030504040204" pitchFamily="50" charset="-128"/>
              </a:rPr>
              <a:t>な</a:t>
            </a:r>
            <a:r>
              <a:rPr lang="ja-JP" altLang="ja-JP" sz="1700" b="1" dirty="0">
                <a:solidFill>
                  <a:schemeClr val="tx1">
                    <a:lumMod val="75000"/>
                    <a:lumOff val="25000"/>
                  </a:schemeClr>
                </a:solidFill>
                <a:latin typeface="メイリオ" panose="020B0604030504040204" pitchFamily="50" charset="-128"/>
                <a:ea typeface="メイリオ" panose="020B0604030504040204" pitchFamily="50" charset="-128"/>
              </a:rPr>
              <a:t>リスクの有無を可視化</a:t>
            </a:r>
            <a:r>
              <a:rPr lang="ja-JP" altLang="en-US" sz="1700" b="1" dirty="0">
                <a:solidFill>
                  <a:schemeClr val="tx1">
                    <a:lumMod val="75000"/>
                    <a:lumOff val="25000"/>
                  </a:schemeClr>
                </a:solidFill>
                <a:latin typeface="メイリオ" panose="020B0604030504040204" pitchFamily="50" charset="-128"/>
                <a:ea typeface="メイリオ" panose="020B0604030504040204" pitchFamily="50" charset="-128"/>
              </a:rPr>
              <a:t>するための指標</a:t>
            </a:r>
            <a:endParaRPr lang="en-US" altLang="ja-JP" sz="17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6" name="Rectangle: Rounded Corners 6">
            <a:extLst>
              <a:ext uri="{FF2B5EF4-FFF2-40B4-BE49-F238E27FC236}">
                <a16:creationId xmlns:a16="http://schemas.microsoft.com/office/drawing/2014/main" id="{29AD7294-CF4A-4087-BDF8-17EF8DE40366}"/>
              </a:ext>
            </a:extLst>
          </p:cNvPr>
          <p:cNvSpPr/>
          <p:nvPr/>
        </p:nvSpPr>
        <p:spPr>
          <a:xfrm>
            <a:off x="7094507" y="2216820"/>
            <a:ext cx="4720987" cy="647398"/>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noAutofit/>
          </a:bodyPr>
          <a:lstStyle/>
          <a:p>
            <a:pPr algn="ctr" fontAlgn="base">
              <a:lnSpc>
                <a:spcPct val="120000"/>
              </a:lnSpc>
              <a:spcBef>
                <a:spcPct val="50000"/>
              </a:spcBef>
              <a:spcAft>
                <a:spcPct val="0"/>
              </a:spcAft>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従来型の出口管理では様々なリスクがあるため　プロセス管理が求められる</a:t>
            </a:r>
            <a:endPar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2" name="Rectangle: Rounded Corners 6">
            <a:extLst>
              <a:ext uri="{FF2B5EF4-FFF2-40B4-BE49-F238E27FC236}">
                <a16:creationId xmlns:a16="http://schemas.microsoft.com/office/drawing/2014/main" id="{5A418B89-C5B0-4821-9214-8E9FA5C8CABE}"/>
              </a:ext>
            </a:extLst>
          </p:cNvPr>
          <p:cNvSpPr/>
          <p:nvPr/>
        </p:nvSpPr>
        <p:spPr>
          <a:xfrm>
            <a:off x="384908" y="2216820"/>
            <a:ext cx="4720987" cy="647398"/>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ctr" anchorCtr="0" compatLnSpc="1">
            <a:prstTxWarp prst="textNoShape">
              <a:avLst/>
            </a:prstTxWarp>
            <a:noAutofit/>
          </a:bodyPr>
          <a:lstStyle/>
          <a:p>
            <a:pPr algn="ctr" fontAlgn="base">
              <a:lnSpc>
                <a:spcPct val="120000"/>
              </a:lnSpc>
              <a:spcBef>
                <a:spcPct val="50000"/>
              </a:spcBef>
              <a:spcAft>
                <a:spcPct val="0"/>
              </a:spcAft>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治験を取り巻く環境の変化</a:t>
            </a:r>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rPr>
              <a:t> </a:t>
            </a:r>
          </a:p>
        </p:txBody>
      </p:sp>
      <p:sp>
        <p:nvSpPr>
          <p:cNvPr id="13" name="Star: 16 Points 12">
            <a:extLst>
              <a:ext uri="{FF2B5EF4-FFF2-40B4-BE49-F238E27FC236}">
                <a16:creationId xmlns:a16="http://schemas.microsoft.com/office/drawing/2014/main" id="{9F3A8F0C-E12D-4A2A-99EE-087E418E596D}"/>
              </a:ext>
            </a:extLst>
          </p:cNvPr>
          <p:cNvSpPr/>
          <p:nvPr/>
        </p:nvSpPr>
        <p:spPr>
          <a:xfrm>
            <a:off x="6324600" y="2869943"/>
            <a:ext cx="5490895" cy="2318721"/>
          </a:xfrm>
          <a:prstGeom prst="star16">
            <a:avLst/>
          </a:prstGeom>
          <a:solidFill>
            <a:srgbClr val="FFFF00"/>
          </a:solidFill>
        </p:spPr>
        <p:style>
          <a:lnRef idx="1">
            <a:schemeClr val="accent4"/>
          </a:lnRef>
          <a:fillRef idx="2">
            <a:schemeClr val="accent4"/>
          </a:fillRef>
          <a:effectRef idx="1">
            <a:schemeClr val="accent4"/>
          </a:effectRef>
          <a:fontRef idx="minor">
            <a:schemeClr val="dk1"/>
          </a:fontRef>
        </p:style>
        <p:txBody>
          <a:bodyPr rtlCol="0" anchor="ctr"/>
          <a:lstStyle/>
          <a:p>
            <a:r>
              <a:rPr lang="ja-JP" altLang="en-US" sz="1400" b="1" u="sng" dirty="0">
                <a:solidFill>
                  <a:srgbClr val="FF0000"/>
                </a:solidFill>
              </a:rPr>
              <a:t>どのようなリスク？</a:t>
            </a:r>
            <a:endParaRPr lang="en-US" altLang="ja-JP" sz="1400" b="1" u="sng" dirty="0">
              <a:solidFill>
                <a:srgbClr val="FF0000"/>
              </a:solidFill>
            </a:endParaRPr>
          </a:p>
          <a:p>
            <a:r>
              <a:rPr lang="ja-JP" altLang="en-US" sz="1400" b="1" dirty="0">
                <a:solidFill>
                  <a:srgbClr val="FF0000"/>
                </a:solidFill>
              </a:rPr>
              <a:t>・文書の紛失</a:t>
            </a:r>
          </a:p>
          <a:p>
            <a:r>
              <a:rPr lang="ja-JP" altLang="en-US" sz="1400" b="1" dirty="0">
                <a:solidFill>
                  <a:srgbClr val="FF0000"/>
                </a:solidFill>
              </a:rPr>
              <a:t>・適合性調査の直前準備</a:t>
            </a:r>
            <a:endParaRPr lang="en-US" altLang="ja-JP" sz="1400" b="1" dirty="0">
              <a:solidFill>
                <a:srgbClr val="FF0000"/>
              </a:solidFill>
            </a:endParaRPr>
          </a:p>
          <a:p>
            <a:r>
              <a:rPr lang="ja-JP" altLang="en-US" sz="1400" b="1" dirty="0">
                <a:solidFill>
                  <a:srgbClr val="FF0000"/>
                </a:solidFill>
              </a:rPr>
              <a:t>・手順に従って治験が実施されない</a:t>
            </a:r>
          </a:p>
          <a:p>
            <a:r>
              <a:rPr lang="ja-JP" altLang="en-US" sz="1400" b="1" dirty="0">
                <a:solidFill>
                  <a:srgbClr val="FF0000"/>
                </a:solidFill>
              </a:rPr>
              <a:t>・</a:t>
            </a:r>
            <a:r>
              <a:rPr lang="en-US" altLang="ja-JP" sz="1400" b="1" dirty="0">
                <a:solidFill>
                  <a:srgbClr val="FF0000"/>
                </a:solidFill>
              </a:rPr>
              <a:t>CRO</a:t>
            </a:r>
            <a:r>
              <a:rPr lang="ja-JP" altLang="en-US" sz="1400" b="1" dirty="0">
                <a:solidFill>
                  <a:srgbClr val="FF0000"/>
                </a:solidFill>
              </a:rPr>
              <a:t>のパフォーマンスを把握せず、試験終盤でトラブルを感知</a:t>
            </a:r>
          </a:p>
          <a:p>
            <a:r>
              <a:rPr lang="ja-JP" altLang="en-US" sz="1400" b="1" dirty="0">
                <a:solidFill>
                  <a:srgbClr val="FF0000"/>
                </a:solidFill>
              </a:rPr>
              <a:t>・改ざんの疑い　　・・等</a:t>
            </a:r>
          </a:p>
        </p:txBody>
      </p:sp>
      <p:grpSp>
        <p:nvGrpSpPr>
          <p:cNvPr id="14" name="Group 13">
            <a:extLst>
              <a:ext uri="{FF2B5EF4-FFF2-40B4-BE49-F238E27FC236}">
                <a16:creationId xmlns:a16="http://schemas.microsoft.com/office/drawing/2014/main" id="{50E4CCE0-F598-4ACA-81D0-D2178CC9554E}"/>
              </a:ext>
            </a:extLst>
          </p:cNvPr>
          <p:cNvGrpSpPr/>
          <p:nvPr/>
        </p:nvGrpSpPr>
        <p:grpSpPr>
          <a:xfrm>
            <a:off x="363984" y="4804350"/>
            <a:ext cx="3947077" cy="1569352"/>
            <a:chOff x="-76303" y="3134714"/>
            <a:chExt cx="3713355" cy="1819784"/>
          </a:xfrm>
        </p:grpSpPr>
        <p:sp>
          <p:nvSpPr>
            <p:cNvPr id="15" name="Rectangle: Rounded Corners 14">
              <a:extLst>
                <a:ext uri="{FF2B5EF4-FFF2-40B4-BE49-F238E27FC236}">
                  <a16:creationId xmlns:a16="http://schemas.microsoft.com/office/drawing/2014/main" id="{E30341B7-5A06-46C5-9797-F5F3E66041C7}"/>
                </a:ext>
              </a:extLst>
            </p:cNvPr>
            <p:cNvSpPr/>
            <p:nvPr/>
          </p:nvSpPr>
          <p:spPr>
            <a:xfrm>
              <a:off x="-76303" y="3134714"/>
              <a:ext cx="2663931" cy="24347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t>外的要因</a:t>
              </a:r>
            </a:p>
          </p:txBody>
        </p:sp>
        <p:sp>
          <p:nvSpPr>
            <p:cNvPr id="16" name="Rectangle 15">
              <a:extLst>
                <a:ext uri="{FF2B5EF4-FFF2-40B4-BE49-F238E27FC236}">
                  <a16:creationId xmlns:a16="http://schemas.microsoft.com/office/drawing/2014/main" id="{02A0ABEF-09FF-4E06-9895-DBDD142B8B6E}"/>
                </a:ext>
              </a:extLst>
            </p:cNvPr>
            <p:cNvSpPr/>
            <p:nvPr/>
          </p:nvSpPr>
          <p:spPr>
            <a:xfrm>
              <a:off x="-65260" y="3390171"/>
              <a:ext cx="3702312" cy="1564327"/>
            </a:xfrm>
            <a:prstGeom prst="rect">
              <a:avLst/>
            </a:prstGeom>
          </p:spPr>
          <p:style>
            <a:lnRef idx="2">
              <a:schemeClr val="accent1"/>
            </a:lnRef>
            <a:fillRef idx="1">
              <a:schemeClr val="lt1"/>
            </a:fillRef>
            <a:effectRef idx="0">
              <a:schemeClr val="accent1"/>
            </a:effectRef>
            <a:fontRef idx="minor">
              <a:schemeClr val="dk1"/>
            </a:fontRef>
          </p:style>
          <p:txBody>
            <a:bodyPr lIns="72000" rIns="0" rtlCol="0" anchor="t"/>
            <a:lstStyle/>
            <a:p>
              <a:pPr marL="114300" lvl="1" indent="-114300" defTabSz="622300">
                <a:lnSpc>
                  <a:spcPct val="90000"/>
                </a:lnSpc>
                <a:spcBef>
                  <a:spcPct val="0"/>
                </a:spcBef>
                <a:spcAft>
                  <a:spcPct val="15000"/>
                </a:spcAft>
                <a:buClr>
                  <a:schemeClr val="tx2"/>
                </a:buClr>
                <a:buChar char="•"/>
              </a:pPr>
              <a:r>
                <a:rPr lang="ja-JP" altLang="en-US" sz="1400" dirty="0"/>
                <a:t>欧州の当局の査察対応</a:t>
              </a:r>
              <a:endParaRPr lang="en-US" altLang="ja-JP" sz="1400" dirty="0"/>
            </a:p>
            <a:p>
              <a:pPr marL="539750" lvl="2" indent="-176213" defTabSz="622300">
                <a:lnSpc>
                  <a:spcPct val="90000"/>
                </a:lnSpc>
                <a:spcBef>
                  <a:spcPct val="0"/>
                </a:spcBef>
                <a:spcAft>
                  <a:spcPct val="15000"/>
                </a:spcAft>
                <a:buClr>
                  <a:schemeClr val="tx2"/>
                </a:buClr>
                <a:buChar char="•"/>
              </a:pPr>
              <a:r>
                <a:rPr lang="ja-JP" altLang="en-US" sz="1400" dirty="0"/>
                <a:t>文書管理に関する</a:t>
              </a:r>
              <a:r>
                <a:rPr lang="en-US" altLang="ja-JP" sz="1400" dirty="0"/>
                <a:t>Finding</a:t>
              </a:r>
              <a:r>
                <a:rPr lang="ja-JP" altLang="en-US" sz="1400" dirty="0"/>
                <a:t>が増える</a:t>
              </a:r>
            </a:p>
            <a:p>
              <a:pPr marL="114300" lvl="1" indent="-114300" defTabSz="622300">
                <a:lnSpc>
                  <a:spcPct val="90000"/>
                </a:lnSpc>
                <a:spcBef>
                  <a:spcPct val="0"/>
                </a:spcBef>
                <a:spcAft>
                  <a:spcPct val="15000"/>
                </a:spcAft>
                <a:buClr>
                  <a:schemeClr val="tx2"/>
                </a:buClr>
                <a:buChar char="•"/>
              </a:pPr>
              <a:r>
                <a:rPr lang="ja-JP" altLang="en-US" sz="1400" dirty="0"/>
                <a:t>法的基盤の整備と技術革新</a:t>
              </a:r>
              <a:br>
                <a:rPr lang="en-US" altLang="ja-JP" sz="1400" dirty="0"/>
              </a:br>
              <a:r>
                <a:rPr lang="ja-JP" altLang="en-US" sz="1400" dirty="0"/>
                <a:t>（特に</a:t>
              </a:r>
              <a:r>
                <a:rPr lang="en-US" altLang="ja-JP" sz="1400" dirty="0"/>
                <a:t>IT</a:t>
              </a:r>
              <a:r>
                <a:rPr lang="ja-JP" altLang="en-US" sz="1400" dirty="0"/>
                <a:t>発展による電磁的記録の活用）</a:t>
              </a:r>
              <a:endParaRPr lang="en-US" altLang="ja-JP" sz="1400" dirty="0"/>
            </a:p>
            <a:p>
              <a:pPr marL="114300" lvl="1" indent="-114300" defTabSz="622300">
                <a:lnSpc>
                  <a:spcPct val="90000"/>
                </a:lnSpc>
                <a:spcBef>
                  <a:spcPct val="0"/>
                </a:spcBef>
                <a:spcAft>
                  <a:spcPct val="15000"/>
                </a:spcAft>
                <a:buClr>
                  <a:schemeClr val="tx2"/>
                </a:buClr>
                <a:buChar char="•"/>
              </a:pPr>
              <a:r>
                <a:rPr lang="ja-JP" altLang="en-US" sz="1400" dirty="0"/>
                <a:t>業界全体でのペーパーレス化</a:t>
              </a:r>
              <a:endParaRPr lang="en-US" altLang="ja-JP" sz="1400" dirty="0"/>
            </a:p>
            <a:p>
              <a:pPr marL="114300" lvl="1" indent="-114300" defTabSz="622300">
                <a:lnSpc>
                  <a:spcPct val="90000"/>
                </a:lnSpc>
                <a:spcBef>
                  <a:spcPct val="0"/>
                </a:spcBef>
                <a:spcAft>
                  <a:spcPct val="15000"/>
                </a:spcAft>
                <a:buClr>
                  <a:schemeClr val="tx2"/>
                </a:buClr>
                <a:buChar char="•"/>
              </a:pPr>
              <a:r>
                <a:rPr lang="en-US" altLang="ja-JP" sz="1400" dirty="0"/>
                <a:t>ICH-GCP(</a:t>
              </a:r>
              <a:r>
                <a:rPr lang="en-US" altLang="ja-JP" sz="1400" dirty="0" err="1"/>
                <a:t>E6</a:t>
              </a:r>
              <a:r>
                <a:rPr lang="en-US" altLang="ja-JP" sz="1400" dirty="0"/>
                <a:t>)</a:t>
              </a:r>
              <a:r>
                <a:rPr lang="ja-JP" altLang="en-US" sz="1400" dirty="0"/>
                <a:t>の改訂</a:t>
              </a:r>
            </a:p>
          </p:txBody>
        </p:sp>
      </p:grpSp>
      <p:grpSp>
        <p:nvGrpSpPr>
          <p:cNvPr id="17" name="Group 16">
            <a:extLst>
              <a:ext uri="{FF2B5EF4-FFF2-40B4-BE49-F238E27FC236}">
                <a16:creationId xmlns:a16="http://schemas.microsoft.com/office/drawing/2014/main" id="{80A45252-4119-48B5-82E5-6F8558725282}"/>
              </a:ext>
            </a:extLst>
          </p:cNvPr>
          <p:cNvGrpSpPr/>
          <p:nvPr/>
        </p:nvGrpSpPr>
        <p:grpSpPr>
          <a:xfrm>
            <a:off x="384908" y="2962130"/>
            <a:ext cx="3916812" cy="1778458"/>
            <a:chOff x="4479927" y="1311412"/>
            <a:chExt cx="4991071" cy="2030591"/>
          </a:xfrm>
        </p:grpSpPr>
        <p:sp>
          <p:nvSpPr>
            <p:cNvPr id="18" name="Rectangle: Rounded Corners 17">
              <a:extLst>
                <a:ext uri="{FF2B5EF4-FFF2-40B4-BE49-F238E27FC236}">
                  <a16:creationId xmlns:a16="http://schemas.microsoft.com/office/drawing/2014/main" id="{F5CBCBEB-FAC0-45AA-9A50-875D62373286}"/>
                </a:ext>
              </a:extLst>
            </p:cNvPr>
            <p:cNvSpPr/>
            <p:nvPr/>
          </p:nvSpPr>
          <p:spPr>
            <a:xfrm>
              <a:off x="4479927" y="1311412"/>
              <a:ext cx="2663931" cy="2485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t>内的要因</a:t>
              </a:r>
            </a:p>
          </p:txBody>
        </p:sp>
        <p:sp>
          <p:nvSpPr>
            <p:cNvPr id="19" name="Rectangle 18">
              <a:extLst>
                <a:ext uri="{FF2B5EF4-FFF2-40B4-BE49-F238E27FC236}">
                  <a16:creationId xmlns:a16="http://schemas.microsoft.com/office/drawing/2014/main" id="{09B17A78-C9D4-41FB-B47F-8D98D5B551F6}"/>
                </a:ext>
              </a:extLst>
            </p:cNvPr>
            <p:cNvSpPr/>
            <p:nvPr/>
          </p:nvSpPr>
          <p:spPr>
            <a:xfrm>
              <a:off x="4483116" y="1550232"/>
              <a:ext cx="4987882" cy="1791771"/>
            </a:xfrm>
            <a:prstGeom prst="rect">
              <a:avLst/>
            </a:prstGeom>
          </p:spPr>
          <p:style>
            <a:lnRef idx="2">
              <a:schemeClr val="accent1"/>
            </a:lnRef>
            <a:fillRef idx="1">
              <a:schemeClr val="lt1"/>
            </a:fillRef>
            <a:effectRef idx="0">
              <a:schemeClr val="accent1"/>
            </a:effectRef>
            <a:fontRef idx="minor">
              <a:schemeClr val="dk1"/>
            </a:fontRef>
          </p:style>
          <p:txBody>
            <a:bodyPr lIns="72000" rIns="0" rtlCol="0" anchor="ctr"/>
            <a:lstStyle/>
            <a:p>
              <a:pPr marL="171450" lvl="1" indent="-171450" defTabSz="844550">
                <a:lnSpc>
                  <a:spcPct val="90000"/>
                </a:lnSpc>
                <a:spcBef>
                  <a:spcPct val="0"/>
                </a:spcBef>
                <a:spcAft>
                  <a:spcPct val="15000"/>
                </a:spcAft>
                <a:buClr>
                  <a:schemeClr val="tx2"/>
                </a:buClr>
                <a:buChar char="•"/>
              </a:pPr>
              <a:r>
                <a:rPr lang="ja-JP" altLang="en-US" sz="1400" dirty="0"/>
                <a:t>国際共同試験の増加</a:t>
              </a:r>
              <a:endParaRPr lang="en-US" altLang="ja-JP" sz="1400" dirty="0"/>
            </a:p>
            <a:p>
              <a:pPr marL="539750" lvl="2" indent="-265113" defTabSz="844550">
                <a:lnSpc>
                  <a:spcPct val="90000"/>
                </a:lnSpc>
                <a:spcBef>
                  <a:spcPct val="0"/>
                </a:spcBef>
                <a:spcAft>
                  <a:spcPct val="15000"/>
                </a:spcAft>
                <a:buClr>
                  <a:schemeClr val="tx2"/>
                </a:buClr>
                <a:buChar char="•"/>
              </a:pPr>
              <a:r>
                <a:rPr lang="ja-JP" altLang="en-US" sz="1400" dirty="0"/>
                <a:t>紙ベースでの管理の限界</a:t>
              </a:r>
              <a:r>
                <a:rPr lang="en-US" altLang="ja-JP" sz="1400" dirty="0"/>
                <a:t>(</a:t>
              </a:r>
              <a:r>
                <a:rPr lang="ja-JP" altLang="en-US" sz="1400" dirty="0"/>
                <a:t>共有・進捗管理・査察対応時の郵送等</a:t>
              </a:r>
              <a:r>
                <a:rPr lang="en-US" altLang="ja-JP" sz="1400" dirty="0"/>
                <a:t>)</a:t>
              </a:r>
            </a:p>
            <a:p>
              <a:pPr marL="539750" lvl="2" indent="-265113" defTabSz="844550">
                <a:lnSpc>
                  <a:spcPct val="90000"/>
                </a:lnSpc>
                <a:spcBef>
                  <a:spcPct val="0"/>
                </a:spcBef>
                <a:spcAft>
                  <a:spcPct val="15000"/>
                </a:spcAft>
                <a:buClr>
                  <a:schemeClr val="tx2"/>
                </a:buClr>
                <a:buChar char="•"/>
              </a:pPr>
              <a:r>
                <a:rPr lang="en-US" altLang="ja-JP" sz="1400" dirty="0"/>
                <a:t>Global</a:t>
              </a:r>
              <a:r>
                <a:rPr lang="ja-JP" altLang="en-US" sz="1400" dirty="0"/>
                <a:t>での複数個所での試験実施</a:t>
              </a:r>
              <a:endParaRPr lang="en-US" altLang="ja-JP" sz="1400" dirty="0"/>
            </a:p>
            <a:p>
              <a:pPr marL="539750" lvl="2" indent="-265113" defTabSz="844550">
                <a:lnSpc>
                  <a:spcPct val="90000"/>
                </a:lnSpc>
                <a:spcBef>
                  <a:spcPct val="0"/>
                </a:spcBef>
                <a:spcAft>
                  <a:spcPct val="15000"/>
                </a:spcAft>
                <a:buClr>
                  <a:schemeClr val="tx2"/>
                </a:buClr>
                <a:buChar char="•"/>
              </a:pPr>
              <a:r>
                <a:rPr lang="ja-JP" altLang="en-US" sz="1400" dirty="0"/>
                <a:t>試験実施アウトソース化からくる各地での</a:t>
              </a:r>
              <a:r>
                <a:rPr lang="en-US" altLang="ja-JP" sz="1400" dirty="0" err="1"/>
                <a:t>CRO</a:t>
              </a:r>
              <a:r>
                <a:rPr lang="ja-JP" altLang="en-US" sz="1400" dirty="0"/>
                <a:t>による</a:t>
              </a:r>
              <a:r>
                <a:rPr lang="en-US" altLang="ja-JP" sz="1400" dirty="0"/>
                <a:t>TMF</a:t>
              </a:r>
              <a:r>
                <a:rPr lang="ja-JP" altLang="en-US" sz="1400" dirty="0"/>
                <a:t>管理の標準化に対する課題</a:t>
              </a:r>
            </a:p>
            <a:p>
              <a:pPr marL="171450" lvl="1" indent="-171450" defTabSz="844550">
                <a:lnSpc>
                  <a:spcPct val="90000"/>
                </a:lnSpc>
                <a:spcBef>
                  <a:spcPct val="0"/>
                </a:spcBef>
                <a:spcAft>
                  <a:spcPct val="15000"/>
                </a:spcAft>
                <a:buClr>
                  <a:schemeClr val="tx2"/>
                </a:buClr>
                <a:buChar char="•"/>
              </a:pPr>
              <a:r>
                <a:rPr lang="ja-JP" altLang="en-US" sz="1400" dirty="0"/>
                <a:t>企業合併、共同開発、開発品の導出入の増加</a:t>
              </a:r>
            </a:p>
          </p:txBody>
        </p:sp>
      </p:grpSp>
      <p:pic>
        <p:nvPicPr>
          <p:cNvPr id="21" name="図 8">
            <a:extLst>
              <a:ext uri="{FF2B5EF4-FFF2-40B4-BE49-F238E27FC236}">
                <a16:creationId xmlns:a16="http://schemas.microsoft.com/office/drawing/2014/main" id="{B13A15A6-E8BB-4659-B41A-03080178E2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557" y="2914860"/>
            <a:ext cx="1184920" cy="1184920"/>
          </a:xfrm>
          <a:prstGeom prst="rect">
            <a:avLst/>
          </a:prstGeom>
        </p:spPr>
      </p:pic>
      <p:sp>
        <p:nvSpPr>
          <p:cNvPr id="11" name="Rectangle: Rounded Corners 6">
            <a:extLst>
              <a:ext uri="{FF2B5EF4-FFF2-40B4-BE49-F238E27FC236}">
                <a16:creationId xmlns:a16="http://schemas.microsoft.com/office/drawing/2014/main" id="{C9AC991F-0BB3-49EA-ABFF-5CB33D1D1827}"/>
              </a:ext>
            </a:extLst>
          </p:cNvPr>
          <p:cNvSpPr/>
          <p:nvPr/>
        </p:nvSpPr>
        <p:spPr>
          <a:xfrm>
            <a:off x="4233207" y="6001964"/>
            <a:ext cx="4340018" cy="743476"/>
          </a:xfrm>
          <a:prstGeom prst="round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ctr" anchorCtr="0" compatLnSpc="1">
            <a:prstTxWarp prst="textNoShape">
              <a:avLst/>
            </a:prstTxWarp>
            <a:noAutofit/>
          </a:bodyPr>
          <a:lstStyle/>
          <a:p>
            <a:pPr algn="ctr" fontAlgn="base">
              <a:lnSpc>
                <a:spcPct val="120000"/>
              </a:lnSpc>
              <a:spcBef>
                <a:spcPct val="50000"/>
              </a:spcBef>
              <a:spcAft>
                <a:spcPct val="0"/>
              </a:spcAft>
            </a:pP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ja-JP" sz="1600" b="1" dirty="0">
                <a:solidFill>
                  <a:schemeClr val="tx1">
                    <a:lumMod val="75000"/>
                    <a:lumOff val="25000"/>
                  </a:schemeClr>
                </a:solidFill>
                <a:latin typeface="メイリオ" panose="020B0604030504040204" pitchFamily="50" charset="-128"/>
                <a:ea typeface="メイリオ" panose="020B0604030504040204" pitchFamily="50" charset="-128"/>
              </a:rPr>
              <a:t>リスクを早期にキャッチできる仕組み」</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　　として</a:t>
            </a:r>
            <a:r>
              <a:rPr lang="ja-JP" altLang="ja-JP" sz="1600" b="1" dirty="0">
                <a:solidFill>
                  <a:schemeClr val="tx1">
                    <a:lumMod val="75000"/>
                    <a:lumOff val="25000"/>
                  </a:schemeClr>
                </a:solidFill>
                <a:latin typeface="メイリオ" panose="020B0604030504040204" pitchFamily="50" charset="-128"/>
                <a:ea typeface="メイリオ" panose="020B0604030504040204" pitchFamily="50" charset="-128"/>
              </a:rPr>
              <a:t>活用</a:t>
            </a:r>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rPr>
              <a:t> </a:t>
            </a:r>
          </a:p>
        </p:txBody>
      </p:sp>
      <p:sp>
        <p:nvSpPr>
          <p:cNvPr id="22" name="矢印: ストライプ 17">
            <a:extLst>
              <a:ext uri="{FF2B5EF4-FFF2-40B4-BE49-F238E27FC236}">
                <a16:creationId xmlns:a16="http://schemas.microsoft.com/office/drawing/2014/main" id="{20B1D4F2-CC6D-4699-B8CA-EF33CB94AD5D}"/>
              </a:ext>
            </a:extLst>
          </p:cNvPr>
          <p:cNvSpPr/>
          <p:nvPr/>
        </p:nvSpPr>
        <p:spPr bwMode="auto">
          <a:xfrm rot="5400000">
            <a:off x="5865470" y="3373822"/>
            <a:ext cx="979958" cy="4050984"/>
          </a:xfrm>
          <a:prstGeom prst="stripedRightArrow">
            <a:avLst>
              <a:gd name="adj1" fmla="val 69753"/>
              <a:gd name="adj2" fmla="val 36452"/>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6200000" scaled="1"/>
            <a:tileRect/>
          </a:gradFill>
          <a:ln>
            <a:solidFill>
              <a:schemeClr val="tx2"/>
            </a:solidFill>
          </a:ln>
        </p:spPr>
        <p:style>
          <a:lnRef idx="0">
            <a:scrgbClr r="0" g="0" b="0"/>
          </a:lnRef>
          <a:fillRef idx="0">
            <a:scrgbClr r="0" g="0" b="0"/>
          </a:fillRef>
          <a:effectRef idx="0">
            <a:scrgbClr r="0" g="0" b="0"/>
          </a:effectRef>
          <a:fontRef idx="minor">
            <a:schemeClr val="lt1"/>
          </a:fontRef>
        </p:style>
        <p:txBody>
          <a:bodyPr vert="vert270" wrap="square" anchor="ctr">
            <a:noAutofit/>
          </a:bodyPr>
          <a:lstStyle/>
          <a:p>
            <a:pPr algn="ctr">
              <a:spcBef>
                <a:spcPct val="50000"/>
              </a:spcBef>
              <a:defRPr/>
            </a:pPr>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rPr>
              <a:t>eTMF</a:t>
            </a:r>
            <a:r>
              <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rPr>
              <a:t>をプロセス管理のツールとして用いる</a:t>
            </a:r>
            <a:r>
              <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3047307252"/>
      </p:ext>
    </p:extLst>
  </p:cSld>
  <p:clrMapOvr>
    <a:masterClrMapping/>
  </p:clrMapOvr>
</p:sld>
</file>

<file path=ppt/theme/theme1.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rotWithShape="1">
          <a:gsLst>
            <a:gs pos="0">
              <a:srgbClr val="FFFFFF"/>
            </a:gs>
            <a:gs pos="100000">
              <a:srgbClr val="FF6600"/>
            </a:gs>
          </a:gsLst>
          <a:lin ang="0" scaled="1"/>
        </a:gradFill>
        <a:ln w="9525">
          <a:noFill/>
          <a:miter lim="800000"/>
          <a:headEnd/>
          <a:tailEnd/>
        </a:ln>
      </a:spPr>
      <a:bodyPr wrap="none" anchor="ctr"/>
      <a:lstStyle>
        <a:defPPr>
          <a:defRPr dirty="0">
            <a:solidFill>
              <a:srgbClr val="0000CC"/>
            </a:solidFill>
          </a:defRPr>
        </a:defPPr>
      </a:lstStyle>
    </a:sp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6DF0636BD7BB438D665CCD1F40A923" ma:contentTypeVersion="8" ma:contentTypeDescription="Create a new document." ma:contentTypeScope="" ma:versionID="9a78108d12db9123245c1cf2c81035a2">
  <xsd:schema xmlns:xsd="http://www.w3.org/2001/XMLSchema" xmlns:xs="http://www.w3.org/2001/XMLSchema" xmlns:p="http://schemas.microsoft.com/office/2006/metadata/properties" xmlns:ns3="affa82cb-83cc-4b15-9ecf-b00fffab472a" xmlns:ns4="07740945-74f1-4c93-b880-cdb34cede8dc" targetNamespace="http://schemas.microsoft.com/office/2006/metadata/properties" ma:root="true" ma:fieldsID="7770da899c8cd83a4a86b15b40602669" ns3:_="" ns4:_="">
    <xsd:import namespace="affa82cb-83cc-4b15-9ecf-b00fffab472a"/>
    <xsd:import namespace="07740945-74f1-4c93-b880-cdb34cede8d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fa82cb-83cc-4b15-9ecf-b00fffab47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740945-74f1-4c93-b880-cdb34cede8d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sisl xmlns:xsi="http://www.w3.org/2001/XMLSchema-instance" xmlns:xsd="http://www.w3.org/2001/XMLSchema" xmlns="http://www.boldonjames.com/2008/01/sie/internal/label" sislVersion="0" policy="a10f9ac0-5937-4b4f-b459-96aedd9ed2c5" origin="userSelected">
  <element uid="72a5d865-2c9e-41bb-b8a0-b31322cd1ede" value=""/>
</sisl>
</file>

<file path=customXml/itemProps1.xml><?xml version="1.0" encoding="utf-8"?>
<ds:datastoreItem xmlns:ds="http://schemas.openxmlformats.org/officeDocument/2006/customXml" ds:itemID="{C40EAFC9-0A90-4F07-AB03-C19124C35B02}">
  <ds:schemaRefs>
    <ds:schemaRef ds:uri="http://www.w3.org/XML/1998/namespace"/>
    <ds:schemaRef ds:uri="http://purl.org/dc/dcmitype/"/>
    <ds:schemaRef ds:uri="http://schemas.microsoft.com/office/2006/documentManagement/types"/>
    <ds:schemaRef ds:uri="http://purl.org/dc/elements/1.1/"/>
    <ds:schemaRef ds:uri="07740945-74f1-4c93-b880-cdb34cede8dc"/>
    <ds:schemaRef ds:uri="http://purl.org/dc/terms/"/>
    <ds:schemaRef ds:uri="http://schemas.microsoft.com/office/infopath/2007/PartnerControls"/>
    <ds:schemaRef ds:uri="http://schemas.openxmlformats.org/package/2006/metadata/core-properties"/>
    <ds:schemaRef ds:uri="affa82cb-83cc-4b15-9ecf-b00fffab472a"/>
    <ds:schemaRef ds:uri="http://schemas.microsoft.com/office/2006/metadata/properties"/>
  </ds:schemaRefs>
</ds:datastoreItem>
</file>

<file path=customXml/itemProps2.xml><?xml version="1.0" encoding="utf-8"?>
<ds:datastoreItem xmlns:ds="http://schemas.openxmlformats.org/officeDocument/2006/customXml" ds:itemID="{CBFC7A27-B6A4-43C0-A02A-CC545F0097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fa82cb-83cc-4b15-9ecf-b00fffab472a"/>
    <ds:schemaRef ds:uri="07740945-74f1-4c93-b880-cdb34cede8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61ACA5-92F5-415F-B180-EE66766D31AD}">
  <ds:schemaRefs>
    <ds:schemaRef ds:uri="http://schemas.microsoft.com/sharepoint/v3/contenttype/forms"/>
  </ds:schemaRefs>
</ds:datastoreItem>
</file>

<file path=customXml/itemProps4.xml><?xml version="1.0" encoding="utf-8"?>
<ds:datastoreItem xmlns:ds="http://schemas.openxmlformats.org/officeDocument/2006/customXml" ds:itemID="{2AF766B5-F33B-495E-9909-D7F057877B20}">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8288</TotalTime>
  <Words>4060</Words>
  <Application>Microsoft Office PowerPoint</Application>
  <PresentationFormat>ワイド画面</PresentationFormat>
  <Paragraphs>321</Paragraphs>
  <Slides>30</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30</vt:i4>
      </vt:variant>
    </vt:vector>
  </HeadingPairs>
  <TitlesOfParts>
    <vt:vector size="38" baseType="lpstr">
      <vt:lpstr>ＭＳ Ｐゴシック</vt:lpstr>
      <vt:lpstr>メイリオ</vt:lpstr>
      <vt:lpstr>游ゴシック</vt:lpstr>
      <vt:lpstr>Arial</vt:lpstr>
      <vt:lpstr>Calibri</vt:lpstr>
      <vt:lpstr>Wingdings</vt:lpstr>
      <vt:lpstr>1_標準デザイン</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JPMA EI</dc:creator>
  <cp:lastModifiedBy>HARA YOSHIKO / 原 佳子</cp:lastModifiedBy>
  <cp:revision>177</cp:revision>
  <cp:lastPrinted>2019-10-04T11:39:09Z</cp:lastPrinted>
  <dcterms:created xsi:type="dcterms:W3CDTF">2018-05-21T00:38:36Z</dcterms:created>
  <dcterms:modified xsi:type="dcterms:W3CDTF">2023-08-22T12:33:53Z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0x010100636DF0636BD7BB438D665CCD1F40A923</vt:lpwstr>
  </property>
  <property fmtid="{D5CDD505-2E9C-101B-9397-08002B2CF9AE}" pid="3" name="docIndexRef">
    <vt:lpwstr>f4d36046-8c35-43d8-acbb-a20c2c93f326</vt:lpwstr>
  </property>
  <property fmtid="{D5CDD505-2E9C-101B-9397-08002B2CF9AE}" pid="4" name="bjSaver">
    <vt:lpwstr>+Uj3B0dxjZFHbLp+xGAIdfOisCZoIZMT</vt:lpwstr>
  </property>
  <property fmtid="{D5CDD505-2E9C-101B-9397-08002B2CF9AE}" pid="5" name="bjDocumentLabelXML">
    <vt:lpwstr>&lt;?xml version="1.0" encoding="us-ascii"?&gt;&lt;sisl xmlns:xsi="http://www.w3.org/2001/XMLSchema-instance" xmlns:xsd="http://www.w3.org/2001/XMLSchema" sislVersion="0" policy="a10f9ac0-5937-4b4f-b459-96aedd9ed2c5" origin="userSelected" xmlns="http://www.boldonj</vt:lpwstr>
  </property>
  <property fmtid="{D5CDD505-2E9C-101B-9397-08002B2CF9AE}" pid="6" name="bjDocumentLabelXML-0">
    <vt:lpwstr>ames.com/2008/01/sie/internal/label"&gt;&lt;element uid="72a5d865-2c9e-41bb-b8a0-b31322cd1ede" value="" /&gt;&lt;/sisl&gt;</vt:lpwstr>
  </property>
  <property fmtid="{D5CDD505-2E9C-101B-9397-08002B2CF9AE}" pid="7" name="bjDocumentSecurityLabel">
    <vt:lpwstr>Not Classified</vt:lpwstr>
  </property>
  <property fmtid="{D5CDD505-2E9C-101B-9397-08002B2CF9AE}" pid="8" name="MSIP_Label_3c9bec58-8084-492e-8360-0e1cfe36408c_Enabled">
    <vt:lpwstr>true</vt:lpwstr>
  </property>
  <property fmtid="{D5CDD505-2E9C-101B-9397-08002B2CF9AE}" pid="9" name="MSIP_Label_3c9bec58-8084-492e-8360-0e1cfe36408c_SetDate">
    <vt:lpwstr>2022-01-31T00:54:15Z</vt:lpwstr>
  </property>
  <property fmtid="{D5CDD505-2E9C-101B-9397-08002B2CF9AE}" pid="10" name="MSIP_Label_3c9bec58-8084-492e-8360-0e1cfe36408c_Method">
    <vt:lpwstr>Standard</vt:lpwstr>
  </property>
  <property fmtid="{D5CDD505-2E9C-101B-9397-08002B2CF9AE}" pid="11" name="MSIP_Label_3c9bec58-8084-492e-8360-0e1cfe36408c_Name">
    <vt:lpwstr>Not Protected -Pilot</vt:lpwstr>
  </property>
  <property fmtid="{D5CDD505-2E9C-101B-9397-08002B2CF9AE}" pid="12" name="MSIP_Label_3c9bec58-8084-492e-8360-0e1cfe36408c_SiteId">
    <vt:lpwstr>f35a6974-607f-47d4-82d7-ff31d7dc53a5</vt:lpwstr>
  </property>
  <property fmtid="{D5CDD505-2E9C-101B-9397-08002B2CF9AE}" pid="13" name="MSIP_Label_3c9bec58-8084-492e-8360-0e1cfe36408c_ActionId">
    <vt:lpwstr>6da9a876-364d-4c29-81c9-37a2191250d2</vt:lpwstr>
  </property>
  <property fmtid="{D5CDD505-2E9C-101B-9397-08002B2CF9AE}" pid="14" name="MSIP_Label_3c9bec58-8084-492e-8360-0e1cfe36408c_ContentBits">
    <vt:lpwstr>0</vt:lpwstr>
  </property>
</Properties>
</file>