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263" r:id="rId4"/>
    <p:sldId id="257" r:id="rId5"/>
    <p:sldId id="271" r:id="rId6"/>
    <p:sldId id="286" r:id="rId7"/>
    <p:sldId id="282" r:id="rId8"/>
    <p:sldId id="256" r:id="rId9"/>
    <p:sldId id="272" r:id="rId10"/>
    <p:sldId id="274" r:id="rId11"/>
    <p:sldId id="273" r:id="rId12"/>
    <p:sldId id="278" r:id="rId13"/>
    <p:sldId id="281" r:id="rId14"/>
    <p:sldId id="279" r:id="rId15"/>
    <p:sldId id="280" r:id="rId16"/>
    <p:sldId id="285" r:id="rId17"/>
    <p:sldId id="284" r:id="rId18"/>
    <p:sldId id="259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tani,Akinori 富谷聡学(安全性推進部安全性コミュニケＧ)" initials="T富" lastIdx="4" clrIdx="0">
    <p:extLst>
      <p:ext uri="{19B8F6BF-5375-455C-9EA6-DF929625EA0E}">
        <p15:presenceInfo xmlns:p15="http://schemas.microsoft.com/office/powerpoint/2012/main" userId="S-1-5-21-73586283-1757981266-1417001333-237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66FF"/>
    <a:srgbClr val="00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9414-764C-4C69-89FA-63FF2738E9D3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C69F-E2EF-4DBA-BB86-2A9F978F7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07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10365"/>
            <a:ext cx="9144000" cy="684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C673-E93A-4410-B521-B51C30BF34FA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9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6026-ED64-40EC-94EA-B0F0B3A41CBB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AB80-02AD-4133-B0BD-69EFFB945D29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34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1BD6-52A8-4C94-9784-3D308D5532E5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72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D6F6-259C-48EC-91FB-89C664DCA964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0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D3B-6448-43C1-8C80-37EFCF5F6EBD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8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45D8-BF63-4CC1-94F2-5A1DD4CD314E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5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B9C1-69D1-4FE7-8508-E2BF47906756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6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406-9391-4A2C-9A45-F04C366097D8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82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7C2A-CAA7-4215-A616-644DF0615E4A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63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277-3BDC-4E24-9C02-CE927537DBBE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8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551A-00E6-458A-AB5A-DBEBB5E387B4}" type="datetime1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44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9828-F271-4329-A1D9-75F1C2E01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4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156" y="115888"/>
            <a:ext cx="535769" cy="5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1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468314" y="712694"/>
            <a:ext cx="7704137" cy="460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895255">
              <a:defRPr/>
            </a:pPr>
            <a:endParaRPr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16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da.go.jp/files/00021850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da.go.jp/files/00021850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mda.go.jp/files/00021850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358" y="578124"/>
            <a:ext cx="3705995" cy="1620837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kumimoji="1"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r>
              <a:rPr kumimoji="1"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ロゴセット</a:t>
            </a:r>
            <a: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（サンプル）</a:t>
            </a:r>
            <a:endParaRPr kumimoji="1"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358" y="2007428"/>
            <a:ext cx="3770513" cy="1134417"/>
          </a:xfrm>
        </p:spPr>
        <p:txBody>
          <a:bodyPr>
            <a:noAutofit/>
          </a:bodyPr>
          <a:lstStyle/>
          <a:p>
            <a:pPr>
              <a:tabLst>
                <a:tab pos="3859213" algn="l"/>
              </a:tabLst>
            </a:pPr>
            <a:endParaRPr lang="en-US" altLang="ja-JP" sz="2000" b="1" dirty="0" smtClean="0"/>
          </a:p>
          <a:p>
            <a:pPr>
              <a:tabLst>
                <a:tab pos="3859213" algn="l"/>
              </a:tabLst>
            </a:pPr>
            <a:r>
              <a:rPr lang="en-US" altLang="ja-JP" sz="1800" b="1" dirty="0" smtClean="0"/>
              <a:t>2017</a:t>
            </a:r>
            <a:r>
              <a:rPr lang="ja-JP" altLang="en-US" sz="1800" b="1" dirty="0" smtClean="0"/>
              <a:t>年</a:t>
            </a:r>
            <a:r>
              <a:rPr lang="en-US" altLang="ja-JP" sz="1800" b="1" dirty="0"/>
              <a:t>7</a:t>
            </a:r>
            <a:r>
              <a:rPr lang="ja-JP" altLang="en-US" sz="1800" b="1" dirty="0" smtClean="0"/>
              <a:t>月　</a:t>
            </a:r>
            <a:endParaRPr lang="en-US" altLang="ja-JP" sz="1800" b="1" dirty="0" smtClean="0"/>
          </a:p>
          <a:p>
            <a:pPr>
              <a:tabLst>
                <a:tab pos="3859213" algn="l"/>
              </a:tabLst>
            </a:pPr>
            <a:r>
              <a:rPr lang="ja-JP" altLang="en-US" sz="1600" b="1" dirty="0" smtClean="0"/>
              <a:t>日本</a:t>
            </a:r>
            <a:r>
              <a:rPr lang="ja-JP" altLang="en-US" sz="1600" b="1" dirty="0"/>
              <a:t>製薬工業協会（製薬協）　</a:t>
            </a:r>
            <a:endParaRPr lang="en-US" altLang="ja-JP" sz="1600" b="1" dirty="0" smtClean="0"/>
          </a:p>
          <a:p>
            <a:pPr>
              <a:tabLst>
                <a:tab pos="3859213" algn="l"/>
              </a:tabLst>
            </a:pPr>
            <a:r>
              <a:rPr lang="ja-JP" altLang="en-US" sz="1600" b="1" dirty="0"/>
              <a:t>医</a:t>
            </a:r>
            <a:r>
              <a:rPr lang="ja-JP" altLang="en-US" sz="1600" b="1" dirty="0" smtClean="0"/>
              <a:t>薬品評価委員会　</a:t>
            </a:r>
            <a:r>
              <a:rPr lang="en-US" altLang="ja-JP" sz="1600" b="1" dirty="0" smtClean="0"/>
              <a:t>PMS</a:t>
            </a:r>
            <a:r>
              <a:rPr lang="ja-JP" altLang="en-US" sz="1600" b="1" dirty="0" smtClean="0"/>
              <a:t>部会</a:t>
            </a:r>
            <a:r>
              <a:rPr lang="en-US" altLang="ja-JP" sz="1600" b="1" dirty="0" smtClean="0"/>
              <a:t>KT-1</a:t>
            </a:r>
            <a:r>
              <a:rPr lang="ja-JP" altLang="en-US" sz="1600" b="1" dirty="0"/>
              <a:t>　</a:t>
            </a:r>
            <a:endParaRPr lang="en-US" altLang="ja-JP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3543508" y="2271800"/>
            <a:ext cx="2867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RMP:</a:t>
            </a:r>
            <a:r>
              <a:rPr lang="en-US" altLang="ja-JP" sz="1400" dirty="0"/>
              <a:t> Risk</a:t>
            </a:r>
            <a:r>
              <a:rPr lang="ja-JP" altLang="en-US" sz="1400" dirty="0"/>
              <a:t> </a:t>
            </a:r>
            <a:r>
              <a:rPr lang="en-US" altLang="ja-JP" sz="1400" dirty="0"/>
              <a:t>Management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Plan</a:t>
            </a:r>
          </a:p>
          <a:p>
            <a:r>
              <a:rPr lang="ja-JP" altLang="en-US" sz="1400" dirty="0"/>
              <a:t>（</a:t>
            </a:r>
            <a:r>
              <a:rPr lang="ja-JP" altLang="en-US" sz="1400" dirty="0" smtClean="0"/>
              <a:t>医</a:t>
            </a:r>
            <a:r>
              <a:rPr lang="ja-JP" altLang="en-US" sz="1400" dirty="0"/>
              <a:t>薬品リスク管理</a:t>
            </a:r>
            <a:r>
              <a:rPr lang="ja-JP" altLang="en-US" sz="1400" dirty="0" smtClean="0"/>
              <a:t>計画）</a:t>
            </a:r>
            <a:endParaRPr lang="ja-JP" altLang="en-US" sz="1400" dirty="0"/>
          </a:p>
        </p:txBody>
      </p:sp>
      <p:pic>
        <p:nvPicPr>
          <p:cNvPr id="50" name="図 49" descr="RMP_logo＋＋out.pdf - Adobe Acrobat Pro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25079" r="8049" b="33873"/>
          <a:stretch/>
        </p:blipFill>
        <p:spPr>
          <a:xfrm>
            <a:off x="4853117" y="1123525"/>
            <a:ext cx="4290883" cy="1214506"/>
          </a:xfrm>
          <a:prstGeom prst="rect">
            <a:avLst/>
          </a:prstGeom>
        </p:spPr>
      </p:pic>
      <p:pic>
        <p:nvPicPr>
          <p:cNvPr id="51" name="図 50" descr="RMP_logo＋＋out.pdf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8686" r="46585" b="32295"/>
          <a:stretch/>
        </p:blipFill>
        <p:spPr>
          <a:xfrm>
            <a:off x="6117482" y="2411855"/>
            <a:ext cx="2789462" cy="126991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4" y="3975175"/>
            <a:ext cx="1943211" cy="27463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691" r="70436" b="88920"/>
          <a:stretch/>
        </p:blipFill>
        <p:spPr>
          <a:xfrm>
            <a:off x="2749304" y="5729657"/>
            <a:ext cx="1750373" cy="78845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578619" y="3975175"/>
            <a:ext cx="762950" cy="3527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カギ線コネクタ 10"/>
          <p:cNvCxnSpPr>
            <a:stCxn id="10" idx="3"/>
            <a:endCxn id="9" idx="0"/>
          </p:cNvCxnSpPr>
          <p:nvPr/>
        </p:nvCxnSpPr>
        <p:spPr>
          <a:xfrm>
            <a:off x="1341569" y="4151546"/>
            <a:ext cx="2282922" cy="157811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5421" y="3737904"/>
            <a:ext cx="8652218" cy="60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895255">
              <a:defRPr/>
            </a:pPr>
            <a:endParaRPr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3" y="4204933"/>
            <a:ext cx="3222667" cy="100938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5091887" y="5000917"/>
            <a:ext cx="472234" cy="283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カギ線コネクタ 16"/>
          <p:cNvCxnSpPr>
            <a:stCxn id="16" idx="3"/>
          </p:cNvCxnSpPr>
          <p:nvPr/>
        </p:nvCxnSpPr>
        <p:spPr>
          <a:xfrm>
            <a:off x="5564121" y="5142472"/>
            <a:ext cx="553361" cy="85361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7" r="80465"/>
          <a:stretch/>
        </p:blipFill>
        <p:spPr>
          <a:xfrm>
            <a:off x="6225432" y="5645232"/>
            <a:ext cx="1210773" cy="63729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841061" y="221329"/>
            <a:ext cx="409156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</a:rPr>
              <a:t>本ファイルをカタログとして活用頂き、</a:t>
            </a:r>
            <a:r>
              <a:rPr lang="ja-JP" altLang="en-US" sz="1400" dirty="0">
                <a:solidFill>
                  <a:srgbClr val="FF0000"/>
                </a:solidFill>
              </a:rPr>
              <a:t>印刷用の</a:t>
            </a:r>
            <a:r>
              <a:rPr lang="en-US" altLang="ja-JP" sz="1400" dirty="0">
                <a:solidFill>
                  <a:srgbClr val="FF0000"/>
                </a:solidFill>
              </a:rPr>
              <a:t>AI</a:t>
            </a:r>
            <a:r>
              <a:rPr lang="ja-JP" altLang="en-US" sz="14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4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24383"/>
              </p:ext>
            </p:extLst>
          </p:nvPr>
        </p:nvGraphicFramePr>
        <p:xfrm>
          <a:off x="345116" y="841829"/>
          <a:ext cx="8388000" cy="5587443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68000"/>
                <a:gridCol w="2340000"/>
                <a:gridCol w="2340000"/>
                <a:gridCol w="2340000"/>
              </a:tblGrid>
              <a:tr h="10514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1" r="4829" b="8314"/>
          <a:stretch/>
        </p:blipFill>
        <p:spPr>
          <a:xfrm>
            <a:off x="539086" y="983037"/>
            <a:ext cx="1022678" cy="855364"/>
          </a:xfrm>
          <a:prstGeom prst="rect">
            <a:avLst/>
          </a:prstGeom>
        </p:spPr>
      </p:pic>
      <p:sp>
        <p:nvSpPr>
          <p:cNvPr id="370" name="テキスト ボックス 369"/>
          <p:cNvSpPr txBox="1"/>
          <p:nvPr/>
        </p:nvSpPr>
        <p:spPr>
          <a:xfrm>
            <a:off x="539086" y="139827"/>
            <a:ext cx="647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（青＋白地）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黒・濃色背景用</a:t>
            </a: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2286103"/>
            <a:ext cx="2772770" cy="79293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3789213"/>
            <a:ext cx="2772771" cy="79461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5315268"/>
            <a:ext cx="2772770" cy="79293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2286103"/>
            <a:ext cx="2774446" cy="79293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3789213"/>
            <a:ext cx="2774448" cy="79461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5315268"/>
            <a:ext cx="2774446" cy="79293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2286103"/>
            <a:ext cx="2774446" cy="79293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3789213"/>
            <a:ext cx="2774448" cy="79461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5315268"/>
            <a:ext cx="2774446" cy="79293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テキスト ボックス 369"/>
          <p:cNvSpPr txBox="1"/>
          <p:nvPr/>
        </p:nvSpPr>
        <p:spPr>
          <a:xfrm>
            <a:off x="539086" y="139827"/>
            <a:ext cx="656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4. RMP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マーク（白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透過）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黒・濃色背景用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17709"/>
              </p:ext>
            </p:extLst>
          </p:nvPr>
        </p:nvGraphicFramePr>
        <p:xfrm>
          <a:off x="345116" y="827315"/>
          <a:ext cx="8388000" cy="5601958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68000"/>
                <a:gridCol w="2340000"/>
                <a:gridCol w="2340000"/>
                <a:gridCol w="2340000"/>
              </a:tblGrid>
              <a:tr h="106595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3" name="図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2286103"/>
            <a:ext cx="2772770" cy="792938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3789213"/>
            <a:ext cx="2772771" cy="79461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5315268"/>
            <a:ext cx="2772770" cy="79293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2286103"/>
            <a:ext cx="2774446" cy="792938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3789213"/>
            <a:ext cx="2774448" cy="794614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5315268"/>
            <a:ext cx="2774446" cy="79293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2286103"/>
            <a:ext cx="2774446" cy="792938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3789213"/>
            <a:ext cx="2774448" cy="79461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5315268"/>
            <a:ext cx="2774446" cy="79293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42835"/>
              </p:ext>
            </p:extLst>
          </p:nvPr>
        </p:nvGraphicFramePr>
        <p:xfrm>
          <a:off x="345116" y="957272"/>
          <a:ext cx="8388000" cy="5469840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89555"/>
                <a:gridCol w="2332815"/>
                <a:gridCol w="2332815"/>
                <a:gridCol w="2332815"/>
              </a:tblGrid>
              <a:tr h="936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カード用</a:t>
                      </a:r>
                      <a:endParaRPr kumimoji="1" lang="en-US" altLang="ja-JP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最小サイズ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1" r="4829" b="8314"/>
          <a:stretch/>
        </p:blipFill>
        <p:spPr>
          <a:xfrm>
            <a:off x="539086" y="983037"/>
            <a:ext cx="1022678" cy="855364"/>
          </a:xfrm>
          <a:prstGeom prst="rect">
            <a:avLst/>
          </a:prstGeom>
        </p:spPr>
      </p:pic>
      <p:sp>
        <p:nvSpPr>
          <p:cNvPr id="370" name="テキスト ボックス 369"/>
          <p:cNvSpPr txBox="1"/>
          <p:nvPr/>
        </p:nvSpPr>
        <p:spPr>
          <a:xfrm>
            <a:off x="539086" y="139827"/>
            <a:ext cx="59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５．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マーク（青） 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、カード用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白・薄色背景用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8" y="2090736"/>
            <a:ext cx="1725805" cy="867890"/>
          </a:xfrm>
          <a:prstGeom prst="rect">
            <a:avLst/>
          </a:prstGeom>
        </p:spPr>
      </p:pic>
      <p:pic>
        <p:nvPicPr>
          <p:cNvPr id="353" name="図 3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8" y="3214472"/>
            <a:ext cx="1730794" cy="867890"/>
          </a:xfrm>
          <a:prstGeom prst="rect">
            <a:avLst/>
          </a:prstGeom>
        </p:spPr>
      </p:pic>
      <p:pic>
        <p:nvPicPr>
          <p:cNvPr id="354" name="図 3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8" y="4339731"/>
            <a:ext cx="1730794" cy="862903"/>
          </a:xfrm>
          <a:prstGeom prst="rect">
            <a:avLst/>
          </a:prstGeom>
        </p:spPr>
      </p:pic>
      <p:pic>
        <p:nvPicPr>
          <p:cNvPr id="355" name="図 3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8" y="5463467"/>
            <a:ext cx="1730794" cy="86789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25" y="2091118"/>
            <a:ext cx="1725805" cy="86290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3214852"/>
            <a:ext cx="1725805" cy="86789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4340112"/>
            <a:ext cx="1725805" cy="8629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5463847"/>
            <a:ext cx="1725805" cy="86789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8" y="2090737"/>
            <a:ext cx="1725805" cy="86789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9" y="3214472"/>
            <a:ext cx="1730794" cy="86789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8" y="4339731"/>
            <a:ext cx="1730794" cy="86290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9" y="5463467"/>
            <a:ext cx="1730794" cy="86789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テキスト ボックス 369"/>
          <p:cNvSpPr txBox="1"/>
          <p:nvPr/>
        </p:nvSpPr>
        <p:spPr>
          <a:xfrm>
            <a:off x="539086" y="139827"/>
            <a:ext cx="59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６．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（黒）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小、カード用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白・薄色背景用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2325"/>
              </p:ext>
            </p:extLst>
          </p:nvPr>
        </p:nvGraphicFramePr>
        <p:xfrm>
          <a:off x="345116" y="957272"/>
          <a:ext cx="8388000" cy="5469840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89555"/>
                <a:gridCol w="2332815"/>
                <a:gridCol w="2332815"/>
                <a:gridCol w="2332815"/>
              </a:tblGrid>
              <a:tr h="936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カード用</a:t>
                      </a:r>
                      <a:endParaRPr kumimoji="1" lang="en-US" altLang="ja-JP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最小サイズ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8" y="2091860"/>
            <a:ext cx="1725805" cy="86564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3214472"/>
            <a:ext cx="1730288" cy="86789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4" y="4339731"/>
            <a:ext cx="1723982" cy="862903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5463467"/>
            <a:ext cx="1730288" cy="86789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44" y="2091118"/>
            <a:ext cx="1722166" cy="86290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3216434"/>
            <a:ext cx="1725805" cy="86472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4340113"/>
            <a:ext cx="1725805" cy="86290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5465429"/>
            <a:ext cx="1725805" cy="86472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8" y="2091861"/>
            <a:ext cx="1725805" cy="86564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3214472"/>
            <a:ext cx="1730288" cy="86789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4339731"/>
            <a:ext cx="1733287" cy="86456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5463467"/>
            <a:ext cx="1730288" cy="86789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086" y="139827"/>
            <a:ext cx="646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７．</a:t>
            </a:r>
            <a:r>
              <a:rPr kumimoji="1" lang="en-US" altLang="ja-JP" sz="2800" b="1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2800" b="1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マーク（青＋白地）</a:t>
            </a:r>
            <a:r>
              <a:rPr lang="ja-JP" altLang="en-US" sz="2800" b="1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小、カード用　</a:t>
            </a:r>
            <a:endParaRPr lang="en-US" altLang="ja-JP" sz="2800" b="1" spc="-1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spc="-1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黒・濃色背景用</a:t>
            </a:r>
            <a:endParaRPr kumimoji="1" lang="ja-JP" altLang="en-US" sz="2000" b="1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39965"/>
              </p:ext>
            </p:extLst>
          </p:nvPr>
        </p:nvGraphicFramePr>
        <p:xfrm>
          <a:off x="345116" y="957272"/>
          <a:ext cx="8388000" cy="5469840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89555"/>
                <a:gridCol w="2332815"/>
                <a:gridCol w="2332815"/>
                <a:gridCol w="2332815"/>
              </a:tblGrid>
              <a:tr h="936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カード用</a:t>
                      </a:r>
                      <a:endParaRPr kumimoji="1" lang="en-US" altLang="ja-JP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最小サイズ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1" r="4829" b="8314"/>
          <a:stretch/>
        </p:blipFill>
        <p:spPr>
          <a:xfrm>
            <a:off x="539086" y="983037"/>
            <a:ext cx="1022678" cy="85536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8" y="2091860"/>
            <a:ext cx="1725805" cy="865641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3214472"/>
            <a:ext cx="1730288" cy="86789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4" y="4339731"/>
            <a:ext cx="1723982" cy="862903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5463467"/>
            <a:ext cx="1730288" cy="86789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44" y="2091118"/>
            <a:ext cx="1722166" cy="86290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3216434"/>
            <a:ext cx="1725805" cy="86472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4340113"/>
            <a:ext cx="1725805" cy="86290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5465429"/>
            <a:ext cx="1725805" cy="864726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8" y="2091861"/>
            <a:ext cx="1725805" cy="86564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3214472"/>
            <a:ext cx="1730288" cy="86789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4339731"/>
            <a:ext cx="1723982" cy="862903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5463467"/>
            <a:ext cx="1730288" cy="86789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908006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91729"/>
              </p:ext>
            </p:extLst>
          </p:nvPr>
        </p:nvGraphicFramePr>
        <p:xfrm>
          <a:off x="345116" y="957272"/>
          <a:ext cx="8388000" cy="5469840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89555"/>
                <a:gridCol w="2332815"/>
                <a:gridCol w="2332815"/>
                <a:gridCol w="2332815"/>
              </a:tblGrid>
              <a:tr h="936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カード用</a:t>
                      </a:r>
                      <a:endParaRPr kumimoji="1" lang="en-US" altLang="ja-JP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最小サイズ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6243" y="139827"/>
            <a:ext cx="714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８．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マーク（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白＋透過） 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、カード用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黒・濃色背景用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8" y="2091860"/>
            <a:ext cx="1725805" cy="865641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3214472"/>
            <a:ext cx="1730288" cy="86789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4" y="4339731"/>
            <a:ext cx="1723982" cy="86290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1" y="5463467"/>
            <a:ext cx="1730288" cy="86789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44" y="2091118"/>
            <a:ext cx="1722166" cy="862903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3216434"/>
            <a:ext cx="1725805" cy="86472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4340113"/>
            <a:ext cx="1725805" cy="86290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6" y="5465429"/>
            <a:ext cx="1725805" cy="86472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8" y="2091861"/>
            <a:ext cx="1725805" cy="86564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3214472"/>
            <a:ext cx="1730288" cy="86789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4339731"/>
            <a:ext cx="1723982" cy="862903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5463467"/>
            <a:ext cx="1730288" cy="86789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08006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628650" y="-4070"/>
            <a:ext cx="7886700" cy="787841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/>
              <a:t>印刷用の</a:t>
            </a:r>
            <a:r>
              <a:rPr kumimoji="1" lang="en-US" altLang="ja-JP" sz="2400" b="1" dirty="0" smtClean="0"/>
              <a:t>AI</a:t>
            </a:r>
            <a:r>
              <a:rPr kumimoji="1" lang="ja-JP" altLang="en-US" sz="2400" b="1" dirty="0" smtClean="0"/>
              <a:t>（イラストレーター</a:t>
            </a:r>
            <a:r>
              <a:rPr lang="ja-JP" altLang="en-US" sz="2400" b="1" dirty="0"/>
              <a:t>）</a:t>
            </a:r>
            <a:r>
              <a:rPr lang="ja-JP" altLang="en-US" sz="2400" b="1" dirty="0" smtClean="0"/>
              <a:t>ファイル</a:t>
            </a:r>
            <a:r>
              <a:rPr kumimoji="1" lang="ja-JP" altLang="en-US" sz="2400" b="1" dirty="0" smtClean="0"/>
              <a:t>のダウンロード方法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5631" y="6056903"/>
            <a:ext cx="876399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①対象の</a:t>
            </a:r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ファイルをダブルクリック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ZIP</a:t>
            </a:r>
            <a:r>
              <a:rPr lang="ja-JP" altLang="en-US" dirty="0" smtClean="0"/>
              <a:t>ファイルを開く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65" y="966118"/>
            <a:ext cx="7172325" cy="484822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1815531" y="2879591"/>
            <a:ext cx="534389" cy="5106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１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86849" y="3747836"/>
            <a:ext cx="534389" cy="5106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20" y="1238099"/>
            <a:ext cx="6419850" cy="4038600"/>
          </a:xfrm>
          <a:prstGeom prst="rect">
            <a:avLst/>
          </a:prstGeom>
        </p:spPr>
      </p:pic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628650" y="-4070"/>
            <a:ext cx="7886700" cy="97018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/>
              <a:t>ファイルが開かない場合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756" y="750964"/>
            <a:ext cx="726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■</a:t>
            </a:r>
            <a:r>
              <a:rPr kumimoji="1" lang="ja-JP" altLang="en-US" sz="2000" dirty="0" smtClean="0"/>
              <a:t>下記の手順（①～④）をお試しください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5631" y="5427023"/>
            <a:ext cx="876399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①対象の</a:t>
            </a:r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ファイルを右クリック</a:t>
            </a:r>
            <a:endParaRPr kumimoji="1" lang="en-US" altLang="ja-JP" dirty="0" smtClean="0"/>
          </a:p>
          <a:p>
            <a:r>
              <a:rPr lang="ja-JP" altLang="en-US" dirty="0" smtClean="0"/>
              <a:t>②「パッケージャーシェルオブジェクトオブジェクトにカーソルを移動</a:t>
            </a:r>
            <a:endParaRPr lang="en-US" altLang="ja-JP" dirty="0" smtClean="0"/>
          </a:p>
          <a:p>
            <a:r>
              <a:rPr kumimoji="1" lang="ja-JP" altLang="en-US" dirty="0" smtClean="0"/>
              <a:t>③コンテンツのアクティブ化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④「パッケージ内容を開く」というページが立ち上がるので、「開く」をクリック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2396102" y="3002079"/>
            <a:ext cx="534389" cy="5106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１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186849" y="3747836"/>
            <a:ext cx="534389" cy="5106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8034177" y="3747836"/>
            <a:ext cx="534389" cy="5106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3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444725" y="0"/>
            <a:ext cx="8326614" cy="7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lang="ja-JP" altLang="en-US" sz="2000" b="1" dirty="0" smtClean="0">
                <a:solidFill>
                  <a:sysClr val="windowText" lastClr="000000"/>
                </a:solidFill>
              </a:rPr>
              <a:t>作成：</a:t>
            </a:r>
            <a:r>
              <a:rPr lang="en-US" altLang="ja-JP" sz="2000" b="1" dirty="0" smtClean="0">
                <a:solidFill>
                  <a:sysClr val="windowText" lastClr="000000"/>
                </a:solidFill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日本製薬工業協会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（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製薬協）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PMS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部会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KT1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（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RMP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に関する課題検討）　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39536" y="1385094"/>
            <a:ext cx="8882530" cy="3607440"/>
            <a:chOff x="182386" y="2053841"/>
            <a:chExt cx="8882530" cy="3607440"/>
          </a:xfrm>
        </p:grpSpPr>
        <p:sp>
          <p:nvSpPr>
            <p:cNvPr id="16" name="コンテンツ プレースホルダ 2"/>
            <p:cNvSpPr txBox="1">
              <a:spLocks/>
            </p:cNvSpPr>
            <p:nvPr/>
          </p:nvSpPr>
          <p:spPr bwMode="auto">
            <a:xfrm>
              <a:off x="182386" y="2053841"/>
              <a:ext cx="8713964" cy="3607440"/>
            </a:xfrm>
            <a:prstGeom prst="rect">
              <a:avLst/>
            </a:prstGeom>
            <a:noFill/>
            <a:ln w="9525">
              <a:solidFill>
                <a:srgbClr val="1F497D">
                  <a:lumMod val="75000"/>
                </a:srgbClr>
              </a:solidFill>
              <a:miter lim="800000"/>
              <a:headEnd/>
              <a:tailEnd/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</a:bodyPr>
            <a:lstStyle/>
            <a:p>
              <a:pPr marL="1349375" marR="0" lvl="0" indent="-13493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コンテンツ プレースホルダ 2"/>
            <p:cNvSpPr txBox="1">
              <a:spLocks/>
            </p:cNvSpPr>
            <p:nvPr/>
          </p:nvSpPr>
          <p:spPr bwMode="auto">
            <a:xfrm>
              <a:off x="230403" y="2137031"/>
              <a:ext cx="4320479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349375" lvl="0" indent="-1349375" fontAlgn="ctr"/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◎竹本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　信也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（中外製薬株式会社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）</a:t>
              </a:r>
              <a:endParaRPr kumimoji="0" lang="en-US" altLang="ja-JP" sz="17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pPr marL="1349375" lvl="0" indent="-1349375" fontAlgn="ctr"/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熊谷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遥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（中外製薬株式会社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）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）</a:t>
              </a:r>
              <a:endParaRPr lang="en-US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山田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知子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0" lang="en-US" altLang="ja-JP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MSD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株式会社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　</a:t>
              </a:r>
              <a:endParaRPr lang="en-US" altLang="ja-JP" sz="1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鈴木　寛子（旭化成ファーマ株式会社）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lvl="0" indent="-1349375" fontAlgn="ctr"/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石田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和彦（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アステラス</a:t>
              </a:r>
              <a:r>
                <a:rPr kumimoji="0" lang="zh-TW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製薬株式会社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）</a:t>
              </a: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奥平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可奈子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（エーザイ株式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en-US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lvl="0" indent="-1349375" fontAlgn="ctr"/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田原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康弘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（小野薬品工業株式会社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ja-JP" altLang="ja-JP" sz="1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佐本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留美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（サノフィ株式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伊藤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和彦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zh-CN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千寿製薬株式</a:t>
              </a:r>
              <a:r>
                <a:rPr lang="zh-CN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ja-JP" altLang="ja-JP" sz="17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市原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智子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（大正製薬株式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49375" indent="-1349375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関戸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智香子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zh-TW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大鵬薬品工業株式</a:t>
              </a:r>
              <a:r>
                <a:rPr lang="zh-TW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160463" indent="-1160463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宮川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功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（武田薬品工業株式会社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ja-JP" altLang="ja-JP" sz="17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160463" indent="-1160463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伊藤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順子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（東レ株式会社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ja-JP" altLang="ja-JP" sz="1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コンテンツ プレースホルダ 2"/>
            <p:cNvSpPr txBox="1">
              <a:spLocks/>
            </p:cNvSpPr>
            <p:nvPr/>
          </p:nvSpPr>
          <p:spPr bwMode="auto">
            <a:xfrm>
              <a:off x="4527353" y="2137031"/>
              <a:ext cx="4537563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鈴木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寛幸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（トーアエイヨー株式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平位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由佳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（鳥居薬品株式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小松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文美</a:t>
              </a:r>
              <a:r>
                <a:rPr kumimoji="0" lang="ja-JP" altLang="en-US" sz="1700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（日本たばこ産業株式会社</a:t>
              </a:r>
              <a:r>
                <a:rPr kumimoji="0" lang="ja-JP" altLang="en-US" sz="1700" kern="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kumimoji="0" lang="en-US" altLang="ja-JP" sz="17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金子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暢巌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（日本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ベーリンガーインゲル</a:t>
              </a:r>
              <a:r>
                <a:rPr lang="en-US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/>
              </a:r>
              <a:br>
                <a:rPr lang="en-US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ハイム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lvl="0" indent="-1352550" fontAlgn="ctr"/>
              <a:r>
                <a:rPr kumimoji="0" lang="ja-JP" altLang="en-US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■</a:t>
              </a:r>
              <a:r>
                <a:rPr kumimoji="0" lang="ja-JP" altLang="ja-JP" sz="1700" kern="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慶</a:t>
              </a:r>
              <a:r>
                <a:rPr kumimoji="0" lang="ja-JP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徳　一浩（ファイザー株式会社）</a:t>
              </a:r>
              <a:r>
                <a:rPr kumimoji="0" lang="en-US" altLang="ja-JP" sz="1700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</a:rPr>
                <a:t>  </a:t>
              </a:r>
              <a:endParaRPr kumimoji="0" lang="ja-JP" altLang="ja-JP" sz="1700" kern="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内海　沙織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（マルホ株式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櫛谷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千奈津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（持田製薬株式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小関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路加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（ヤンセンファーマ株式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ja-JP" altLang="ja-JP" sz="1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352550" indent="-1352550" fontAlgn="ctr"/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木野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孝一</a:t>
              </a:r>
              <a:r>
                <a:rPr lang="ja-JP" altLang="en-US" sz="1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（大日本住友製薬株式</a:t>
              </a:r>
              <a:r>
                <a:rPr lang="ja-JP" altLang="en-US" sz="17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会社）</a:t>
              </a:r>
              <a:endParaRPr lang="en-US" altLang="ja-JP" sz="1700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988836" y="5313209"/>
            <a:ext cx="6840714" cy="457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180000" rIns="91440" bIns="180000" numCol="1" anchor="t" anchorCtr="0" compatLnSpc="1">
            <a:prstTxWarp prst="textNoShape">
              <a:avLst/>
            </a:prstTxWarp>
          </a:bodyPr>
          <a:lstStyle/>
          <a:p>
            <a:pPr marL="1349375" lvl="0" indent="-1349375" algn="ctr" fontAlgn="ctr"/>
            <a:r>
              <a:rPr kumimoji="0" lang="ja-JP" altLang="en-US" sz="1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</a:rPr>
              <a:t>◎</a:t>
            </a:r>
            <a:r>
              <a:rPr kumimoji="0" lang="ja-JP" altLang="en-US" sz="1600" kern="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</a:rPr>
              <a:t>リーダー　○サブリーダー　□拡大幹事　■担当副部会長</a:t>
            </a:r>
            <a:endParaRPr lang="ja-JP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8583"/>
            <a:ext cx="7886700" cy="752474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はじめに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7696" y="1196182"/>
            <a:ext cx="8268607" cy="51601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ja-JP" sz="2000" dirty="0" smtClean="0"/>
              <a:t>医療</a:t>
            </a:r>
            <a:r>
              <a:rPr lang="ja-JP" altLang="ja-JP" sz="2000" dirty="0"/>
              <a:t>現場で</a:t>
            </a:r>
            <a:r>
              <a:rPr lang="ja-JP" altLang="ja-JP" sz="2000" dirty="0" smtClean="0"/>
              <a:t>の</a:t>
            </a:r>
            <a:r>
              <a:rPr lang="ja-JP" altLang="ja-JP" sz="2000" dirty="0"/>
              <a:t>医薬品リスク管理計画（</a:t>
            </a:r>
            <a:r>
              <a:rPr lang="en-US" altLang="ja-JP" sz="2000" dirty="0"/>
              <a:t>RMP: Risk Management Plan</a:t>
            </a:r>
            <a:r>
              <a:rPr lang="ja-JP" altLang="ja-JP" sz="2000" dirty="0"/>
              <a:t>） </a:t>
            </a:r>
            <a:r>
              <a:rPr lang="ja-JP" altLang="ja-JP" sz="2000" dirty="0" smtClean="0"/>
              <a:t>の</a:t>
            </a:r>
            <a:r>
              <a:rPr lang="ja-JP" altLang="ja-JP" sz="2000" dirty="0"/>
              <a:t>利活用が進む</a:t>
            </a:r>
            <a:r>
              <a:rPr lang="ja-JP" altLang="ja-JP" sz="2000" dirty="0" smtClean="0"/>
              <a:t>中、</a:t>
            </a:r>
            <a:r>
              <a:rPr lang="ja-JP" altLang="ja-JP" sz="2000" dirty="0"/>
              <a:t>医療従事者の先生方より「どれが</a:t>
            </a:r>
            <a:r>
              <a:rPr lang="en-US" altLang="ja-JP" sz="2000" dirty="0"/>
              <a:t>RMP</a:t>
            </a:r>
            <a:r>
              <a:rPr lang="ja-JP" altLang="ja-JP" sz="2000" dirty="0"/>
              <a:t>に基づいて作成された資材」であるか認識しづらいとの声があがって</a:t>
            </a:r>
            <a:r>
              <a:rPr lang="ja-JP" altLang="ja-JP" sz="2000" dirty="0" smtClean="0"/>
              <a:t>いました。</a:t>
            </a:r>
            <a:r>
              <a:rPr lang="ja-JP" altLang="en-US" sz="2000" dirty="0" smtClean="0"/>
              <a:t>そこで</a:t>
            </a:r>
            <a:r>
              <a:rPr lang="ja-JP" altLang="ja-JP" sz="2000" dirty="0" smtClean="0"/>
              <a:t>、</a:t>
            </a:r>
            <a:r>
              <a:rPr lang="ja-JP" altLang="ja-JP" sz="2000" dirty="0"/>
              <a:t>医療従事者の先生方が、</a:t>
            </a:r>
            <a:r>
              <a:rPr lang="en-US" altLang="ja-JP" sz="2000" dirty="0"/>
              <a:t>RMP</a:t>
            </a:r>
            <a:r>
              <a:rPr lang="ja-JP" altLang="ja-JP" sz="2000" dirty="0"/>
              <a:t>における</a:t>
            </a:r>
            <a:r>
              <a:rPr lang="ja-JP" altLang="ja-JP" sz="2000" dirty="0" smtClean="0"/>
              <a:t>「</a:t>
            </a:r>
            <a:r>
              <a:rPr lang="ja-JP" altLang="en-US" sz="2000" dirty="0"/>
              <a:t>追加</a:t>
            </a:r>
            <a:r>
              <a:rPr lang="ja-JP" altLang="en-US" sz="2000" dirty="0" smtClean="0"/>
              <a:t>の</a:t>
            </a:r>
            <a:r>
              <a:rPr lang="ja-JP" altLang="ja-JP" sz="2000" dirty="0" smtClean="0"/>
              <a:t>リスク</a:t>
            </a:r>
            <a:r>
              <a:rPr lang="ja-JP" altLang="ja-JP" sz="2000" dirty="0"/>
              <a:t>最小化活動に基づく資材」を認識しやすくするため</a:t>
            </a:r>
            <a:r>
              <a:rPr lang="ja-JP" altLang="ja-JP" sz="2000" dirty="0" smtClean="0"/>
              <a:t>に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>2017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6</a:t>
            </a:r>
            <a:r>
              <a:rPr lang="ja-JP" altLang="en-US" sz="2000" dirty="0" smtClean="0"/>
              <a:t>月より、</a:t>
            </a:r>
            <a:r>
              <a:rPr lang="ja-JP" altLang="ja-JP" sz="2000" u="sng" dirty="0" smtClean="0"/>
              <a:t>業界</a:t>
            </a:r>
            <a:r>
              <a:rPr lang="ja-JP" altLang="ja-JP" sz="2000" u="sng" dirty="0"/>
              <a:t>の標準マーク（</a:t>
            </a:r>
            <a:r>
              <a:rPr lang="en-US" altLang="ja-JP" sz="2000" u="sng" dirty="0"/>
              <a:t>RMP</a:t>
            </a:r>
            <a:r>
              <a:rPr lang="ja-JP" altLang="ja-JP" sz="2000" u="sng" dirty="0"/>
              <a:t>マーク）を医療従事者向け資材や患者さん向け資材等に表示する</a:t>
            </a:r>
            <a:r>
              <a:rPr lang="ja-JP" altLang="ja-JP" sz="2000" dirty="0"/>
              <a:t>ことに</a:t>
            </a:r>
            <a:r>
              <a:rPr lang="ja-JP" altLang="ja-JP" sz="2000" dirty="0" smtClean="0"/>
              <a:t>なりました</a:t>
            </a:r>
            <a:r>
              <a:rPr lang="en-US" altLang="ja-JP" sz="2000" baseline="30000" dirty="0"/>
              <a:t>1</a:t>
            </a:r>
            <a:r>
              <a:rPr lang="en-US" altLang="ja-JP" sz="2000" baseline="30000" dirty="0" smtClean="0"/>
              <a:t>)</a:t>
            </a:r>
            <a:r>
              <a:rPr lang="ja-JP" altLang="ja-JP" sz="2000" dirty="0" smtClean="0"/>
              <a:t> 。</a:t>
            </a:r>
            <a:endParaRPr lang="ja-JP" altLang="ja-JP" sz="20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000" dirty="0" smtClean="0"/>
              <a:t>しかし、</a:t>
            </a:r>
            <a:r>
              <a:rPr kumimoji="1" lang="en-US" altLang="ja-JP" sz="2000" dirty="0" smtClean="0"/>
              <a:t>RMP</a:t>
            </a:r>
            <a:r>
              <a:rPr kumimoji="1" lang="ja-JP" altLang="en-US" sz="2000" dirty="0" smtClean="0"/>
              <a:t>マークの指針</a:t>
            </a:r>
            <a:r>
              <a:rPr kumimoji="1" lang="en-US" altLang="ja-JP" sz="2000" baseline="30000" dirty="0" smtClean="0"/>
              <a:t>1)</a:t>
            </a:r>
            <a:r>
              <a:rPr kumimoji="1" lang="ja-JP" altLang="en-US" sz="2000" dirty="0" smtClean="0"/>
              <a:t>では、推奨フォントや色の記載はありますが、実際の資材作成にあたってはロゴ（画像ファイル）が必要であり、また、資材の背景色に応じたパターンも考えられるため、</a:t>
            </a:r>
            <a:r>
              <a:rPr kumimoji="1" lang="ja-JP" altLang="en-US" sz="2000" b="1" u="sng" dirty="0" smtClean="0"/>
              <a:t>資材作成の一助として</a:t>
            </a:r>
            <a:r>
              <a:rPr kumimoji="1" lang="en-US" altLang="ja-JP" sz="2000" b="1" u="sng" dirty="0" smtClean="0"/>
              <a:t>RMP</a:t>
            </a:r>
            <a:r>
              <a:rPr kumimoji="1" lang="ja-JP" altLang="en-US" sz="2000" b="1" u="sng" dirty="0" smtClean="0"/>
              <a:t>マークのロゴセット（サンプル）を作成</a:t>
            </a:r>
            <a:r>
              <a:rPr kumimoji="1" lang="ja-JP" altLang="en-US" sz="2000" dirty="0" smtClean="0"/>
              <a:t>しました。</a:t>
            </a:r>
            <a:r>
              <a:rPr lang="ja-JP" altLang="en-US" sz="2000" dirty="0" smtClean="0"/>
              <a:t>あく</a:t>
            </a:r>
            <a:r>
              <a:rPr lang="ja-JP" altLang="en-US" sz="2000" dirty="0"/>
              <a:t>までも一例ですので、資材の色、サイズ等の特性に応じて、各社判断にてご活用頂ければと存じます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000" dirty="0" smtClean="0"/>
              <a:t>日本製薬工業協会（製薬協）　医薬品評価委員会</a:t>
            </a:r>
            <a:r>
              <a:rPr lang="en-US" altLang="ja-JP" sz="2000" dirty="0" smtClean="0"/>
              <a:t>PMS</a:t>
            </a:r>
            <a:r>
              <a:rPr lang="ja-JP" altLang="en-US" sz="2000" dirty="0" smtClean="0"/>
              <a:t>部会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継続課題対応チーム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KT1</a:t>
            </a:r>
            <a:r>
              <a:rPr lang="ja-JP" altLang="en-US" sz="2000" dirty="0" smtClean="0"/>
              <a:t>）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 smtClean="0"/>
              <a:t>リーダー	竹本　信也　　　　　　　　担当</a:t>
            </a:r>
            <a:r>
              <a:rPr lang="ja-JP" altLang="en-US" sz="2000" dirty="0"/>
              <a:t>副部</a:t>
            </a:r>
            <a:r>
              <a:rPr lang="ja-JP" altLang="en-US" sz="2000" dirty="0" smtClean="0"/>
              <a:t>会長</a:t>
            </a:r>
            <a:r>
              <a:rPr lang="ja-JP" altLang="en-US" sz="2000" dirty="0"/>
              <a:t>　慶徳　一浩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2182" y="6356351"/>
            <a:ext cx="8761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1) 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事務連絡　「医薬品リスク管理計画（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おける追加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のリスク最小化活動のために作成・配布する資材への表示について」</a:t>
            </a:r>
          </a:p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www.pmda.go.jp/files/000218503.pdf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2" y="1778886"/>
            <a:ext cx="3222667" cy="10093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8583"/>
            <a:ext cx="7886700" cy="752474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ロゴセットの使用方法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7696" y="5069170"/>
            <a:ext cx="8268607" cy="15083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あくまでも一例ですので、資材の色、サイズ等の特性に</a:t>
            </a:r>
            <a:r>
              <a:rPr lang="ja-JP" altLang="en-US" sz="2000" dirty="0"/>
              <a:t>応じて、各社判断にてご活用</a:t>
            </a:r>
            <a:r>
              <a:rPr kumimoji="1" lang="ja-JP" altLang="en-US" sz="2000" dirty="0" smtClean="0"/>
              <a:t>頂ければと存じます。</a:t>
            </a:r>
            <a:r>
              <a:rPr lang="ja-JP" altLang="en-US" sz="2000" dirty="0" smtClean="0"/>
              <a:t>また、ロゴセットを掲載の際は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文言の判読性を損なうことのない</a:t>
            </a:r>
            <a:r>
              <a:rPr lang="ja-JP" altLang="en-US" sz="2000" dirty="0" smtClean="0"/>
              <a:t>よう、色・サイズ等にご留意下さい。</a:t>
            </a:r>
            <a:endParaRPr kumimoji="1" lang="en-US" altLang="ja-JP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 smtClean="0"/>
              <a:t>印刷会社へデータを提供する際は</a:t>
            </a:r>
            <a:r>
              <a:rPr lang="en-US" altLang="ja-JP" sz="2000" dirty="0" err="1" smtClean="0"/>
              <a:t>ai</a:t>
            </a:r>
            <a:r>
              <a:rPr lang="ja-JP" altLang="en-US" sz="2000" dirty="0" smtClean="0"/>
              <a:t>ファイルをダウンロードしご利用下さい。</a:t>
            </a:r>
            <a:endParaRPr kumimoji="1"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9" y="1066039"/>
            <a:ext cx="1943211" cy="27463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84" y="1063933"/>
            <a:ext cx="1944829" cy="27482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691" r="70436" b="88920"/>
          <a:stretch/>
        </p:blipFill>
        <p:spPr>
          <a:xfrm>
            <a:off x="866737" y="3969360"/>
            <a:ext cx="1750373" cy="78845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6" t="3568" r="2498" b="88169"/>
          <a:stretch/>
        </p:blipFill>
        <p:spPr>
          <a:xfrm>
            <a:off x="3143592" y="3917231"/>
            <a:ext cx="2013581" cy="81282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92365" y="1038175"/>
            <a:ext cx="762950" cy="3527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350733" y="1100422"/>
            <a:ext cx="824434" cy="3527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434886" y="2574870"/>
            <a:ext cx="472234" cy="283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5" name="カギ線コネクタ 14"/>
          <p:cNvCxnSpPr>
            <a:stCxn id="11" idx="1"/>
            <a:endCxn id="9" idx="1"/>
          </p:cNvCxnSpPr>
          <p:nvPr/>
        </p:nvCxnSpPr>
        <p:spPr>
          <a:xfrm rot="10800000" flipH="1" flipV="1">
            <a:off x="692365" y="1214545"/>
            <a:ext cx="174372" cy="3149043"/>
          </a:xfrm>
          <a:prstGeom prst="bentConnector3">
            <a:avLst>
              <a:gd name="adj1" fmla="val -1089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stCxn id="12" idx="1"/>
          </p:cNvCxnSpPr>
          <p:nvPr/>
        </p:nvCxnSpPr>
        <p:spPr>
          <a:xfrm rot="10800000" flipV="1">
            <a:off x="3143593" y="1276792"/>
            <a:ext cx="1207141" cy="3046851"/>
          </a:xfrm>
          <a:prstGeom prst="bentConnector3">
            <a:avLst>
              <a:gd name="adj1" fmla="val 11893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13" idx="3"/>
          </p:cNvCxnSpPr>
          <p:nvPr/>
        </p:nvCxnSpPr>
        <p:spPr>
          <a:xfrm>
            <a:off x="5907120" y="2716425"/>
            <a:ext cx="553361" cy="85361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7" r="80465"/>
          <a:stretch/>
        </p:blipFill>
        <p:spPr>
          <a:xfrm>
            <a:off x="6568431" y="3219185"/>
            <a:ext cx="1210773" cy="63729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593265" y="884546"/>
            <a:ext cx="3410581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</a:rPr>
              <a:t>本ファイルをカタログとして活用頂き、</a:t>
            </a:r>
            <a:r>
              <a:rPr lang="ja-JP" altLang="en-US" sz="1400" dirty="0">
                <a:solidFill>
                  <a:srgbClr val="FF0000"/>
                </a:solidFill>
              </a:rPr>
              <a:t>印刷用の</a:t>
            </a:r>
            <a:r>
              <a:rPr lang="en-US" altLang="ja-JP" sz="1400" dirty="0">
                <a:solidFill>
                  <a:srgbClr val="FF0000"/>
                </a:solidFill>
              </a:rPr>
              <a:t>AI</a:t>
            </a:r>
            <a:r>
              <a:rPr lang="ja-JP" altLang="en-US" sz="14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4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285" y="0"/>
            <a:ext cx="7886700" cy="83371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 smtClean="0"/>
              <a:t>RMP</a:t>
            </a:r>
            <a:r>
              <a:rPr kumimoji="1" lang="ja-JP" altLang="en-US" sz="3200" b="1" dirty="0" smtClean="0"/>
              <a:t>マーク</a:t>
            </a:r>
            <a:r>
              <a:rPr lang="ja-JP" altLang="en-US" sz="3200" b="1" dirty="0" smtClean="0"/>
              <a:t>の表示方法</a:t>
            </a:r>
            <a:r>
              <a:rPr lang="en-US" altLang="ja-JP" sz="3200" b="1" baseline="30000" dirty="0" smtClean="0"/>
              <a:t>1)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8001" y="1368425"/>
            <a:ext cx="4319869" cy="45271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医療従事者向け資材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色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：多色刷りの場合には、青色（色指定：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C100M40BL10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）を使用する。また、単色（黒等）刷りや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色刷り（黒と赤等）の場合には、その印刷色（黒等）で構わない。なお、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色刷りで、他に青系統の色を使用している場合は、必ずしも色指定（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C100M40BL10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）と同色でなくても構わない。当該資材での使用色を考慮のうえ、判別しやすいようマークの使用色を選択する。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フォント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MS 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ゴシックを推奨する。なお、資材のデザイン上、必ずしも推奨フォントでなくてもよい。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：医療従事者が見やすいサイズを考慮すること。なお、マーク外に、各社判断で註釈を付してもよい（記載事例を参照）。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資材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の大きさに応じ、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RMP 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マークを用いた表示に代えて、「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」の頭字語のみ、または「医薬品リスク管理計画に基づくものである」ことを文章で示すことでもよいが、可能な限り、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RMP </a:t>
            </a:r>
            <a:r>
              <a:rPr lang="ja-JP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マークを用いる</a:t>
            </a:r>
            <a:r>
              <a:rPr lang="ja-JP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77870" y="1368425"/>
            <a:ext cx="4561915" cy="4527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患者さん</a:t>
            </a:r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向け資材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色：多色刷りの場合には、青色（色指定：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C100M40BL10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）を使用する。また、単色（黒等）刷りや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色刷り（黒と赤等）の場合には、その印刷色（黒等）で構わない。なお、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色刷りで、他に青系統の色を使用している場合は、必ずしも記載事例と同色でなくても構わない。当該資材での使用色を考慮のうえ、判別しやすいようマークの使用色を選択する。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フォント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MS 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ゴシックを推奨する。なお、資材のデザイン上、必ずしも推奨フォントでなくてもよい。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サイズ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：医療従事者が見やすいサイズを考慮すること。なお、マーク外に、各社判断で註釈を付してもよい（記載事例を参照）。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十分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な空きスペースのない小さな資材の場合は、その大きさに応じ、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RMP 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マークを用いた表示に代えて、「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」の頭字語のみ、または「医薬品リスク管理計画に基づくものである」ことを文章で示すことでもよい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7968" y="6093107"/>
            <a:ext cx="8761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1) 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事務連絡　「医薬品リスク管理計画（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おける追加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のリスク最小化活動のために作成・配布する資材への表示について」</a:t>
            </a:r>
          </a:p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www.pmda.go.jp/files/000218503.pdf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11109" y="4747846"/>
            <a:ext cx="8985999" cy="97191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RMP_logo＋ou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8849" r="44412" b="24434"/>
          <a:stretch/>
        </p:blipFill>
        <p:spPr>
          <a:xfrm>
            <a:off x="5623140" y="4844725"/>
            <a:ext cx="3307338" cy="1473550"/>
          </a:xfrm>
          <a:prstGeom prst="rect">
            <a:avLst/>
          </a:prstGeom>
        </p:spPr>
      </p:pic>
      <p:pic>
        <p:nvPicPr>
          <p:cNvPr id="7" name="図 6" descr="RMP_logo＋＋out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8686" r="46585" b="32295"/>
          <a:stretch/>
        </p:blipFill>
        <p:spPr>
          <a:xfrm>
            <a:off x="5623139" y="2283484"/>
            <a:ext cx="3341038" cy="15210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285" y="0"/>
            <a:ext cx="7886700" cy="83371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 smtClean="0"/>
              <a:t>RMP</a:t>
            </a:r>
            <a:r>
              <a:rPr kumimoji="1" lang="ja-JP" altLang="en-US" sz="3200" b="1" dirty="0" smtClean="0"/>
              <a:t>マーク</a:t>
            </a:r>
            <a:r>
              <a:rPr lang="ja-JP" altLang="en-US" sz="3200" b="1" dirty="0" smtClean="0"/>
              <a:t>のサイズ規定（例）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4" name="図 13" descr="RMP_logo＋out.pdf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6066" r="12353" b="36945"/>
          <a:stretch/>
        </p:blipFill>
        <p:spPr>
          <a:xfrm>
            <a:off x="380616" y="4954272"/>
            <a:ext cx="5175850" cy="1310814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359709" y="1466770"/>
            <a:ext cx="8125385" cy="400110"/>
            <a:chOff x="359709" y="1246921"/>
            <a:chExt cx="8125385" cy="400110"/>
          </a:xfrm>
        </p:grpSpPr>
        <p:sp>
          <p:nvSpPr>
            <p:cNvPr id="17" name="正方形/長方形 16"/>
            <p:cNvSpPr/>
            <p:nvPr/>
          </p:nvSpPr>
          <p:spPr>
            <a:xfrm>
              <a:off x="359709" y="1246921"/>
              <a:ext cx="48025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UD</a:t>
              </a:r>
              <a:r>
                <a:rPr lang="ja-JP" altLang="en-US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新ゴ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-M + Helvetica</a:t>
              </a:r>
              <a:r>
                <a:rPr lang="ja-JP" altLang="en-US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（枠装飾あり）</a:t>
              </a:r>
              <a:endPara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413497" y="1640541"/>
              <a:ext cx="807159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359709" y="4024548"/>
            <a:ext cx="8125385" cy="707886"/>
            <a:chOff x="359709" y="4205160"/>
            <a:chExt cx="8125385" cy="707886"/>
          </a:xfrm>
        </p:grpSpPr>
        <p:sp>
          <p:nvSpPr>
            <p:cNvPr id="18" name="正方形/長方形 17"/>
            <p:cNvSpPr/>
            <p:nvPr/>
          </p:nvSpPr>
          <p:spPr>
            <a:xfrm>
              <a:off x="359709" y="4205160"/>
              <a:ext cx="20868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ヒラギノ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UD</a:t>
              </a:r>
              <a:r>
                <a:rPr lang="ja-JP" altLang="en-US" sz="2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角ゴ</a:t>
              </a:r>
              <a:endPara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413497" y="4606548"/>
              <a:ext cx="8071597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391086" y="2120008"/>
            <a:ext cx="6373706" cy="317925"/>
            <a:chOff x="391086" y="1765689"/>
            <a:chExt cx="6373706" cy="317925"/>
          </a:xfrm>
        </p:grpSpPr>
        <p:sp>
          <p:nvSpPr>
            <p:cNvPr id="22" name="正方形/長方形 21"/>
            <p:cNvSpPr/>
            <p:nvPr/>
          </p:nvSpPr>
          <p:spPr>
            <a:xfrm>
              <a:off x="391086" y="1775837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標準サイズ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799463" y="1765689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小サイズ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95569" y="4642043"/>
            <a:ext cx="6373706" cy="317925"/>
            <a:chOff x="391086" y="1765689"/>
            <a:chExt cx="6373706" cy="317925"/>
          </a:xfrm>
        </p:grpSpPr>
        <p:sp>
          <p:nvSpPr>
            <p:cNvPr id="28" name="正方形/長方形 27"/>
            <p:cNvSpPr/>
            <p:nvPr/>
          </p:nvSpPr>
          <p:spPr>
            <a:xfrm>
              <a:off x="391086" y="1775837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標準サイズ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799463" y="1765689"/>
              <a:ext cx="965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小サイズ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" name="図 2" descr="RMP_logo＋＋out.pdf - Adobe Acrobat Pro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25079" r="8049" b="33873"/>
          <a:stretch/>
        </p:blipFill>
        <p:spPr>
          <a:xfrm>
            <a:off x="431365" y="2503912"/>
            <a:ext cx="5139344" cy="145465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33476" y="6253336"/>
            <a:ext cx="832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小サイズ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（ハガキ、手帳程度）サイズでの掲載を想定した場合のロゴデータですが、掲載面積によってはそれより大きい資材での使用も可能です。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9203" y="949615"/>
            <a:ext cx="852070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に当たって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は文字の判読性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に十分ご留意下さい。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文字サイズは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5pt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以上を推奨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</a:p>
        </p:txBody>
      </p:sp>
    </p:spTree>
    <p:extLst>
      <p:ext uri="{BB962C8B-B14F-4D97-AF65-F5344CB8AC3E}">
        <p14:creationId xmlns:p14="http://schemas.microsoft.com/office/powerpoint/2010/main" val="19999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86172"/>
            <a:ext cx="7886700" cy="904233"/>
          </a:xfrm>
        </p:spPr>
        <p:txBody>
          <a:bodyPr/>
          <a:lstStyle/>
          <a:p>
            <a:pPr algn="ctr"/>
            <a:r>
              <a:rPr lang="en-US" altLang="ja-JP" sz="3200" b="1" dirty="0">
                <a:solidFill>
                  <a:prstClr val="black"/>
                </a:solidFill>
              </a:rPr>
              <a:t>RMP</a:t>
            </a:r>
            <a:r>
              <a:rPr lang="ja-JP" altLang="en-US" sz="3200" b="1" dirty="0">
                <a:solidFill>
                  <a:prstClr val="black"/>
                </a:solidFill>
              </a:rPr>
              <a:t>マークの表示対象資材</a:t>
            </a:r>
            <a:r>
              <a:rPr lang="en-US" altLang="ja-JP" sz="3200" b="1" baseline="30000" dirty="0">
                <a:solidFill>
                  <a:prstClr val="black"/>
                </a:solidFill>
              </a:rPr>
              <a:t>1)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23265" y="6429055"/>
            <a:ext cx="8761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1) 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事務連絡　「医薬品リスク管理計画（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おける追加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のリスク最小化活動のために作成・配布する資材への表示について」</a:t>
            </a:r>
          </a:p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www.pmda.go.jp/files/000218503.pdf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3785" y="1084521"/>
            <a:ext cx="8581298" cy="1407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追加のリスク最小化活動の項</a:t>
            </a:r>
            <a:r>
              <a:rPr lang="ja-JP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において規定された、企業が作成する資材で、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RMP</a:t>
            </a:r>
            <a:r>
              <a:rPr lang="ja-JP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PMDA</a:t>
            </a:r>
            <a:r>
              <a:rPr lang="ja-JP" altLang="ja-JP" sz="24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に提</a:t>
            </a:r>
            <a:r>
              <a:rPr lang="ja-JP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出した際に</a:t>
            </a:r>
            <a:r>
              <a:rPr lang="ja-JP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ja-JP" sz="2400" b="1" u="sng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参考資料」として添付</a:t>
            </a:r>
            <a:r>
              <a:rPr lang="ja-JP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された</a:t>
            </a:r>
            <a:r>
              <a:rPr lang="ja-JP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ja-JP" altLang="ja-JP" sz="28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27541" y="2680072"/>
            <a:ext cx="5715801" cy="1591298"/>
            <a:chOff x="277968" y="2025964"/>
            <a:chExt cx="8824686" cy="245682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968" y="2025964"/>
              <a:ext cx="8824686" cy="2362514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6623956" y="3951945"/>
              <a:ext cx="1262743" cy="530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6243342" y="2758763"/>
            <a:ext cx="2835030" cy="12486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記載された資材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がマークの対象です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市販直後調査は除く</a:t>
            </a: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参考資料として添付されないため）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11417"/>
              </p:ext>
            </p:extLst>
          </p:nvPr>
        </p:nvGraphicFramePr>
        <p:xfrm>
          <a:off x="223265" y="4515322"/>
          <a:ext cx="8674517" cy="121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4517"/>
              </a:tblGrid>
              <a:tr h="75098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ja-JP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既に使用中の資材については、直ちに</a:t>
                      </a:r>
                      <a:r>
                        <a:rPr kumimoji="1" lang="en-US" altLang="ja-JP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RMP</a:t>
                      </a:r>
                      <a:r>
                        <a:rPr kumimoji="1" lang="ja-JP" altLang="ja-JP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マークを表示する必要はなく、そのまま使用可能</a:t>
                      </a:r>
                      <a:r>
                        <a:rPr kumimoji="1" lang="ja-JP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とする。増刷や改訂、資材の定期見直しのタイミングに合わせて、</a:t>
                      </a:r>
                      <a:r>
                        <a:rPr kumimoji="1" lang="en-US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RMP</a:t>
                      </a:r>
                      <a:r>
                        <a:rPr kumimoji="1" lang="ja-JP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マークを表示する。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追加のリスク最小化活動を終了するが、引き続き規定していた資材を使用する場合は、増刷や改訂、資材の定期見直しのタイミングに合わせて、</a:t>
                      </a:r>
                      <a:r>
                        <a:rPr kumimoji="1" lang="en-US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RMP</a:t>
                      </a:r>
                      <a:r>
                        <a:rPr kumimoji="1" lang="ja-JP" altLang="ja-JP" sz="1800" b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マークの表示を削除する。</a:t>
                      </a:r>
                      <a:endParaRPr kumimoji="1" lang="ja-JP" altLang="ja-JP" sz="1800" b="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5933" marR="55933" marT="58522" marB="58522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5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4070"/>
            <a:ext cx="7886700" cy="970188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CONTENTS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3148032" y="224161"/>
            <a:ext cx="49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※</a:t>
            </a:r>
            <a:r>
              <a:rPr lang="ja-JP" altLang="en-US" sz="1200" dirty="0" smtClean="0"/>
              <a:t>サンプルとして、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フォント（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新ゴ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-M + Helvetica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装飾あり））の</a:t>
            </a:r>
            <a:r>
              <a:rPr lang="ja-JP" altLang="en-US" sz="1200" dirty="0" smtClean="0"/>
              <a:t>「</a:t>
            </a:r>
            <a:r>
              <a:rPr lang="en-US" altLang="ja-JP" sz="1200" dirty="0" smtClean="0"/>
              <a:t>Pattern2-2</a:t>
            </a:r>
            <a:r>
              <a:rPr lang="ja-JP" altLang="en-US" sz="1200" dirty="0" smtClean="0"/>
              <a:t>（註釈有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）」、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「頭</a:t>
            </a:r>
            <a:r>
              <a:rPr lang="ja-JP" altLang="en-US" sz="1200" dirty="0"/>
              <a:t>字語</a:t>
            </a:r>
            <a:r>
              <a:rPr lang="ja-JP" altLang="en-US" sz="1200" dirty="0" smtClean="0"/>
              <a:t>のみ」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のそれぞれのイメージを</a:t>
            </a:r>
            <a:r>
              <a:rPr lang="ja-JP" altLang="en-US" sz="1200" dirty="0" smtClean="0"/>
              <a:t>表示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9" name="表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55717"/>
              </p:ext>
            </p:extLst>
          </p:nvPr>
        </p:nvGraphicFramePr>
        <p:xfrm>
          <a:off x="282389" y="1141606"/>
          <a:ext cx="8612208" cy="52147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8223"/>
                <a:gridCol w="3899647"/>
                <a:gridCol w="1996446"/>
                <a:gridCol w="2137892"/>
              </a:tblGrid>
              <a:tr h="7192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rgbClr val="008AE6"/>
                          </a:solidFill>
                        </a:rPr>
                        <a:t>1</a:t>
                      </a:r>
                      <a:endParaRPr kumimoji="1" lang="ja-JP" altLang="en-US" sz="1800" b="1" baseline="0" dirty="0">
                        <a:solidFill>
                          <a:srgbClr val="008AE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baseline="0" dirty="0" smtClean="0">
                          <a:solidFill>
                            <a:srgbClr val="008AE6"/>
                          </a:solidFill>
                        </a:rPr>
                        <a:t>RMP</a:t>
                      </a:r>
                      <a:r>
                        <a:rPr lang="ja-JP" altLang="en-US" sz="1800" b="1" baseline="0" dirty="0" smtClean="0">
                          <a:solidFill>
                            <a:srgbClr val="008AE6"/>
                          </a:solidFill>
                        </a:rPr>
                        <a:t>マーク（青）</a:t>
                      </a:r>
                      <a:endParaRPr kumimoji="1" lang="ja-JP" altLang="en-US" sz="1800" b="1" baseline="0" dirty="0">
                        <a:solidFill>
                          <a:srgbClr val="008AE6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白・薄色背景用</a:t>
                      </a:r>
                      <a:endParaRPr kumimoji="1" lang="ja-JP" altLang="en-US" sz="18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 smtClean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92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RMP</a:t>
                      </a:r>
                      <a:r>
                        <a:rPr lang="ja-JP" altLang="en-US" sz="1800" b="1" dirty="0" smtClean="0"/>
                        <a:t>マーク（黒）</a:t>
                      </a:r>
                      <a:endParaRPr kumimoji="1" lang="ja-JP" altLang="en-US" sz="1800" b="1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92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RMP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マーク（青＋白地）</a:t>
                      </a:r>
                      <a:endParaRPr lang="en-US" altLang="ja-JP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solidFill>
                            <a:schemeClr val="bg1"/>
                          </a:solidFill>
                        </a:rPr>
                        <a:t>黒・濃色背景用</a:t>
                      </a:r>
                      <a:endParaRPr lang="en-US" altLang="ja-JP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192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RMP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マーク（白＋透過）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rgbClr val="008AE6"/>
                          </a:solidFill>
                        </a:rPr>
                        <a:t>5</a:t>
                      </a:r>
                      <a:endParaRPr kumimoji="1" lang="ja-JP" altLang="en-US" sz="1800" b="1" baseline="0" dirty="0">
                        <a:solidFill>
                          <a:srgbClr val="008AE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baseline="0" dirty="0" smtClean="0">
                          <a:solidFill>
                            <a:srgbClr val="008AE6"/>
                          </a:solidFill>
                        </a:rPr>
                        <a:t>RMP</a:t>
                      </a:r>
                      <a:r>
                        <a:rPr lang="ja-JP" altLang="en-US" sz="1800" b="1" baseline="0" dirty="0" smtClean="0">
                          <a:solidFill>
                            <a:srgbClr val="008AE6"/>
                          </a:solidFill>
                        </a:rPr>
                        <a:t>マーク（青）小、カード用</a:t>
                      </a:r>
                      <a:endParaRPr kumimoji="1" lang="ja-JP" altLang="en-US" sz="1800" b="1" baseline="0" dirty="0">
                        <a:solidFill>
                          <a:srgbClr val="008AE6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白・薄色背景用</a:t>
                      </a:r>
                      <a:endParaRPr kumimoji="1" lang="ja-JP" altLang="en-US" sz="18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6</a:t>
                      </a:r>
                      <a:endParaRPr kumimoji="1" lang="ja-JP" altLang="en-US" sz="1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RMP</a:t>
                      </a:r>
                      <a:r>
                        <a:rPr lang="ja-JP" altLang="en-US" sz="1800" b="1" dirty="0" smtClean="0"/>
                        <a:t>マーク（黒）小</a:t>
                      </a:r>
                      <a:r>
                        <a:rPr lang="ja-JP" altLang="en-US" sz="1800" b="1" baseline="0" dirty="0" smtClean="0"/>
                        <a:t>、</a:t>
                      </a:r>
                      <a:r>
                        <a:rPr lang="ja-JP" altLang="en-US" sz="1800" b="1" dirty="0" smtClean="0"/>
                        <a:t>カード用</a:t>
                      </a:r>
                      <a:endParaRPr kumimoji="1" lang="ja-JP" altLang="en-US" sz="1800" b="1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RMP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マーク（青＋白地）小</a:t>
                      </a:r>
                      <a:r>
                        <a:rPr lang="ja-JP" altLang="en-US" sz="1800" b="1" baseline="0" dirty="0" smtClean="0">
                          <a:solidFill>
                            <a:schemeClr val="bg1"/>
                          </a:solidFill>
                        </a:rPr>
                        <a:t>、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カード用</a:t>
                      </a:r>
                      <a:endParaRPr lang="en-US" altLang="ja-JP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solidFill>
                            <a:schemeClr val="bg1"/>
                          </a:solidFill>
                        </a:rPr>
                        <a:t>黒・濃色背景用</a:t>
                      </a:r>
                      <a:endParaRPr lang="en-US" altLang="ja-JP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RMP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マーク（白＋透過）小</a:t>
                      </a:r>
                      <a:r>
                        <a:rPr lang="ja-JP" altLang="en-US" sz="1800" b="1" baseline="0" dirty="0" smtClean="0">
                          <a:solidFill>
                            <a:schemeClr val="bg1"/>
                          </a:solidFill>
                        </a:rPr>
                        <a:t>、</a:t>
                      </a:r>
                      <a:r>
                        <a:rPr lang="ja-JP" altLang="en-US" sz="1800" b="1" dirty="0" smtClean="0">
                          <a:solidFill>
                            <a:schemeClr val="bg1"/>
                          </a:solidFill>
                        </a:rPr>
                        <a:t>カード用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6844098" y="1232280"/>
            <a:ext cx="1891669" cy="2705269"/>
            <a:chOff x="6844098" y="1232280"/>
            <a:chExt cx="1891669" cy="2705269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098" y="1232280"/>
              <a:ext cx="1891669" cy="540639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098" y="1953823"/>
              <a:ext cx="1891669" cy="540639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098" y="2675366"/>
              <a:ext cx="1891669" cy="540639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098" y="3396910"/>
              <a:ext cx="1891669" cy="540639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6907049" y="4048600"/>
            <a:ext cx="1080137" cy="2299478"/>
            <a:chOff x="6907049" y="4048600"/>
            <a:chExt cx="1080137" cy="2299478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49" y="4048600"/>
              <a:ext cx="1080137" cy="540640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49" y="4634879"/>
              <a:ext cx="1080137" cy="540640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49" y="5221158"/>
              <a:ext cx="1080137" cy="54064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49" y="5807438"/>
              <a:ext cx="1080137" cy="54064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7943132" y="4048600"/>
            <a:ext cx="1077858" cy="2291205"/>
            <a:chOff x="7943132" y="4048600"/>
            <a:chExt cx="1077858" cy="2291205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132" y="4048600"/>
              <a:ext cx="1077858" cy="540640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132" y="4632122"/>
              <a:ext cx="1077858" cy="540640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132" y="5215644"/>
              <a:ext cx="1077858" cy="540640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132" y="5799165"/>
              <a:ext cx="1077858" cy="540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43898"/>
              </p:ext>
            </p:extLst>
          </p:nvPr>
        </p:nvGraphicFramePr>
        <p:xfrm>
          <a:off x="345116" y="838200"/>
          <a:ext cx="8388000" cy="5591072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68000"/>
                <a:gridCol w="2340000"/>
                <a:gridCol w="2340000"/>
                <a:gridCol w="2340000"/>
              </a:tblGrid>
              <a:tr h="105507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2286103"/>
            <a:ext cx="2772771" cy="79293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3789213"/>
            <a:ext cx="2772771" cy="79461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5315268"/>
            <a:ext cx="2772771" cy="79293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2286103"/>
            <a:ext cx="2774448" cy="79293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3789213"/>
            <a:ext cx="2774448" cy="79461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5315268"/>
            <a:ext cx="2774448" cy="79293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2286103"/>
            <a:ext cx="2774448" cy="7929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3789213"/>
            <a:ext cx="2774448" cy="79461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5315268"/>
            <a:ext cx="2774448" cy="7929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1" r="4829" b="8314"/>
          <a:stretch/>
        </p:blipFill>
        <p:spPr>
          <a:xfrm>
            <a:off x="539086" y="983037"/>
            <a:ext cx="1022678" cy="855364"/>
          </a:xfrm>
          <a:prstGeom prst="rect">
            <a:avLst/>
          </a:prstGeom>
        </p:spPr>
      </p:pic>
      <p:sp>
        <p:nvSpPr>
          <p:cNvPr id="370" name="テキスト ボックス 369"/>
          <p:cNvSpPr txBox="1"/>
          <p:nvPr/>
        </p:nvSpPr>
        <p:spPr>
          <a:xfrm>
            <a:off x="539086" y="139827"/>
            <a:ext cx="539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 RMP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マーク（青）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白・薄色背景用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テキスト ボックス 369"/>
          <p:cNvSpPr txBox="1"/>
          <p:nvPr/>
        </p:nvSpPr>
        <p:spPr>
          <a:xfrm>
            <a:off x="539086" y="139827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 RMP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マーク（黒）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白・薄色背景用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2705864" y="6462291"/>
            <a:ext cx="642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上記はサンプルです。サイズ等は適宜各社判断にてご活用下さい。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828-F271-4329-A1D9-75F1C2E012D8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95980"/>
              </p:ext>
            </p:extLst>
          </p:nvPr>
        </p:nvGraphicFramePr>
        <p:xfrm>
          <a:off x="345116" y="827315"/>
          <a:ext cx="8388000" cy="5601958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1368000"/>
                <a:gridCol w="2340000"/>
                <a:gridCol w="2340000"/>
                <a:gridCol w="2340000"/>
              </a:tblGrid>
              <a:tr h="106595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ゴシック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新ゴ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-M</a:t>
                      </a:r>
                      <a:br>
                        <a:rPr kumimoji="1" lang="en-US" altLang="ja-JP" sz="2000" b="1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　　＋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Helvetica</a:t>
                      </a:r>
                      <a:r>
                        <a:rPr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（枠装飾あり）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－ヒラギノ</a:t>
                      </a:r>
                      <a:r>
                        <a:rPr kumimoji="1" lang="en-US" altLang="ja-JP" sz="2000" b="1" dirty="0" smtClean="0">
                          <a:latin typeface="+mn-ea"/>
                          <a:ea typeface="+mn-ea"/>
                        </a:rPr>
                        <a:t>UD</a:t>
                      </a:r>
                      <a:r>
                        <a:rPr kumimoji="1" lang="ja-JP" altLang="en-US" sz="2000" b="1" dirty="0" smtClean="0">
                          <a:latin typeface="+mn-ea"/>
                          <a:ea typeface="+mn-ea"/>
                        </a:rPr>
                        <a:t>角ゴ</a:t>
                      </a:r>
                      <a:endParaRPr kumimoji="1" lang="ja-JP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基本形）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2-1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00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Pattern</a:t>
                      </a:r>
                    </a:p>
                    <a:p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2-2</a:t>
                      </a:r>
                    </a:p>
                    <a:p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註釈有・</a:t>
                      </a:r>
                      <a:r>
                        <a:rPr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2)</a:t>
                      </a:r>
                      <a:endParaRPr kumimoji="1" lang="ja-JP" altLang="en-US" sz="16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2286103"/>
            <a:ext cx="2772770" cy="7929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3789213"/>
            <a:ext cx="2772771" cy="79461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1" y="5315268"/>
            <a:ext cx="2772770" cy="79293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2286103"/>
            <a:ext cx="2774446" cy="79293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7" y="3789213"/>
            <a:ext cx="2774448" cy="79461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8" y="5315268"/>
            <a:ext cx="2774446" cy="79293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2286103"/>
            <a:ext cx="2774446" cy="79293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3789213"/>
            <a:ext cx="2774448" cy="79461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1" y="5315268"/>
            <a:ext cx="2774446" cy="792938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21453" y="101355"/>
            <a:ext cx="2168759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rgbClr val="FF0000"/>
                </a:solidFill>
              </a:rPr>
              <a:t>本ファイルをカタログとして活用頂き、印刷用</a:t>
            </a:r>
            <a:r>
              <a:rPr lang="ja-JP" altLang="en-US" sz="1100" dirty="0">
                <a:solidFill>
                  <a:srgbClr val="FF0000"/>
                </a:solidFill>
              </a:rPr>
              <a:t>の</a:t>
            </a:r>
            <a:r>
              <a:rPr lang="en-US" altLang="ja-JP" sz="1100" dirty="0">
                <a:solidFill>
                  <a:srgbClr val="FF0000"/>
                </a:solidFill>
              </a:rPr>
              <a:t>AI</a:t>
            </a:r>
            <a:r>
              <a:rPr lang="ja-JP" altLang="en-US" sz="1100" dirty="0">
                <a:solidFill>
                  <a:srgbClr val="FF0000"/>
                </a:solidFill>
              </a:rPr>
              <a:t>（イラストレーター）ファイルは</a:t>
            </a:r>
            <a:r>
              <a:rPr lang="ja-JP" altLang="en-US" sz="1100" dirty="0" smtClean="0">
                <a:solidFill>
                  <a:srgbClr val="FF0000"/>
                </a:solidFill>
              </a:rPr>
              <a:t>、別のファイルを参照ください。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X2meiYJUeOxhFKzokx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X2meiYJUeOxhFKzokxsw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1896</Words>
  <Application>Microsoft Office PowerPoint</Application>
  <PresentationFormat>画面に合わせる (4:3)</PresentationFormat>
  <Paragraphs>257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Meiryo UI</vt:lpstr>
      <vt:lpstr>ＭＳ Ｐゴシック</vt:lpstr>
      <vt:lpstr>メイリオ</vt:lpstr>
      <vt:lpstr>Arial</vt:lpstr>
      <vt:lpstr>Calibri</vt:lpstr>
      <vt:lpstr>Wingdings</vt:lpstr>
      <vt:lpstr>Office テーマ</vt:lpstr>
      <vt:lpstr>RMPマーク ロゴセット （サンプル）</vt:lpstr>
      <vt:lpstr>はじめに</vt:lpstr>
      <vt:lpstr>ロゴセットの使用方法</vt:lpstr>
      <vt:lpstr>RMPマークの表示方法1)</vt:lpstr>
      <vt:lpstr>RMPマークのサイズ規定（例）</vt:lpstr>
      <vt:lpstr>RMPマークの表示対象資材1)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印刷用のAI（イラストレーター）ファイルのダウンロード方法</vt:lpstr>
      <vt:lpstr>ファイルが開かない場合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Kumagai,Haruka 熊谷遥(営業業務部ＳＣＭ－Ｇ)</dc:creator>
  <cp:lastModifiedBy>Shinya 　Takemoto</cp:lastModifiedBy>
  <cp:revision>136</cp:revision>
  <cp:lastPrinted>2017-06-29T12:14:47Z</cp:lastPrinted>
  <dcterms:created xsi:type="dcterms:W3CDTF">2017-06-13T01:38:36Z</dcterms:created>
  <dcterms:modified xsi:type="dcterms:W3CDTF">2017-07-14T08:54:53Z</dcterms:modified>
</cp:coreProperties>
</file>